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notesMasterIdLst>
    <p:notesMasterId r:id="rId13"/>
  </p:notesMasterIdLst>
  <p:sldIdLst>
    <p:sldId id="260" r:id="rId2"/>
    <p:sldId id="261" r:id="rId3"/>
    <p:sldId id="262" r:id="rId4"/>
    <p:sldId id="263" r:id="rId5"/>
    <p:sldId id="264" r:id="rId6"/>
    <p:sldId id="265" r:id="rId7"/>
    <p:sldId id="266" r:id="rId8"/>
    <p:sldId id="267" r:id="rId9"/>
    <p:sldId id="268" r:id="rId10"/>
    <p:sldId id="269" r:id="rId11"/>
    <p:sldId id="270" r:id="rId12"/>
  </p:sldIdLst>
  <p:sldSz cx="9144000" cy="6858000" type="screen4x3"/>
  <p:notesSz cx="6858000" cy="9144000"/>
  <p:defaultTextStyle>
    <a:defPPr>
      <a:defRPr lang="da-DK"/>
    </a:defPPr>
    <a:lvl1pPr marL="0" algn="l" defTabSz="457011" rtl="0" eaLnBrk="1" latinLnBrk="0" hangingPunct="1">
      <a:defRPr sz="1800" kern="1200">
        <a:solidFill>
          <a:schemeClr val="tx1"/>
        </a:solidFill>
        <a:latin typeface="+mn-lt"/>
        <a:ea typeface="+mn-ea"/>
        <a:cs typeface="+mn-cs"/>
      </a:defRPr>
    </a:lvl1pPr>
    <a:lvl2pPr marL="457011" algn="l" defTabSz="457011" rtl="0" eaLnBrk="1" latinLnBrk="0" hangingPunct="1">
      <a:defRPr sz="1800" kern="1200">
        <a:solidFill>
          <a:schemeClr val="tx1"/>
        </a:solidFill>
        <a:latin typeface="+mn-lt"/>
        <a:ea typeface="+mn-ea"/>
        <a:cs typeface="+mn-cs"/>
      </a:defRPr>
    </a:lvl2pPr>
    <a:lvl3pPr marL="914024" algn="l" defTabSz="457011" rtl="0" eaLnBrk="1" latinLnBrk="0" hangingPunct="1">
      <a:defRPr sz="1800" kern="1200">
        <a:solidFill>
          <a:schemeClr val="tx1"/>
        </a:solidFill>
        <a:latin typeface="+mn-lt"/>
        <a:ea typeface="+mn-ea"/>
        <a:cs typeface="+mn-cs"/>
      </a:defRPr>
    </a:lvl3pPr>
    <a:lvl4pPr marL="1371040" algn="l" defTabSz="457011" rtl="0" eaLnBrk="1" latinLnBrk="0" hangingPunct="1">
      <a:defRPr sz="1800" kern="1200">
        <a:solidFill>
          <a:schemeClr val="tx1"/>
        </a:solidFill>
        <a:latin typeface="+mn-lt"/>
        <a:ea typeface="+mn-ea"/>
        <a:cs typeface="+mn-cs"/>
      </a:defRPr>
    </a:lvl4pPr>
    <a:lvl5pPr marL="1828052" algn="l" defTabSz="457011" rtl="0" eaLnBrk="1" latinLnBrk="0" hangingPunct="1">
      <a:defRPr sz="1800" kern="1200">
        <a:solidFill>
          <a:schemeClr val="tx1"/>
        </a:solidFill>
        <a:latin typeface="+mn-lt"/>
        <a:ea typeface="+mn-ea"/>
        <a:cs typeface="+mn-cs"/>
      </a:defRPr>
    </a:lvl5pPr>
    <a:lvl6pPr marL="2285064" algn="l" defTabSz="457011" rtl="0" eaLnBrk="1" latinLnBrk="0" hangingPunct="1">
      <a:defRPr sz="1800" kern="1200">
        <a:solidFill>
          <a:schemeClr val="tx1"/>
        </a:solidFill>
        <a:latin typeface="+mn-lt"/>
        <a:ea typeface="+mn-ea"/>
        <a:cs typeface="+mn-cs"/>
      </a:defRPr>
    </a:lvl6pPr>
    <a:lvl7pPr marL="2742079" algn="l" defTabSz="457011" rtl="0" eaLnBrk="1" latinLnBrk="0" hangingPunct="1">
      <a:defRPr sz="1800" kern="1200">
        <a:solidFill>
          <a:schemeClr val="tx1"/>
        </a:solidFill>
        <a:latin typeface="+mn-lt"/>
        <a:ea typeface="+mn-ea"/>
        <a:cs typeface="+mn-cs"/>
      </a:defRPr>
    </a:lvl7pPr>
    <a:lvl8pPr marL="3199088" algn="l" defTabSz="457011" rtl="0" eaLnBrk="1" latinLnBrk="0" hangingPunct="1">
      <a:defRPr sz="1800" kern="1200">
        <a:solidFill>
          <a:schemeClr val="tx1"/>
        </a:solidFill>
        <a:latin typeface="+mn-lt"/>
        <a:ea typeface="+mn-ea"/>
        <a:cs typeface="+mn-cs"/>
      </a:defRPr>
    </a:lvl8pPr>
    <a:lvl9pPr marL="3656104" algn="l" defTabSz="45701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20">
          <p15:clr>
            <a:srgbClr val="A4A3A4"/>
          </p15:clr>
        </p15:guide>
        <p15:guide id="3" orient="horz" pos="3918">
          <p15:clr>
            <a:srgbClr val="A4A3A4"/>
          </p15:clr>
        </p15:guide>
        <p15:guide id="4" pos="2880">
          <p15:clr>
            <a:srgbClr val="A4A3A4"/>
          </p15:clr>
        </p15:guide>
        <p15:guide id="5" pos="238">
          <p15:clr>
            <a:srgbClr val="A4A3A4"/>
          </p15:clr>
        </p15:guide>
        <p15:guide id="6" pos="554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a Krause Schütz" initials="CS" lastIdx="2" clrIdx="0"/>
  <p:cmAuthor id="1" name="Ida Magdalene Hotvedt" initials="IM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E2272"/>
    <a:srgbClr val="CAC8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llemlayout 2 - markeringsfarv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emlayout 2 - markeringsfarv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llemlayout 1 - markeringsfarv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2DE63D5-997A-4646-A377-4702673A728D}" styleName="Lyst layout 2 - markeringsfarv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yst layout 2 - markeringsfarv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llemlayout 2 - markeringsfarv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sfarv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llemlayout 2 - markeringsfarv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llemlayout 2 - markeringsfarv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llemlayou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0" autoAdjust="0"/>
    <p:restoredTop sz="43000" autoAdjust="0"/>
  </p:normalViewPr>
  <p:slideViewPr>
    <p:cSldViewPr snapToGrid="0">
      <p:cViewPr varScale="1">
        <p:scale>
          <a:sx n="49" d="100"/>
          <a:sy n="49" d="100"/>
        </p:scale>
        <p:origin x="2790" y="42"/>
      </p:cViewPr>
      <p:guideLst>
        <p:guide orient="horz" pos="2160"/>
        <p:guide orient="horz" pos="220"/>
        <p:guide orient="horz" pos="3918"/>
        <p:guide pos="2880"/>
        <p:guide pos="238"/>
        <p:guide pos="55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21614-06D8-4BA4-8980-CEEAA72D722D}" type="datetimeFigureOut">
              <a:rPr lang="da-DK" smtClean="0"/>
              <a:t>25-01-2024</a:t>
            </a:fld>
            <a:endParaRPr lang="da-DK"/>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C4475-3E94-479C-AEFB-C09AA5491272}" type="slidenum">
              <a:rPr lang="da-DK" smtClean="0"/>
              <a:t>‹nr.›</a:t>
            </a:fld>
            <a:endParaRPr lang="da-DK"/>
          </a:p>
        </p:txBody>
      </p:sp>
    </p:spTree>
    <p:extLst>
      <p:ext uri="{BB962C8B-B14F-4D97-AF65-F5344CB8AC3E}">
        <p14:creationId xmlns:p14="http://schemas.microsoft.com/office/powerpoint/2010/main" val="1577558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noProof="0" dirty="0">
                <a:solidFill>
                  <a:schemeClr val="tx1"/>
                </a:solidFill>
                <a:effectLst/>
                <a:latin typeface="+mn-lt"/>
                <a:ea typeface="+mn-ea"/>
                <a:cs typeface="+mn-cs"/>
              </a:rPr>
              <a:t>Ældre Sagens historie</a:t>
            </a:r>
          </a:p>
          <a:p>
            <a:r>
              <a:rPr lang="da-DK" sz="1200" b="1" kern="1200" noProof="0" dirty="0">
                <a:solidFill>
                  <a:schemeClr val="tx1"/>
                </a:solidFill>
                <a:effectLst/>
                <a:latin typeface="+mn-lt"/>
                <a:ea typeface="+mn-ea"/>
                <a:cs typeface="+mn-cs"/>
              </a:rPr>
              <a:t>- en almennyttig, socialhumanitær forening</a:t>
            </a:r>
          </a:p>
          <a:p>
            <a:r>
              <a:rPr lang="da-DK" sz="1200" b="1" kern="1200" noProof="0" dirty="0">
                <a:solidFill>
                  <a:schemeClr val="tx1"/>
                </a:solidFill>
                <a:effectLst/>
                <a:latin typeface="+mn-lt"/>
                <a:ea typeface="+mn-ea"/>
                <a:cs typeface="+mn-cs"/>
              </a:rPr>
              <a:t> </a:t>
            </a:r>
            <a:endParaRPr lang="da-DK" sz="1200" kern="1200" noProof="0" dirty="0">
              <a:solidFill>
                <a:schemeClr val="tx1"/>
              </a:solidFill>
              <a:effectLst/>
              <a:latin typeface="+mn-lt"/>
              <a:ea typeface="+mn-ea"/>
              <a:cs typeface="+mn-cs"/>
            </a:endParaRPr>
          </a:p>
          <a:p>
            <a:pPr marL="900000" indent="-900000">
              <a:lnSpc>
                <a:spcPct val="150000"/>
              </a:lnSpc>
              <a:spcBef>
                <a:spcPts val="1200"/>
              </a:spcBef>
            </a:pPr>
            <a:r>
              <a:rPr lang="da-DK" sz="1200" b="1" kern="1200" noProof="0" dirty="0">
                <a:solidFill>
                  <a:schemeClr val="tx1"/>
                </a:solidFill>
                <a:effectLst/>
                <a:latin typeface="+mn-lt"/>
                <a:ea typeface="+mn-ea"/>
                <a:cs typeface="+mn-cs"/>
              </a:rPr>
              <a:t>Stiftet	</a:t>
            </a:r>
            <a:r>
              <a:rPr lang="da-DK" sz="1200" kern="1200" noProof="0" dirty="0">
                <a:solidFill>
                  <a:schemeClr val="tx1"/>
                </a:solidFill>
                <a:effectLst/>
                <a:latin typeface="+mn-lt"/>
                <a:ea typeface="+mn-ea"/>
                <a:cs typeface="+mn-cs"/>
              </a:rPr>
              <a:t>14. oktober 1986 med Bjarne Hastrup som en af medstifterne. 1. januar 1987 blev Ældre Sagen etableret som en medlemsforening med Bjarne Hastrup som administrerende direktør.</a:t>
            </a:r>
          </a:p>
          <a:p>
            <a:pPr marL="900000" lvl="2" indent="-900000">
              <a:lnSpc>
                <a:spcPct val="150000"/>
              </a:lnSpc>
              <a:spcBef>
                <a:spcPts val="1200"/>
              </a:spcBef>
            </a:pPr>
            <a:r>
              <a:rPr lang="da-DK" sz="1200" kern="1200" noProof="0" dirty="0">
                <a:solidFill>
                  <a:schemeClr val="tx1"/>
                </a:solidFill>
                <a:effectLst/>
                <a:latin typeface="+mn-lt"/>
                <a:ea typeface="+mn-ea"/>
                <a:cs typeface="+mn-cs"/>
              </a:rPr>
              <a:t>	I januar 1987 blev befolkningen opfordret til at melde sig ind i den nye forening for at bakke op om arbejdet for at skabe bedre vilkår for ældre i Danmark.</a:t>
            </a:r>
          </a:p>
          <a:p>
            <a:pPr marL="900000" indent="-900000">
              <a:lnSpc>
                <a:spcPct val="150000"/>
              </a:lnSpc>
              <a:spcBef>
                <a:spcPts val="1200"/>
              </a:spcBef>
            </a:pPr>
            <a:endParaRPr lang="da-DK" sz="1200" b="1" kern="1200" noProof="0" dirty="0">
              <a:solidFill>
                <a:schemeClr val="tx1"/>
              </a:solidFill>
              <a:effectLst/>
              <a:latin typeface="+mn-lt"/>
              <a:ea typeface="+mn-ea"/>
              <a:cs typeface="+mn-cs"/>
            </a:endParaRPr>
          </a:p>
          <a:p>
            <a:pPr marL="900000" indent="-900000">
              <a:lnSpc>
                <a:spcPct val="150000"/>
              </a:lnSpc>
              <a:spcBef>
                <a:spcPts val="1200"/>
              </a:spcBef>
            </a:pPr>
            <a:r>
              <a:rPr lang="da-DK" sz="1200" b="1" kern="1200" noProof="0" dirty="0">
                <a:solidFill>
                  <a:schemeClr val="tx1"/>
                </a:solidFill>
                <a:effectLst/>
                <a:latin typeface="+mn-lt"/>
                <a:ea typeface="+mn-ea"/>
                <a:cs typeface="+mn-cs"/>
              </a:rPr>
              <a:t>Foreningens budskaber var klare og ligetil:</a:t>
            </a:r>
          </a:p>
          <a:p>
            <a:pPr marL="900000" lvl="0" indent="-180000">
              <a:lnSpc>
                <a:spcPct val="150000"/>
              </a:lnSpc>
              <a:spcBef>
                <a:spcPts val="1200"/>
              </a:spcBef>
              <a:buFont typeface="Arial" charset="0"/>
              <a:buChar char="•"/>
            </a:pPr>
            <a:r>
              <a:rPr lang="da-DK" sz="1200" kern="1200" noProof="0" dirty="0">
                <a:solidFill>
                  <a:schemeClr val="tx1"/>
                </a:solidFill>
                <a:effectLst/>
                <a:latin typeface="+mn-lt"/>
                <a:ea typeface="+mn-ea"/>
                <a:cs typeface="+mn-cs"/>
              </a:rPr>
              <a:t>Ældre skal anerkendes som ligeværdige medborgere.</a:t>
            </a:r>
          </a:p>
          <a:p>
            <a:pPr marL="900000" lvl="0" indent="-180000">
              <a:lnSpc>
                <a:spcPct val="150000"/>
              </a:lnSpc>
              <a:spcBef>
                <a:spcPts val="1200"/>
              </a:spcBef>
              <a:buFont typeface="Arial" charset="0"/>
              <a:buChar char="•"/>
            </a:pPr>
            <a:r>
              <a:rPr lang="da-DK" sz="1200" kern="1200" noProof="0" dirty="0">
                <a:solidFill>
                  <a:schemeClr val="tx1"/>
                </a:solidFill>
                <a:effectLst/>
                <a:latin typeface="+mn-lt"/>
                <a:ea typeface="+mn-ea"/>
                <a:cs typeface="+mn-cs"/>
              </a:rPr>
              <a:t>Ældre skal have ret til at bestemme over deres egen tilværelse.</a:t>
            </a:r>
          </a:p>
          <a:p>
            <a:pPr marL="900000" lvl="0" indent="-180000">
              <a:lnSpc>
                <a:spcPct val="150000"/>
              </a:lnSpc>
              <a:spcBef>
                <a:spcPts val="1200"/>
              </a:spcBef>
              <a:buFont typeface="Arial" charset="0"/>
              <a:buChar char="•"/>
            </a:pPr>
            <a:r>
              <a:rPr lang="da-DK" sz="1200" kern="1200" noProof="0" dirty="0">
                <a:solidFill>
                  <a:schemeClr val="tx1"/>
                </a:solidFill>
                <a:effectLst/>
                <a:latin typeface="+mn-lt"/>
                <a:ea typeface="+mn-ea"/>
                <a:cs typeface="+mn-cs"/>
              </a:rPr>
              <a:t>Ældre skal have mulighed for at klare sig længst muligt på deres egne betingelser.</a:t>
            </a:r>
          </a:p>
          <a:p>
            <a:pPr marL="900000" lvl="0" indent="-180000">
              <a:lnSpc>
                <a:spcPct val="150000"/>
              </a:lnSpc>
              <a:spcBef>
                <a:spcPts val="1200"/>
              </a:spcBef>
              <a:buFont typeface="Arial" charset="0"/>
              <a:buChar char="•"/>
            </a:pPr>
            <a:r>
              <a:rPr lang="da-DK" sz="1200" kern="1200" noProof="0" dirty="0">
                <a:solidFill>
                  <a:schemeClr val="tx1"/>
                </a:solidFill>
                <a:effectLst/>
                <a:latin typeface="+mn-lt"/>
                <a:ea typeface="+mn-ea"/>
                <a:cs typeface="+mn-cs"/>
              </a:rPr>
              <a:t>Svage ældre skal have forsvarlig og værdig pleje.</a:t>
            </a:r>
          </a:p>
          <a:p>
            <a:pPr marL="1814400" lvl="2" indent="-900000">
              <a:lnSpc>
                <a:spcPct val="150000"/>
              </a:lnSpc>
              <a:spcBef>
                <a:spcPts val="1200"/>
              </a:spcBef>
            </a:pPr>
            <a:endParaRPr lang="da-DK" sz="1200" kern="1200" noProof="0" dirty="0">
              <a:solidFill>
                <a:schemeClr val="tx1"/>
              </a:solidFill>
              <a:effectLst/>
              <a:latin typeface="+mn-lt"/>
              <a:ea typeface="+mn-ea"/>
              <a:cs typeface="+mn-cs"/>
            </a:endParaRPr>
          </a:p>
          <a:p>
            <a:pPr marL="900000" lvl="2" indent="0">
              <a:lnSpc>
                <a:spcPct val="150000"/>
              </a:lnSpc>
              <a:spcBef>
                <a:spcPts val="1200"/>
              </a:spcBef>
            </a:pPr>
            <a:r>
              <a:rPr lang="da-DK" sz="1200" kern="1200" noProof="0" dirty="0">
                <a:solidFill>
                  <a:schemeClr val="tx1"/>
                </a:solidFill>
                <a:effectLst/>
                <a:latin typeface="+mn-lt"/>
                <a:ea typeface="+mn-ea"/>
                <a:cs typeface="+mn-cs"/>
              </a:rPr>
              <a:t>Resultatet af hvervningen af medlemmer gik over al forventning. Vi havde skønnet, at vi ville få cirka 10.000 medlemmer det første år, men hele 90.000 meldte sig ind.</a:t>
            </a:r>
          </a:p>
          <a:p>
            <a:pPr marL="900000" lvl="2" indent="0">
              <a:lnSpc>
                <a:spcPct val="150000"/>
              </a:lnSpc>
              <a:spcBef>
                <a:spcPts val="1200"/>
              </a:spcBef>
            </a:pPr>
            <a:r>
              <a:rPr lang="da-DK" sz="1200" kern="1200" noProof="0" dirty="0">
                <a:solidFill>
                  <a:schemeClr val="tx1"/>
                </a:solidFill>
                <a:effectLst/>
                <a:latin typeface="+mn-lt"/>
                <a:ea typeface="+mn-ea"/>
                <a:cs typeface="+mn-cs"/>
              </a:rPr>
              <a:t>Og mange flere kom siden til. Det ingen tidligere havde turdet tro på, var i gang med at lykkes: De ældres sag var igen blevet en folkesag.</a:t>
            </a:r>
          </a:p>
          <a:p>
            <a:pPr marL="900000" indent="-900000">
              <a:lnSpc>
                <a:spcPct val="150000"/>
              </a:lnSpc>
              <a:spcBef>
                <a:spcPts val="1200"/>
              </a:spcBef>
            </a:pPr>
            <a:endParaRPr lang="da-DK" sz="1200" b="1" kern="1200" noProof="0" dirty="0">
              <a:solidFill>
                <a:schemeClr val="tx1"/>
              </a:solidFill>
              <a:effectLst/>
              <a:latin typeface="+mn-lt"/>
              <a:ea typeface="+mn-ea"/>
              <a:cs typeface="+mn-cs"/>
            </a:endParaRPr>
          </a:p>
          <a:p>
            <a:pPr marL="900000" indent="-900000">
              <a:lnSpc>
                <a:spcPct val="150000"/>
              </a:lnSpc>
              <a:spcBef>
                <a:spcPts val="1200"/>
              </a:spcBef>
            </a:pPr>
            <a:r>
              <a:rPr lang="da-DK" sz="1200" b="1" kern="1200" noProof="0" dirty="0">
                <a:solidFill>
                  <a:schemeClr val="tx1"/>
                </a:solidFill>
                <a:effectLst/>
                <a:latin typeface="+mn-lt"/>
                <a:ea typeface="+mn-ea"/>
                <a:cs typeface="+mn-cs"/>
              </a:rPr>
              <a:t>Navnet “Ældre Sagen”: </a:t>
            </a:r>
            <a:r>
              <a:rPr lang="da-DK" sz="1200" kern="1200" noProof="0" dirty="0">
                <a:solidFill>
                  <a:schemeClr val="tx1"/>
                </a:solidFill>
                <a:effectLst/>
                <a:latin typeface="+mn-lt"/>
                <a:ea typeface="+mn-ea"/>
                <a:cs typeface="+mn-cs"/>
              </a:rPr>
              <a:t>Stifterne valgte oprindelig denne staveform, fordi man mente, at ‘Ældre Sagen’ ville være hurtigere at opfatte og bedre ville blive husket end ‘Ældresagen’. Og da ‘Ældre Sagen’ er et navn, kunne denne form samtidig varemærkebeskyttes.</a:t>
            </a:r>
          </a:p>
          <a:p>
            <a:pPr marL="900000" indent="-900000">
              <a:lnSpc>
                <a:spcPct val="150000"/>
              </a:lnSpc>
              <a:spcBef>
                <a:spcPts val="1200"/>
              </a:spcBef>
            </a:pPr>
            <a:endParaRPr lang="da-DK" sz="1200" b="1" kern="1200" noProof="0" dirty="0">
              <a:solidFill>
                <a:schemeClr val="tx1"/>
              </a:solidFill>
              <a:effectLst/>
              <a:latin typeface="+mn-lt"/>
              <a:ea typeface="+mn-ea"/>
              <a:cs typeface="+mn-cs"/>
            </a:endParaRPr>
          </a:p>
          <a:p>
            <a:pPr marL="900000" indent="-900000">
              <a:lnSpc>
                <a:spcPct val="150000"/>
              </a:lnSpc>
              <a:spcBef>
                <a:spcPts val="1200"/>
              </a:spcBef>
            </a:pPr>
            <a:r>
              <a:rPr lang="da-DK" sz="1200" b="1" kern="1200" noProof="0" dirty="0">
                <a:solidFill>
                  <a:schemeClr val="tx1"/>
                </a:solidFill>
                <a:effectLst/>
                <a:latin typeface="+mn-lt"/>
                <a:ea typeface="+mn-ea"/>
                <a:cs typeface="+mn-cs"/>
              </a:rPr>
              <a:t>Ældre Sagens struktur og organisering </a:t>
            </a:r>
            <a:r>
              <a:rPr lang="da-DK" sz="1200" kern="1200" noProof="0" dirty="0">
                <a:solidFill>
                  <a:schemeClr val="tx1"/>
                </a:solidFill>
                <a:effectLst/>
                <a:latin typeface="+mn-lt"/>
                <a:ea typeface="+mn-ea"/>
                <a:cs typeface="+mn-cs"/>
              </a:rPr>
              <a:t>har løbende udviklet sig i takt med ændringer i samfundet – senest i 2007, hvor strukturreformen betød tilpasning til 98 kommuner og 5 regioner. </a:t>
            </a:r>
            <a:r>
              <a:rPr lang="da-DK" sz="1200" b="1" kern="1200" noProof="0" dirty="0">
                <a:solidFill>
                  <a:schemeClr val="tx1"/>
                </a:solidFill>
                <a:effectLst/>
                <a:latin typeface="+mn-lt"/>
                <a:ea typeface="+mn-ea"/>
                <a:cs typeface="+mn-cs"/>
              </a:rPr>
              <a:t>Ældre Sagen </a:t>
            </a:r>
            <a:r>
              <a:rPr lang="da-DK" sz="1200" kern="1200" noProof="0" dirty="0">
                <a:solidFill>
                  <a:schemeClr val="tx1"/>
                </a:solidFill>
                <a:effectLst/>
                <a:latin typeface="+mn-lt"/>
                <a:ea typeface="+mn-ea"/>
                <a:cs typeface="+mn-cs"/>
              </a:rPr>
              <a:t>har sekretariat i København. Der er bl.a. en række medarbejdere, hvis opgave det er at hjælpe frivillige, der er en rådgivningsfunktion, hvor medlemmer kan få svar på spørgsmål om fx </a:t>
            </a:r>
            <a:r>
              <a:rPr lang="da-DK" sz="1200" kern="1200" noProof="0" dirty="0" err="1">
                <a:solidFill>
                  <a:schemeClr val="tx1"/>
                </a:solidFill>
                <a:effectLst/>
                <a:latin typeface="+mn-lt"/>
                <a:ea typeface="+mn-ea"/>
                <a:cs typeface="+mn-cs"/>
              </a:rPr>
              <a:t>pensi</a:t>
            </a:r>
            <a:r>
              <a:rPr lang="da-DK" sz="1200" kern="1200" noProof="0" dirty="0">
                <a:solidFill>
                  <a:schemeClr val="tx1"/>
                </a:solidFill>
                <a:effectLst/>
                <a:latin typeface="+mn-lt"/>
                <a:ea typeface="+mn-ea"/>
                <a:cs typeface="+mn-cs"/>
              </a:rPr>
              <a:t>- on, arv og rettigheder i forhold til offentlig støtte mv.</a:t>
            </a:r>
          </a:p>
          <a:p>
            <a:pPr marL="900000" indent="-900000">
              <a:lnSpc>
                <a:spcPct val="150000"/>
              </a:lnSpc>
              <a:spcBef>
                <a:spcPts val="1200"/>
              </a:spcBef>
            </a:pPr>
            <a:endParaRPr lang="da-DK" sz="1200" b="1" i="1" kern="1200" noProof="0" dirty="0">
              <a:solidFill>
                <a:schemeClr val="tx1"/>
              </a:solidFill>
              <a:effectLst/>
              <a:latin typeface="+mn-lt"/>
              <a:ea typeface="+mn-ea"/>
              <a:cs typeface="+mn-cs"/>
            </a:endParaRPr>
          </a:p>
          <a:p>
            <a:pPr marL="900000" indent="-900000">
              <a:lnSpc>
                <a:spcPct val="150000"/>
              </a:lnSpc>
              <a:spcBef>
                <a:spcPts val="1200"/>
              </a:spcBef>
            </a:pPr>
            <a:r>
              <a:rPr lang="da-DK" sz="1200" b="1" i="1" kern="1200" noProof="0" dirty="0">
                <a:solidFill>
                  <a:schemeClr val="tx1"/>
                </a:solidFill>
                <a:effectLst/>
                <a:latin typeface="+mn-lt"/>
                <a:ea typeface="+mn-ea"/>
                <a:cs typeface="+mn-cs"/>
              </a:rPr>
              <a:t>Forslag til dialogspørgsmål</a:t>
            </a:r>
          </a:p>
          <a:p>
            <a:pPr marL="900000" lvl="0" indent="-180000">
              <a:lnSpc>
                <a:spcPct val="150000"/>
              </a:lnSpc>
              <a:spcBef>
                <a:spcPts val="1200"/>
              </a:spcBef>
              <a:buFont typeface="+mj-lt"/>
              <a:buAutoNum type="arabicPeriod"/>
            </a:pPr>
            <a:r>
              <a:rPr lang="da-DK" sz="1200" kern="1200" noProof="0" dirty="0">
                <a:solidFill>
                  <a:schemeClr val="tx1"/>
                </a:solidFill>
                <a:effectLst/>
                <a:latin typeface="+mn-lt"/>
                <a:ea typeface="+mn-ea"/>
                <a:cs typeface="+mn-cs"/>
              </a:rPr>
              <a:t>Hvilket indtryk gør Ældre Sagens historie på dig/jer?</a:t>
            </a:r>
          </a:p>
          <a:p>
            <a:pPr marL="900000" lvl="0" indent="-180000">
              <a:lnSpc>
                <a:spcPct val="150000"/>
              </a:lnSpc>
              <a:spcBef>
                <a:spcPts val="1200"/>
              </a:spcBef>
              <a:buFont typeface="+mj-lt"/>
              <a:buAutoNum type="arabicPeriod"/>
            </a:pPr>
            <a:r>
              <a:rPr lang="da-DK" sz="1200" kern="1200" noProof="0" dirty="0">
                <a:solidFill>
                  <a:schemeClr val="tx1"/>
                </a:solidFill>
                <a:effectLst/>
                <a:latin typeface="+mn-lt"/>
                <a:ea typeface="+mn-ea"/>
                <a:cs typeface="+mn-cs"/>
              </a:rPr>
              <a:t>Synes du stadig, der er behov for en organisation som Ældre Sagen?</a:t>
            </a:r>
          </a:p>
          <a:p>
            <a:pPr marL="900000" indent="-180000">
              <a:lnSpc>
                <a:spcPct val="150000"/>
              </a:lnSpc>
              <a:spcBef>
                <a:spcPts val="1200"/>
              </a:spcBef>
              <a:buFont typeface="+mj-lt"/>
              <a:buAutoNum type="arabicPeriod"/>
            </a:pPr>
            <a:r>
              <a:rPr lang="da-DK" sz="1200" kern="1200" noProof="0" dirty="0">
                <a:solidFill>
                  <a:schemeClr val="tx1"/>
                </a:solidFill>
                <a:effectLst/>
                <a:latin typeface="+mn-lt"/>
                <a:ea typeface="+mn-ea"/>
                <a:cs typeface="+mn-cs"/>
              </a:rPr>
              <a:t>Hvad synes du er de vigtigste opgaver for Ældre Sagen nu?</a:t>
            </a:r>
            <a:r>
              <a:rPr lang="da-DK" noProof="0" dirty="0">
                <a:effectLst/>
              </a:rPr>
              <a:t> </a:t>
            </a:r>
            <a:endParaRPr lang="da-DK" sz="1400" b="0" i="0" noProof="0" dirty="0">
              <a:latin typeface="Georgia" charset="0"/>
              <a:ea typeface="Georgia" charset="0"/>
              <a:cs typeface="Georgia" charset="0"/>
            </a:endParaRPr>
          </a:p>
        </p:txBody>
      </p:sp>
      <p:sp>
        <p:nvSpPr>
          <p:cNvPr id="4" name="Pladsholder til slidenummer 3"/>
          <p:cNvSpPr>
            <a:spLocks noGrp="1"/>
          </p:cNvSpPr>
          <p:nvPr>
            <p:ph type="sldNum" sz="quarter" idx="10"/>
          </p:nvPr>
        </p:nvSpPr>
        <p:spPr/>
        <p:txBody>
          <a:bodyPr/>
          <a:lstStyle/>
          <a:p>
            <a:fld id="{354C4475-3E94-479C-AEFB-C09AA5491272}" type="slidenum">
              <a:rPr lang="da-DK" smtClean="0"/>
              <a:t>3</a:t>
            </a:fld>
            <a:endParaRPr lang="da-DK"/>
          </a:p>
        </p:txBody>
      </p:sp>
    </p:spTree>
    <p:extLst>
      <p:ext uri="{BB962C8B-B14F-4D97-AF65-F5344CB8AC3E}">
        <p14:creationId xmlns:p14="http://schemas.microsoft.com/office/powerpoint/2010/main" val="1745509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noProof="0" dirty="0">
                <a:solidFill>
                  <a:schemeClr val="tx1"/>
                </a:solidFill>
                <a:effectLst/>
                <a:latin typeface="+mn-lt"/>
                <a:ea typeface="+mn-ea"/>
                <a:cs typeface="+mn-cs"/>
              </a:rPr>
              <a:t>Landsorganisationen</a:t>
            </a:r>
          </a:p>
          <a:p>
            <a:r>
              <a:rPr lang="da-DK" sz="1200" b="1" kern="1200" noProof="0" dirty="0">
                <a:solidFill>
                  <a:schemeClr val="tx1"/>
                </a:solidFill>
                <a:effectLst/>
                <a:latin typeface="+mn-lt"/>
                <a:ea typeface="+mn-ea"/>
                <a:cs typeface="+mn-cs"/>
              </a:rPr>
              <a:t>– Ældre Sagens struktur</a:t>
            </a:r>
          </a:p>
          <a:p>
            <a:r>
              <a:rPr lang="da-DK" sz="1200" b="1" kern="1200" noProof="0" dirty="0">
                <a:solidFill>
                  <a:schemeClr val="tx1"/>
                </a:solidFill>
                <a:effectLst/>
                <a:latin typeface="+mn-lt"/>
                <a:ea typeface="+mn-ea"/>
                <a:cs typeface="+mn-cs"/>
              </a:rPr>
              <a:t> </a:t>
            </a:r>
            <a:endParaRPr lang="da-DK" sz="1200" kern="1200" noProof="0" dirty="0">
              <a:solidFill>
                <a:schemeClr val="tx1"/>
              </a:solidFill>
              <a:effectLst/>
              <a:latin typeface="+mn-lt"/>
              <a:ea typeface="+mn-ea"/>
              <a:cs typeface="+mn-cs"/>
            </a:endParaRPr>
          </a:p>
          <a:p>
            <a:r>
              <a:rPr lang="da-DK" sz="1200" b="1" kern="1200" noProof="0" dirty="0">
                <a:solidFill>
                  <a:schemeClr val="tx1"/>
                </a:solidFill>
                <a:effectLst/>
                <a:latin typeface="+mn-lt"/>
                <a:ea typeface="+mn-ea"/>
                <a:cs typeface="+mn-cs"/>
              </a:rPr>
              <a:t>215 lokalafdelinger </a:t>
            </a:r>
            <a:r>
              <a:rPr lang="da-DK" sz="1200" kern="1200" noProof="0" dirty="0">
                <a:solidFill>
                  <a:schemeClr val="tx1"/>
                </a:solidFill>
                <a:effectLst/>
                <a:latin typeface="+mn-lt"/>
                <a:ea typeface="+mn-ea"/>
                <a:cs typeface="+mn-cs"/>
              </a:rPr>
              <a:t>fordelt i landets 98 kommuner. Afdelingerne er unikke og har hver deres måde at drive foreningsliv på. Vi er én forening – dvs. at medlemmerne har mulighed for at benytte sig af tilbud i alle 215 lokalafdelinger, men er registreret i den lokalafdeling, hvor deres bopæl ligger. Lokalafdelingen ledes af en lokalbestyrelse, som vælges på årsmødet i marts måned. Bestyrelsen består af 5, 7 eller 9 medlemmer + et antal suppleanter.</a:t>
            </a:r>
          </a:p>
          <a:p>
            <a:endParaRPr lang="da-DK" sz="1200" b="1" kern="1200" noProof="0" dirty="0">
              <a:solidFill>
                <a:schemeClr val="tx1"/>
              </a:solidFill>
              <a:effectLst/>
              <a:latin typeface="+mn-lt"/>
              <a:ea typeface="+mn-ea"/>
              <a:cs typeface="+mn-cs"/>
            </a:endParaRPr>
          </a:p>
          <a:p>
            <a:r>
              <a:rPr lang="da-DK" sz="1200" b="1" kern="1200" noProof="0" dirty="0">
                <a:solidFill>
                  <a:schemeClr val="tx1"/>
                </a:solidFill>
                <a:effectLst/>
                <a:latin typeface="+mn-lt"/>
                <a:ea typeface="+mn-ea"/>
                <a:cs typeface="+mn-cs"/>
              </a:rPr>
              <a:t>10 distrikter </a:t>
            </a:r>
            <a:r>
              <a:rPr lang="da-DK" sz="1200" kern="1200" noProof="0" dirty="0">
                <a:solidFill>
                  <a:schemeClr val="tx1"/>
                </a:solidFill>
                <a:effectLst/>
                <a:latin typeface="+mn-lt"/>
                <a:ea typeface="+mn-ea"/>
                <a:cs typeface="+mn-cs"/>
              </a:rPr>
              <a:t>har som formål at være forum for erfarings- og ideudvikling, og at skabe rum for netværksdannelse og vidensdeling for frivillige i distriktets geografi. Derudover er der vide muligheder for de 10 distrikter til selv at sætte dagsordenen for deres virke. Distriktet ledes af en distriktsledelse, som vælges hvert år i april.</a:t>
            </a:r>
          </a:p>
          <a:p>
            <a:endParaRPr lang="da-DK" sz="1200" b="1" kern="1200" noProof="0" dirty="0">
              <a:solidFill>
                <a:schemeClr val="tx1"/>
              </a:solidFill>
              <a:effectLst/>
              <a:latin typeface="+mn-lt"/>
              <a:ea typeface="+mn-ea"/>
              <a:cs typeface="+mn-cs"/>
            </a:endParaRPr>
          </a:p>
          <a:p>
            <a:r>
              <a:rPr lang="da-DK" sz="1200" b="1" kern="1200" noProof="0" dirty="0">
                <a:solidFill>
                  <a:schemeClr val="tx1"/>
                </a:solidFill>
                <a:effectLst/>
                <a:latin typeface="+mn-lt"/>
                <a:ea typeface="+mn-ea"/>
                <a:cs typeface="+mn-cs"/>
              </a:rPr>
              <a:t>57 koordinationsudvalg</a:t>
            </a:r>
            <a:r>
              <a:rPr lang="da-DK" sz="1200" kern="1200" noProof="0" dirty="0">
                <a:solidFill>
                  <a:schemeClr val="tx1"/>
                </a:solidFill>
                <a:effectLst/>
                <a:latin typeface="+mn-lt"/>
                <a:ea typeface="+mn-ea"/>
                <a:cs typeface="+mn-cs"/>
              </a:rPr>
              <a:t> har som opgave at koordinere den lokale indsats i kommuner med mere end én ÆS lokalafdeling. Det gælder især den ældrepolitiske indsats og kontakten til offentlige myndigheder. I kommuner med kun én lokalafdeling (solitære afdelinger) varetager lokalbestyrelsen disse opgaver.</a:t>
            </a:r>
          </a:p>
          <a:p>
            <a:endParaRPr lang="da-DK" sz="1200" b="1" kern="1200" noProof="0" dirty="0">
              <a:solidFill>
                <a:schemeClr val="tx1"/>
              </a:solidFill>
              <a:effectLst/>
              <a:latin typeface="+mn-lt"/>
              <a:ea typeface="+mn-ea"/>
              <a:cs typeface="+mn-cs"/>
            </a:endParaRPr>
          </a:p>
          <a:p>
            <a:r>
              <a:rPr lang="da-DK" sz="1200" b="1" kern="1200" noProof="0" dirty="0" err="1">
                <a:solidFill>
                  <a:schemeClr val="tx1"/>
                </a:solidFill>
                <a:effectLst/>
                <a:latin typeface="+mn-lt"/>
                <a:ea typeface="+mn-ea"/>
                <a:cs typeface="+mn-cs"/>
              </a:rPr>
              <a:t>Delegeretforsamlingen</a:t>
            </a:r>
            <a:r>
              <a:rPr lang="da-DK" sz="1200" b="1" kern="1200" noProof="0" dirty="0">
                <a:solidFill>
                  <a:schemeClr val="tx1"/>
                </a:solidFill>
                <a:effectLst/>
                <a:latin typeface="+mn-lt"/>
                <a:ea typeface="+mn-ea"/>
                <a:cs typeface="+mn-cs"/>
              </a:rPr>
              <a:t> </a:t>
            </a:r>
            <a:r>
              <a:rPr lang="da-DK" sz="1200" kern="1200" noProof="0" dirty="0">
                <a:solidFill>
                  <a:schemeClr val="tx1"/>
                </a:solidFill>
                <a:effectLst/>
                <a:latin typeface="+mn-lt"/>
                <a:ea typeface="+mn-ea"/>
                <a:cs typeface="+mn-cs"/>
              </a:rPr>
              <a:t>er Ældre Sagens øverste myndighed – her besluttes fx visioner og strategiplaner for foreningens fremtidige virke. Her besluttes kontingentet, her kan Vedtægten ændres og her vælges landsbestyrelsen. Alle 215 lokalformænd + de 9 medlemmer af landsbestyrelsen er delegerede.</a:t>
            </a:r>
          </a:p>
          <a:p>
            <a:endParaRPr lang="da-DK" sz="1200" b="1" kern="1200" noProof="0" dirty="0">
              <a:solidFill>
                <a:schemeClr val="tx1"/>
              </a:solidFill>
              <a:effectLst/>
              <a:latin typeface="+mn-lt"/>
              <a:ea typeface="+mn-ea"/>
              <a:cs typeface="+mn-cs"/>
            </a:endParaRPr>
          </a:p>
          <a:p>
            <a:r>
              <a:rPr lang="da-DK" sz="1200" b="1" kern="1200" noProof="0" dirty="0">
                <a:solidFill>
                  <a:schemeClr val="tx1"/>
                </a:solidFill>
                <a:effectLst/>
                <a:latin typeface="+mn-lt"/>
                <a:ea typeface="+mn-ea"/>
                <a:cs typeface="+mn-cs"/>
              </a:rPr>
              <a:t>Landsbestyrelsen </a:t>
            </a:r>
            <a:r>
              <a:rPr lang="da-DK" sz="1200" kern="1200" noProof="0" dirty="0">
                <a:solidFill>
                  <a:schemeClr val="tx1"/>
                </a:solidFill>
                <a:effectLst/>
                <a:latin typeface="+mn-lt"/>
                <a:ea typeface="+mn-ea"/>
                <a:cs typeface="+mn-cs"/>
              </a:rPr>
              <a:t>består af 9 medlemmer, som vælges for 3-årige perioder. Alle bestyrelsesposter – lokalt og på landsplan – bestrides af frivillige og er ulønnede poster.</a:t>
            </a:r>
          </a:p>
          <a:p>
            <a:endParaRPr lang="da-DK" sz="1200" b="1" i="1" kern="1200" noProof="0" dirty="0">
              <a:solidFill>
                <a:schemeClr val="tx1"/>
              </a:solidFill>
              <a:effectLst/>
              <a:latin typeface="+mn-lt"/>
              <a:ea typeface="+mn-ea"/>
              <a:cs typeface="+mn-cs"/>
            </a:endParaRPr>
          </a:p>
          <a:p>
            <a:r>
              <a:rPr lang="da-DK" sz="1200" b="1" i="1" kern="1200" noProof="0" dirty="0">
                <a:solidFill>
                  <a:schemeClr val="tx1"/>
                </a:solidFill>
                <a:effectLst/>
                <a:latin typeface="+mn-lt"/>
                <a:ea typeface="+mn-ea"/>
                <a:cs typeface="+mn-cs"/>
              </a:rPr>
              <a:t>Forslag til dialogspørgsmål:</a:t>
            </a:r>
          </a:p>
          <a:p>
            <a:pPr marL="228600" lvl="0" indent="-228600">
              <a:buFont typeface="+mj-lt"/>
              <a:buAutoNum type="arabicPeriod"/>
            </a:pPr>
            <a:r>
              <a:rPr lang="da-DK" sz="1200" kern="1200" noProof="0" dirty="0">
                <a:solidFill>
                  <a:schemeClr val="tx1"/>
                </a:solidFill>
                <a:effectLst/>
                <a:latin typeface="+mn-lt"/>
                <a:ea typeface="+mn-ea"/>
                <a:cs typeface="+mn-cs"/>
              </a:rPr>
              <a:t>Drøft med en makker, om I ved, hvem der er jeres lokalformand, og hvem du kan kontakte i lokalbestyrelsen, hvis du har spørgsmål</a:t>
            </a:r>
          </a:p>
          <a:p>
            <a:pPr marL="228600" lvl="0" indent="-228600">
              <a:buFont typeface="+mj-lt"/>
              <a:buAutoNum type="arabicPeriod"/>
            </a:pPr>
            <a:r>
              <a:rPr lang="da-DK" sz="1200" kern="1200" noProof="0" dirty="0">
                <a:solidFill>
                  <a:schemeClr val="tx1"/>
                </a:solidFill>
                <a:effectLst/>
                <a:latin typeface="+mn-lt"/>
                <a:ea typeface="+mn-ea"/>
                <a:cs typeface="+mn-cs"/>
              </a:rPr>
              <a:t>Hvad hedder Ældre Sagens nuværende landsformand?</a:t>
            </a:r>
          </a:p>
          <a:p>
            <a:pPr marL="228600" lvl="0" indent="-228600">
              <a:buFont typeface="+mj-lt"/>
              <a:buAutoNum type="arabicPeriod"/>
            </a:pPr>
            <a:r>
              <a:rPr lang="da-DK" sz="1200" kern="1200" noProof="0" dirty="0">
                <a:solidFill>
                  <a:schemeClr val="tx1"/>
                </a:solidFill>
                <a:effectLst/>
                <a:latin typeface="+mn-lt"/>
                <a:ea typeface="+mn-ea"/>
                <a:cs typeface="+mn-cs"/>
              </a:rPr>
              <a:t>Har du nogensinde selv deltaget på et af lokalafdelingens årsmøder?</a:t>
            </a:r>
          </a:p>
          <a:p>
            <a:pPr marL="228600" indent="-228600">
              <a:buFont typeface="+mj-lt"/>
              <a:buAutoNum type="arabicPeriod"/>
            </a:pPr>
            <a:r>
              <a:rPr lang="da-DK" sz="1200" kern="1200" noProof="0" dirty="0">
                <a:solidFill>
                  <a:schemeClr val="tx1"/>
                </a:solidFill>
                <a:effectLst/>
                <a:latin typeface="+mn-lt"/>
                <a:ea typeface="+mn-ea"/>
                <a:cs typeface="+mn-cs"/>
              </a:rPr>
              <a:t>Har du nogensinde selv deltaget i organisatorisk arbejde f.eks. siddet i en bestyrelse i en boligforening, været frivillig fodboldtræner eller lign.?</a:t>
            </a:r>
            <a:r>
              <a:rPr lang="da-DK" noProof="0" dirty="0">
                <a:effectLst/>
              </a:rPr>
              <a:t> </a:t>
            </a:r>
            <a:endParaRPr lang="da-DK" noProof="0" dirty="0"/>
          </a:p>
        </p:txBody>
      </p:sp>
      <p:sp>
        <p:nvSpPr>
          <p:cNvPr id="4" name="Pladsholder til slidenummer 3"/>
          <p:cNvSpPr>
            <a:spLocks noGrp="1"/>
          </p:cNvSpPr>
          <p:nvPr>
            <p:ph type="sldNum" sz="quarter" idx="10"/>
          </p:nvPr>
        </p:nvSpPr>
        <p:spPr/>
        <p:txBody>
          <a:bodyPr/>
          <a:lstStyle/>
          <a:p>
            <a:fld id="{354C4475-3E94-479C-AEFB-C09AA5491272}" type="slidenum">
              <a:rPr lang="da-DK" smtClean="0"/>
              <a:t>4</a:t>
            </a:fld>
            <a:endParaRPr lang="da-DK"/>
          </a:p>
        </p:txBody>
      </p:sp>
    </p:spTree>
    <p:extLst>
      <p:ext uri="{BB962C8B-B14F-4D97-AF65-F5344CB8AC3E}">
        <p14:creationId xmlns:p14="http://schemas.microsoft.com/office/powerpoint/2010/main" val="60762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noProof="0" dirty="0">
                <a:solidFill>
                  <a:schemeClr val="tx1"/>
                </a:solidFill>
                <a:effectLst/>
                <a:latin typeface="+mn-lt"/>
                <a:ea typeface="+mn-ea"/>
                <a:cs typeface="+mn-cs"/>
              </a:rPr>
              <a:t>Medlemmer</a:t>
            </a:r>
          </a:p>
          <a:p>
            <a:r>
              <a:rPr lang="da-DK" sz="1200" b="1" kern="1200" noProof="0" dirty="0">
                <a:solidFill>
                  <a:schemeClr val="tx1"/>
                </a:solidFill>
                <a:effectLst/>
                <a:latin typeface="+mn-lt"/>
                <a:ea typeface="+mn-ea"/>
                <a:cs typeface="+mn-cs"/>
              </a:rPr>
              <a:t>– nationalt og lokalt</a:t>
            </a:r>
          </a:p>
          <a:p>
            <a:r>
              <a:rPr lang="da-DK" sz="1200" b="1" kern="1200" noProof="0" dirty="0">
                <a:solidFill>
                  <a:schemeClr val="tx1"/>
                </a:solidFill>
                <a:effectLst/>
                <a:latin typeface="+mn-lt"/>
                <a:ea typeface="+mn-ea"/>
                <a:cs typeface="+mn-cs"/>
              </a:rPr>
              <a:t> </a:t>
            </a:r>
            <a:endParaRPr lang="da-DK" sz="1200" kern="1200" noProof="0" dirty="0">
              <a:solidFill>
                <a:schemeClr val="tx1"/>
              </a:solidFill>
              <a:effectLst/>
              <a:latin typeface="+mn-lt"/>
              <a:ea typeface="+mn-ea"/>
              <a:cs typeface="+mn-cs"/>
            </a:endParaRPr>
          </a:p>
          <a:p>
            <a:r>
              <a:rPr lang="da-DK" sz="1200" b="1" kern="1200" noProof="0" dirty="0">
                <a:solidFill>
                  <a:schemeClr val="tx1"/>
                </a:solidFill>
                <a:effectLst/>
                <a:latin typeface="+mn-lt"/>
                <a:ea typeface="+mn-ea"/>
                <a:cs typeface="+mn-cs"/>
              </a:rPr>
              <a:t>Medlemmer af Ældre Sagen </a:t>
            </a:r>
            <a:r>
              <a:rPr lang="da-DK" sz="1200" kern="1200" noProof="0" dirty="0">
                <a:solidFill>
                  <a:schemeClr val="tx1"/>
                </a:solidFill>
                <a:effectLst/>
                <a:latin typeface="+mn-lt"/>
                <a:ea typeface="+mn-ea"/>
                <a:cs typeface="+mn-cs"/>
              </a:rPr>
              <a:t>er medlemmer i landsforeningen Ældre Sagen. Medlemsskabet er således landsdækkende, men man registreres efter sin bopæl, og dermed under den lokalafdeling, der geografisk omfatter ens adresse.</a:t>
            </a:r>
          </a:p>
          <a:p>
            <a:endParaRPr lang="da-DK" sz="1200" b="1" kern="1200" noProof="0" dirty="0">
              <a:solidFill>
                <a:schemeClr val="tx1"/>
              </a:solidFill>
              <a:effectLst/>
              <a:latin typeface="+mn-lt"/>
              <a:ea typeface="+mn-ea"/>
              <a:cs typeface="+mn-cs"/>
            </a:endParaRPr>
          </a:p>
          <a:p>
            <a:r>
              <a:rPr lang="da-DK" sz="1200" b="1" kern="1200" noProof="0" dirty="0">
                <a:solidFill>
                  <a:schemeClr val="tx1"/>
                </a:solidFill>
                <a:effectLst/>
                <a:latin typeface="+mn-lt"/>
                <a:ea typeface="+mn-ea"/>
                <a:cs typeface="+mn-cs"/>
              </a:rPr>
              <a:t>Medlemstallet. </a:t>
            </a:r>
            <a:r>
              <a:rPr lang="da-DK" sz="1200" kern="1200" noProof="0" dirty="0">
                <a:solidFill>
                  <a:schemeClr val="tx1"/>
                </a:solidFill>
                <a:effectLst/>
                <a:latin typeface="+mn-lt"/>
                <a:ea typeface="+mn-ea"/>
                <a:cs typeface="+mn-cs"/>
              </a:rPr>
              <a:t>Siden starten er Ældre Sagens medlemstal vokset kraftigt år efter år. I løbet af de første tre måneder af 1987 meldte næsten 60.000 sig ind, og efter et år var medlemstallet på 100.000. Op gennem 90’erne fortsatte væksten og landsforeningen gik ind i det nye årtusinde med 430.000 medlemmer.</a:t>
            </a:r>
          </a:p>
          <a:p>
            <a:r>
              <a:rPr lang="da-DK" sz="1200" kern="1200" noProof="0" dirty="0">
                <a:solidFill>
                  <a:schemeClr val="tx1"/>
                </a:solidFill>
                <a:effectLst/>
                <a:latin typeface="+mn-lt"/>
                <a:ea typeface="+mn-ea"/>
                <a:cs typeface="+mn-cs"/>
              </a:rPr>
              <a:t>Ved 25 års jubilæet i 2011 havde Ældre Sagen næsten 600.000 medlemmer og 11.000 frivillige. I juni 2017 er tallene 795.000 medlemmer og næsten 19.000 frivillige (helt aktuelle tal finder du på Frivilligportalen).</a:t>
            </a:r>
          </a:p>
          <a:p>
            <a:endParaRPr lang="da-DK" sz="1200" b="1" kern="1200" noProof="0" dirty="0">
              <a:solidFill>
                <a:schemeClr val="tx1"/>
              </a:solidFill>
              <a:effectLst/>
              <a:latin typeface="+mn-lt"/>
              <a:ea typeface="+mn-ea"/>
              <a:cs typeface="+mn-cs"/>
            </a:endParaRPr>
          </a:p>
          <a:p>
            <a:r>
              <a:rPr lang="da-DK" sz="1200" b="1" kern="1200" noProof="0" dirty="0">
                <a:solidFill>
                  <a:schemeClr val="tx1"/>
                </a:solidFill>
                <a:effectLst/>
                <a:latin typeface="+mn-lt"/>
                <a:ea typeface="+mn-ea"/>
                <a:cs typeface="+mn-cs"/>
              </a:rPr>
              <a:t>Vores lokalafdeling </a:t>
            </a:r>
            <a:r>
              <a:rPr lang="da-DK" sz="1200" kern="1200" noProof="0" dirty="0">
                <a:solidFill>
                  <a:schemeClr val="tx1"/>
                </a:solidFill>
                <a:effectLst/>
                <a:latin typeface="+mn-lt"/>
                <a:ea typeface="+mn-ea"/>
                <a:cs typeface="+mn-cs"/>
              </a:rPr>
              <a:t>er én ud af i alt 215. Vi har i dag _____ medlemmer og ___ frivillige (find aktuelle tal på Frivilligportalen). </a:t>
            </a:r>
            <a:br>
              <a:rPr lang="da-DK" sz="1200" kern="1200" noProof="0" dirty="0">
                <a:solidFill>
                  <a:schemeClr val="tx1"/>
                </a:solidFill>
                <a:effectLst/>
                <a:latin typeface="+mn-lt"/>
                <a:ea typeface="+mn-ea"/>
                <a:cs typeface="+mn-cs"/>
              </a:rPr>
            </a:br>
            <a:r>
              <a:rPr lang="da-DK" sz="1200" kern="1200" noProof="0" dirty="0">
                <a:solidFill>
                  <a:schemeClr val="tx1"/>
                </a:solidFill>
                <a:effectLst/>
                <a:latin typeface="+mn-lt"/>
                <a:ea typeface="+mn-ea"/>
                <a:cs typeface="+mn-cs"/>
              </a:rPr>
              <a:t>Vores afdeling blev etableret i 19___ og hører til i Ældre Sagens distrikt </a:t>
            </a:r>
            <a:r>
              <a:rPr lang="da-DK" sz="1200" kern="1200" noProof="0">
                <a:solidFill>
                  <a:schemeClr val="tx1"/>
                </a:solidFill>
                <a:effectLst/>
                <a:latin typeface="+mn-lt"/>
                <a:ea typeface="+mn-ea"/>
                <a:cs typeface="+mn-cs"/>
              </a:rPr>
              <a:t>___ .</a:t>
            </a:r>
            <a:br>
              <a:rPr lang="da-DK" sz="1200" kern="1200" noProof="0" dirty="0">
                <a:solidFill>
                  <a:schemeClr val="tx1"/>
                </a:solidFill>
                <a:effectLst/>
                <a:latin typeface="+mn-lt"/>
                <a:ea typeface="+mn-ea"/>
                <a:cs typeface="+mn-cs"/>
              </a:rPr>
            </a:br>
            <a:endParaRPr lang="da-DK" sz="1200" kern="1200" noProof="0" dirty="0">
              <a:solidFill>
                <a:schemeClr val="tx1"/>
              </a:solidFill>
              <a:effectLst/>
              <a:latin typeface="+mn-lt"/>
              <a:ea typeface="+mn-ea"/>
              <a:cs typeface="+mn-cs"/>
            </a:endParaRPr>
          </a:p>
          <a:p>
            <a:endParaRPr lang="da-DK" sz="1200" b="1" kern="1200" noProof="0" dirty="0">
              <a:solidFill>
                <a:schemeClr val="tx1"/>
              </a:solidFill>
              <a:effectLst/>
              <a:latin typeface="+mn-lt"/>
              <a:ea typeface="+mn-ea"/>
              <a:cs typeface="+mn-cs"/>
            </a:endParaRPr>
          </a:p>
          <a:p>
            <a:r>
              <a:rPr lang="da-DK" sz="1200" b="1" kern="1200" noProof="0" dirty="0">
                <a:solidFill>
                  <a:schemeClr val="tx1"/>
                </a:solidFill>
                <a:effectLst/>
                <a:latin typeface="+mn-lt"/>
                <a:ea typeface="+mn-ea"/>
                <a:cs typeface="+mn-cs"/>
              </a:rPr>
              <a:t>Lokalafdelingerne </a:t>
            </a:r>
            <a:r>
              <a:rPr lang="da-DK" sz="1200" kern="1200" noProof="0" dirty="0">
                <a:solidFill>
                  <a:schemeClr val="tx1"/>
                </a:solidFill>
                <a:effectLst/>
                <a:latin typeface="+mn-lt"/>
                <a:ea typeface="+mn-ea"/>
                <a:cs typeface="+mn-cs"/>
              </a:rPr>
              <a:t>hed oprindelig lokalkomiteer, og de første 46 blev etableret i 1987. Herefter kom nye lokalafdelinger til, efterhånden som medlemstallet i kommuner og lokalsamfund voksede. Efter kommunalreformen i 2007 blev der behov for at etablere Koordinationsudvalg i kommuner med mere end én lokalafdeling.</a:t>
            </a:r>
          </a:p>
          <a:p>
            <a:endParaRPr lang="da-DK" sz="1200" b="1" kern="1200" noProof="0" dirty="0">
              <a:solidFill>
                <a:schemeClr val="tx1"/>
              </a:solidFill>
              <a:effectLst/>
              <a:latin typeface="+mn-lt"/>
              <a:ea typeface="+mn-ea"/>
              <a:cs typeface="+mn-cs"/>
            </a:endParaRPr>
          </a:p>
          <a:p>
            <a:r>
              <a:rPr lang="da-DK" sz="1200" b="1" kern="1200" noProof="0" dirty="0">
                <a:solidFill>
                  <a:schemeClr val="tx1"/>
                </a:solidFill>
                <a:effectLst/>
                <a:latin typeface="+mn-lt"/>
                <a:ea typeface="+mn-ea"/>
                <a:cs typeface="+mn-cs"/>
              </a:rPr>
              <a:t>Ældre Sagen har 10 distrikter </a:t>
            </a:r>
            <a:r>
              <a:rPr lang="da-DK" sz="1200" kern="1200" noProof="0" dirty="0">
                <a:solidFill>
                  <a:schemeClr val="tx1"/>
                </a:solidFill>
                <a:effectLst/>
                <a:latin typeface="+mn-lt"/>
                <a:ea typeface="+mn-ea"/>
                <a:cs typeface="+mn-cs"/>
              </a:rPr>
              <a:t>(6 i vest og 4 øst for Storebælt) De har hver mellem 14 og 30 lokalafdelinger.</a:t>
            </a:r>
          </a:p>
          <a:p>
            <a:endParaRPr lang="da-DK" sz="1200" b="1" i="1" kern="1200" noProof="0" dirty="0">
              <a:solidFill>
                <a:schemeClr val="tx1"/>
              </a:solidFill>
              <a:effectLst/>
              <a:latin typeface="+mn-lt"/>
              <a:ea typeface="+mn-ea"/>
              <a:cs typeface="+mn-cs"/>
            </a:endParaRPr>
          </a:p>
          <a:p>
            <a:r>
              <a:rPr lang="da-DK" sz="1200" b="1" i="1" kern="1200" noProof="0" dirty="0">
                <a:solidFill>
                  <a:schemeClr val="tx1"/>
                </a:solidFill>
                <a:effectLst/>
                <a:latin typeface="+mn-lt"/>
                <a:ea typeface="+mn-ea"/>
                <a:cs typeface="+mn-cs"/>
              </a:rPr>
              <a:t>Forslag til dialogspørgsmål:</a:t>
            </a:r>
          </a:p>
          <a:p>
            <a:pPr marL="228600" lvl="0" indent="-228600">
              <a:buFont typeface="+mj-lt"/>
              <a:buAutoNum type="arabicPeriod"/>
            </a:pPr>
            <a:r>
              <a:rPr lang="da-DK" sz="1200" kern="1200" noProof="0" dirty="0">
                <a:solidFill>
                  <a:schemeClr val="tx1"/>
                </a:solidFill>
                <a:effectLst/>
                <a:latin typeface="+mn-lt"/>
                <a:ea typeface="+mn-ea"/>
                <a:cs typeface="+mn-cs"/>
              </a:rPr>
              <a:t>Fortæl om jeres medlemstilgang – og hvordan I tager mod nye medlemmer – fx om I holder medlemsmøder eller sender velkomstbrev til nye medlemmer.</a:t>
            </a:r>
          </a:p>
          <a:p>
            <a:pPr marL="228600" lvl="0" indent="-228600">
              <a:buFont typeface="+mj-lt"/>
              <a:buAutoNum type="arabicPeriod"/>
            </a:pPr>
            <a:r>
              <a:rPr lang="da-DK" sz="1200" kern="1200" noProof="0" dirty="0">
                <a:solidFill>
                  <a:schemeClr val="tx1"/>
                </a:solidFill>
                <a:effectLst/>
                <a:latin typeface="+mn-lt"/>
                <a:ea typeface="+mn-ea"/>
                <a:cs typeface="+mn-cs"/>
              </a:rPr>
              <a:t>Hvornår er du/I selv blevet medlem af Ældre Sagen (husk du kan godt være frivillig i ÆS uden at være medlem – dog ikke hvis du vil være frivillig i bestyrelsen).</a:t>
            </a:r>
          </a:p>
          <a:p>
            <a:pPr marL="228600" indent="-228600">
              <a:buFont typeface="+mj-lt"/>
              <a:buAutoNum type="arabicPeriod"/>
            </a:pPr>
            <a:r>
              <a:rPr lang="da-DK" sz="1200" kern="1200" noProof="0" dirty="0">
                <a:solidFill>
                  <a:schemeClr val="tx1"/>
                </a:solidFill>
                <a:effectLst/>
                <a:latin typeface="+mn-lt"/>
                <a:ea typeface="+mn-ea"/>
                <a:cs typeface="+mn-cs"/>
              </a:rPr>
              <a:t>Er I en lokalafdeling med flere naboafdelinger i samme kommune og et Koordinationsudvalg – så kan det eventuelt være relevant at fortælle lidt om, hvordan I arbejder sammen.</a:t>
            </a:r>
            <a:r>
              <a:rPr lang="da-DK" noProof="0" dirty="0">
                <a:effectLst/>
              </a:rPr>
              <a:t> </a:t>
            </a:r>
            <a:endParaRPr lang="da-DK" noProof="0" dirty="0"/>
          </a:p>
        </p:txBody>
      </p:sp>
      <p:sp>
        <p:nvSpPr>
          <p:cNvPr id="4" name="Pladsholder til slidenummer 3"/>
          <p:cNvSpPr>
            <a:spLocks noGrp="1"/>
          </p:cNvSpPr>
          <p:nvPr>
            <p:ph type="sldNum" sz="quarter" idx="10"/>
          </p:nvPr>
        </p:nvSpPr>
        <p:spPr/>
        <p:txBody>
          <a:bodyPr/>
          <a:lstStyle/>
          <a:p>
            <a:fld id="{354C4475-3E94-479C-AEFB-C09AA5491272}" type="slidenum">
              <a:rPr lang="da-DK" smtClean="0"/>
              <a:t>5</a:t>
            </a:fld>
            <a:endParaRPr lang="da-DK"/>
          </a:p>
        </p:txBody>
      </p:sp>
    </p:spTree>
    <p:extLst>
      <p:ext uri="{BB962C8B-B14F-4D97-AF65-F5344CB8AC3E}">
        <p14:creationId xmlns:p14="http://schemas.microsoft.com/office/powerpoint/2010/main" val="75603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noProof="0" dirty="0">
                <a:solidFill>
                  <a:schemeClr val="tx1"/>
                </a:solidFill>
                <a:effectLst/>
                <a:latin typeface="+mn-lt"/>
                <a:ea typeface="+mn-ea"/>
                <a:cs typeface="+mn-cs"/>
              </a:rPr>
              <a:t>Frivillige</a:t>
            </a:r>
          </a:p>
          <a:p>
            <a:r>
              <a:rPr lang="da-DK" sz="1200" b="1" kern="1200" noProof="0" dirty="0">
                <a:solidFill>
                  <a:schemeClr val="tx1"/>
                </a:solidFill>
                <a:effectLst/>
                <a:latin typeface="+mn-lt"/>
                <a:ea typeface="+mn-ea"/>
                <a:cs typeface="+mn-cs"/>
              </a:rPr>
              <a:t>– skaber livskvalitet for medborgere og for sig selv</a:t>
            </a:r>
          </a:p>
          <a:p>
            <a:r>
              <a:rPr lang="da-DK" sz="1200" b="1" kern="1200" noProof="0" dirty="0">
                <a:solidFill>
                  <a:schemeClr val="tx1"/>
                </a:solidFill>
                <a:effectLst/>
                <a:latin typeface="+mn-lt"/>
                <a:ea typeface="+mn-ea"/>
                <a:cs typeface="+mn-cs"/>
              </a:rPr>
              <a:t> </a:t>
            </a:r>
            <a:endParaRPr lang="da-DK" sz="1200" kern="1200" noProof="0" dirty="0">
              <a:solidFill>
                <a:schemeClr val="tx1"/>
              </a:solidFill>
              <a:effectLst/>
              <a:latin typeface="+mn-lt"/>
              <a:ea typeface="+mn-ea"/>
              <a:cs typeface="+mn-cs"/>
            </a:endParaRPr>
          </a:p>
          <a:p>
            <a:r>
              <a:rPr lang="da-DK" sz="1200" b="1" kern="1200" noProof="0" dirty="0">
                <a:solidFill>
                  <a:schemeClr val="tx1"/>
                </a:solidFill>
                <a:effectLst/>
                <a:latin typeface="+mn-lt"/>
                <a:ea typeface="+mn-ea"/>
                <a:cs typeface="+mn-cs"/>
              </a:rPr>
              <a:t>Omdrejningspunktet: </a:t>
            </a:r>
            <a:r>
              <a:rPr lang="da-DK" sz="1200" kern="1200" noProof="0" dirty="0">
                <a:solidFill>
                  <a:schemeClr val="tx1"/>
                </a:solidFill>
                <a:effectLst/>
                <a:latin typeface="+mn-lt"/>
                <a:ea typeface="+mn-ea"/>
                <a:cs typeface="+mn-cs"/>
              </a:rPr>
              <a:t>I Ældre Sagens 215 lokalafdelinger er det vores mange engagerede og dedikerede frivillige, som dagligt skaber livskvalitet for rigtig mange ældre mennesker. Samtidig oplever frivillige at være en del af et netværk og føler deres indsats gør en forskel. Det skaber mening i ens eget liv.</a:t>
            </a:r>
          </a:p>
          <a:p>
            <a:endParaRPr lang="da-DK" sz="1200" b="1" kern="1200" noProof="0" dirty="0">
              <a:solidFill>
                <a:schemeClr val="tx1"/>
              </a:solidFill>
              <a:effectLst/>
              <a:latin typeface="+mn-lt"/>
              <a:ea typeface="+mn-ea"/>
              <a:cs typeface="+mn-cs"/>
            </a:endParaRPr>
          </a:p>
          <a:p>
            <a:r>
              <a:rPr lang="da-DK" sz="1200" b="1" kern="1200" noProof="0" dirty="0">
                <a:solidFill>
                  <a:schemeClr val="tx1"/>
                </a:solidFill>
                <a:effectLst/>
                <a:latin typeface="+mn-lt"/>
                <a:ea typeface="+mn-ea"/>
                <a:cs typeface="+mn-cs"/>
              </a:rPr>
              <a:t>På landplan og lokalt: </a:t>
            </a:r>
            <a:r>
              <a:rPr lang="da-DK" sz="1200" kern="1200" noProof="0" dirty="0">
                <a:solidFill>
                  <a:schemeClr val="tx1"/>
                </a:solidFill>
                <a:effectLst/>
                <a:latin typeface="+mn-lt"/>
                <a:ea typeface="+mn-ea"/>
                <a:cs typeface="+mn-cs"/>
              </a:rPr>
              <a:t>Vi bliver flere frivillige – nu er der på landsplan______ og i vores lokalafdeling er vi____ antal frivillige (tjek tallet på Frivilligportalen). Der er uendeligt mange muligheder for at blive en del af et meningsfuldt fællesskab – og hvert år arrangerer frivillige ca. 70.000 forskellige aktiviteter til glæde og gavn.</a:t>
            </a:r>
          </a:p>
          <a:p>
            <a:endParaRPr lang="da-DK" sz="1200" b="1" i="1" kern="1200" noProof="0" dirty="0">
              <a:solidFill>
                <a:schemeClr val="tx1"/>
              </a:solidFill>
              <a:effectLst/>
              <a:latin typeface="+mn-lt"/>
              <a:ea typeface="+mn-ea"/>
              <a:cs typeface="+mn-cs"/>
            </a:endParaRPr>
          </a:p>
          <a:p>
            <a:r>
              <a:rPr lang="da-DK" sz="1200" b="1" i="1" kern="1200" noProof="0" dirty="0">
                <a:solidFill>
                  <a:schemeClr val="tx1"/>
                </a:solidFill>
                <a:effectLst/>
                <a:latin typeface="+mn-lt"/>
                <a:ea typeface="+mn-ea"/>
                <a:cs typeface="+mn-cs"/>
              </a:rPr>
              <a:t>Forslag til dialogspørgsmål:</a:t>
            </a:r>
          </a:p>
          <a:p>
            <a:pPr marL="228600" lvl="0" indent="-228600">
              <a:buFont typeface="+mj-lt"/>
              <a:buAutoNum type="arabicPeriod"/>
            </a:pPr>
            <a:r>
              <a:rPr lang="da-DK" sz="1200" kern="1200" noProof="0" dirty="0">
                <a:solidFill>
                  <a:schemeClr val="tx1"/>
                </a:solidFill>
                <a:effectLst/>
                <a:latin typeface="+mn-lt"/>
                <a:ea typeface="+mn-ea"/>
                <a:cs typeface="+mn-cs"/>
              </a:rPr>
              <a:t>Hvilke aktiviteter kender du/I som Ældre Sagen står for?</a:t>
            </a:r>
          </a:p>
          <a:p>
            <a:pPr marL="228600" lvl="0" indent="-228600">
              <a:buFont typeface="+mj-lt"/>
              <a:buAutoNum type="arabicPeriod"/>
            </a:pPr>
            <a:r>
              <a:rPr lang="da-DK" sz="1200" kern="1200" noProof="0" dirty="0">
                <a:solidFill>
                  <a:schemeClr val="tx1"/>
                </a:solidFill>
                <a:effectLst/>
                <a:latin typeface="+mn-lt"/>
                <a:ea typeface="+mn-ea"/>
                <a:cs typeface="+mn-cs"/>
              </a:rPr>
              <a:t>Er der områder/aktiviteter som du/I særligt har interesse for?</a:t>
            </a:r>
          </a:p>
          <a:p>
            <a:pPr marL="228600" lvl="0" indent="-228600">
              <a:buFont typeface="+mj-lt"/>
              <a:buAutoNum type="arabicPeriod"/>
            </a:pPr>
            <a:r>
              <a:rPr lang="da-DK" sz="1200" kern="1200" noProof="0" dirty="0">
                <a:solidFill>
                  <a:schemeClr val="tx1"/>
                </a:solidFill>
                <a:effectLst/>
                <a:latin typeface="+mn-lt"/>
                <a:ea typeface="+mn-ea"/>
                <a:cs typeface="+mn-cs"/>
              </a:rPr>
              <a:t>Er der nogle nye aktiviteter, som du/I drømmer om at starte op?</a:t>
            </a:r>
          </a:p>
          <a:p>
            <a:pPr marL="228600" indent="-228600">
              <a:buFont typeface="+mj-lt"/>
              <a:buAutoNum type="arabicPeriod"/>
            </a:pPr>
            <a:r>
              <a:rPr lang="da-DK" sz="1200" kern="1200" noProof="0" dirty="0">
                <a:solidFill>
                  <a:schemeClr val="tx1"/>
                </a:solidFill>
                <a:effectLst/>
                <a:latin typeface="+mn-lt"/>
                <a:ea typeface="+mn-ea"/>
                <a:cs typeface="+mn-cs"/>
              </a:rPr>
              <a:t>Hvordan vil du/I gerne involveres – (er der fx ønsker om 1:1 aktivitet, del af gruppe, ad-hoc frivillig osv.)?</a:t>
            </a:r>
            <a:r>
              <a:rPr lang="da-DK" noProof="0" dirty="0">
                <a:effectLst/>
              </a:rPr>
              <a:t> </a:t>
            </a:r>
            <a:endParaRPr lang="da-DK" noProof="0" dirty="0"/>
          </a:p>
        </p:txBody>
      </p:sp>
      <p:sp>
        <p:nvSpPr>
          <p:cNvPr id="4" name="Pladsholder til slidenummer 3"/>
          <p:cNvSpPr>
            <a:spLocks noGrp="1"/>
          </p:cNvSpPr>
          <p:nvPr>
            <p:ph type="sldNum" sz="quarter" idx="10"/>
          </p:nvPr>
        </p:nvSpPr>
        <p:spPr/>
        <p:txBody>
          <a:bodyPr/>
          <a:lstStyle/>
          <a:p>
            <a:fld id="{354C4475-3E94-479C-AEFB-C09AA5491272}" type="slidenum">
              <a:rPr lang="da-DK" smtClean="0"/>
              <a:t>6</a:t>
            </a:fld>
            <a:endParaRPr lang="da-DK"/>
          </a:p>
        </p:txBody>
      </p:sp>
    </p:spTree>
    <p:extLst>
      <p:ext uri="{BB962C8B-B14F-4D97-AF65-F5344CB8AC3E}">
        <p14:creationId xmlns:p14="http://schemas.microsoft.com/office/powerpoint/2010/main" val="282233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a:solidFill>
                  <a:schemeClr val="tx1"/>
                </a:solidFill>
                <a:effectLst/>
                <a:latin typeface="+mn-lt"/>
                <a:ea typeface="+mn-ea"/>
                <a:cs typeface="+mn-cs"/>
              </a:rPr>
              <a:t>Lokalafdelingens opgaver</a:t>
            </a:r>
          </a:p>
          <a:p>
            <a:r>
              <a:rPr lang="da-DK" sz="1200" b="1" kern="1200" dirty="0">
                <a:solidFill>
                  <a:schemeClr val="tx1"/>
                </a:solidFill>
                <a:effectLst/>
                <a:latin typeface="+mn-lt"/>
                <a:ea typeface="+mn-ea"/>
                <a:cs typeface="+mn-cs"/>
              </a:rPr>
              <a:t>– kan samles i 3 overskrifter</a:t>
            </a:r>
          </a:p>
          <a:p>
            <a:r>
              <a:rPr lang="da-DK" sz="1200" b="1"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Sociale aktiviteter </a:t>
            </a:r>
            <a:r>
              <a:rPr lang="da-DK" sz="1200" kern="1200" dirty="0">
                <a:solidFill>
                  <a:schemeClr val="tx1"/>
                </a:solidFill>
                <a:effectLst/>
                <a:latin typeface="+mn-lt"/>
                <a:ea typeface="+mn-ea"/>
                <a:cs typeface="+mn-cs"/>
              </a:rPr>
              <a:t>– også kaldet netværksarbejde eller social-humanitær (SH) indsats er den største indsats i det lokale arbejde. Og over 10.000 frivillige bidrager på landsplan til at løfte indsatsen på de mange områder – mest kendt er nok vores besøgsvenner – men, gå med- spise-  plejehjems- motions- og demensvenner, bidrager også ligesom </a:t>
            </a:r>
            <a:r>
              <a:rPr lang="da-DK" sz="1200" kern="1200" dirty="0" err="1">
                <a:solidFill>
                  <a:schemeClr val="tx1"/>
                </a:solidFill>
                <a:effectLst/>
                <a:latin typeface="+mn-lt"/>
                <a:ea typeface="+mn-ea"/>
                <a:cs typeface="+mn-cs"/>
              </a:rPr>
              <a:t>handymænd</a:t>
            </a:r>
            <a:r>
              <a:rPr lang="da-DK" sz="1200" kern="1200" dirty="0">
                <a:solidFill>
                  <a:schemeClr val="tx1"/>
                </a:solidFill>
                <a:effectLst/>
                <a:latin typeface="+mn-lt"/>
                <a:ea typeface="+mn-ea"/>
                <a:cs typeface="+mn-cs"/>
              </a:rPr>
              <a:t>, bisiddere og mange andre aktiviteter er med i den mangfoldige palet af socialhumanitære aktiviteter. Udover sociale aktiviteter har vi mere end 2000 IT-frivillige og 2000 motionsfrivillige og 600 frivillige, der hygger med børn i skoler og børnehaver.</a:t>
            </a:r>
          </a:p>
          <a:p>
            <a:endParaRPr lang="da-DK" sz="1200" b="1"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Ældrepolitisk indsats – eller lokal indflydelse</a:t>
            </a:r>
            <a:r>
              <a:rPr lang="da-DK" sz="1200" kern="1200" dirty="0">
                <a:solidFill>
                  <a:schemeClr val="tx1"/>
                </a:solidFill>
                <a:effectLst/>
                <a:latin typeface="+mn-lt"/>
                <a:ea typeface="+mn-ea"/>
                <a:cs typeface="+mn-cs"/>
              </a:rPr>
              <a:t>. Medlemmerne regner med, at Ældre Sagen kæmper for de svageste ældre – på landsplan og lokalt. Og der er nok at tage fat i rundt omkring, hvor velfærden er under pres, og kommunerne sparer på hjælp og pleje til de mest sårbare ældre. Lokalafdelingerne ved, hvor ”skoen trykker” lokalt – bl.a. fordi vores mange frivillige lægger ører og øjne til konsekvenserne af nedskæringer og via den tætte kontakt til lokalafdelingens mange medlemmer. På baggrund af den viden som lokalafdelingerne har, forsøger lokalafdelingen at forbedre ældres forhold i kommunen. I kommuner med flere end en lokalafdeling, er der dannet et Koordinationsudvalg, så Ældre Sagen altid står samlet og taler med ”en stemme” i kommunen.</a:t>
            </a:r>
          </a:p>
          <a:p>
            <a:endParaRPr lang="da-DK" sz="1200" b="1"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Aktiviteter og arrangementer </a:t>
            </a:r>
            <a:r>
              <a:rPr lang="da-DK" sz="1200" kern="1200" dirty="0">
                <a:solidFill>
                  <a:schemeClr val="tx1"/>
                </a:solidFill>
                <a:effectLst/>
                <a:latin typeface="+mn-lt"/>
                <a:ea typeface="+mn-ea"/>
                <a:cs typeface="+mn-cs"/>
              </a:rPr>
              <a:t>– ÆS står for over 70.000 lokale arrangementer fordelt rundt i det ganske land. Der er en mangfoldighed i udbuddet, og det er suverænt den lokale afdeling, der bestemmer, hvilke aktiviteter der udbydes. Eksempelvis spænder det fra foredrag, over ture/rejser til søndagscafeer og motionsaktiviteter. Det økonomiske fundament for aktiviteter i lokalafdelingerne er baseret dels på kontingentmidler, deltagerbetaling og kommunale tilskud til sociale aktiviteter (§18). Kontingentandelen til lokalafdelingerne beregnes på grundlag af antal medlemmer (medlemmer x sats) i en kommune plus et arealtillæg (km2 x sats). Det samlede beløb til en kommune fordeles mellem lokalafdelingerne og koordinationsudvalget efter en fordelingsnøgle, som koordinationsudvalget fastlægger.</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Forslag til dialog:</a:t>
            </a:r>
          </a:p>
          <a:p>
            <a:pPr marL="228600" lvl="0" indent="-228600">
              <a:buFont typeface="+mj-lt"/>
              <a:buAutoNum type="arabicPeriod"/>
            </a:pPr>
            <a:r>
              <a:rPr lang="da-DK" sz="1200" kern="1200" dirty="0">
                <a:solidFill>
                  <a:schemeClr val="tx1"/>
                </a:solidFill>
                <a:effectLst/>
                <a:latin typeface="+mn-lt"/>
                <a:ea typeface="+mn-ea"/>
                <a:cs typeface="+mn-cs"/>
              </a:rPr>
              <a:t>Spørg hvilke aktiviteter de nye frivillige særligt kender og er interesseret i at høre mere om.</a:t>
            </a:r>
          </a:p>
          <a:p>
            <a:pPr marL="228600" lvl="0" indent="-228600">
              <a:buFont typeface="+mj-lt"/>
              <a:buAutoNum type="arabicPeriod"/>
            </a:pPr>
            <a:r>
              <a:rPr lang="da-DK" sz="1200" kern="1200" dirty="0">
                <a:solidFill>
                  <a:schemeClr val="tx1"/>
                </a:solidFill>
                <a:effectLst/>
                <a:latin typeface="+mn-lt"/>
                <a:ea typeface="+mn-ea"/>
                <a:cs typeface="+mn-cs"/>
              </a:rPr>
              <a:t>Giv eksempler på aktiviteter I har i dag – spørg/drøft om der er nye ideer til fremtidige aktiviteter.</a:t>
            </a:r>
          </a:p>
          <a:p>
            <a:pPr marL="228600" indent="-228600">
              <a:buFont typeface="+mj-lt"/>
              <a:buAutoNum type="arabicPeriod"/>
            </a:pPr>
            <a:r>
              <a:rPr lang="en-US" sz="1200" kern="1200" dirty="0" err="1">
                <a:solidFill>
                  <a:schemeClr val="tx1"/>
                </a:solidFill>
                <a:effectLst/>
                <a:latin typeface="+mn-lt"/>
                <a:ea typeface="+mn-ea"/>
                <a:cs typeface="+mn-cs"/>
              </a:rPr>
              <a:t>Er</a:t>
            </a:r>
            <a:r>
              <a:rPr lang="en-US" sz="1200" kern="1200" dirty="0">
                <a:solidFill>
                  <a:schemeClr val="tx1"/>
                </a:solidFill>
                <a:effectLst/>
                <a:latin typeface="+mn-lt"/>
                <a:ea typeface="+mn-ea"/>
                <a:cs typeface="+mn-cs"/>
              </a:rPr>
              <a:t> der </a:t>
            </a:r>
            <a:r>
              <a:rPr lang="en-US" sz="1200" kern="1200" dirty="0" err="1">
                <a:solidFill>
                  <a:schemeClr val="tx1"/>
                </a:solidFill>
                <a:effectLst/>
                <a:latin typeface="+mn-lt"/>
                <a:ea typeface="+mn-ea"/>
                <a:cs typeface="+mn-cs"/>
              </a:rPr>
              <a:t>noget</a:t>
            </a:r>
            <a:r>
              <a:rPr lang="en-US" sz="1200" kern="1200" dirty="0">
                <a:solidFill>
                  <a:schemeClr val="tx1"/>
                </a:solidFill>
                <a:effectLst/>
                <a:latin typeface="+mn-lt"/>
                <a:ea typeface="+mn-ea"/>
                <a:cs typeface="+mn-cs"/>
              </a:rPr>
              <a:t>, der </a:t>
            </a:r>
            <a:r>
              <a:rPr lang="en-US" sz="1200" kern="1200" dirty="0" err="1">
                <a:solidFill>
                  <a:schemeClr val="tx1"/>
                </a:solidFill>
                <a:effectLst/>
                <a:latin typeface="+mn-lt"/>
                <a:ea typeface="+mn-ea"/>
                <a:cs typeface="+mn-cs"/>
              </a:rPr>
              <a:t>overrasker</a:t>
            </a:r>
            <a:r>
              <a:rPr lang="en-US" sz="1200" kern="1200" dirty="0">
                <a:solidFill>
                  <a:schemeClr val="tx1"/>
                </a:solidFill>
                <a:effectLst/>
                <a:latin typeface="+mn-lt"/>
                <a:ea typeface="+mn-ea"/>
                <a:cs typeface="+mn-cs"/>
              </a:rPr>
              <a:t> dig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forhold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hvad</a:t>
            </a:r>
            <a:r>
              <a:rPr lang="en-US" sz="1200" kern="1200" dirty="0">
                <a:solidFill>
                  <a:schemeClr val="tx1"/>
                </a:solidFill>
                <a:effectLst/>
                <a:latin typeface="+mn-lt"/>
                <a:ea typeface="+mn-ea"/>
                <a:cs typeface="+mn-cs"/>
              </a:rPr>
              <a:t> du </a:t>
            </a:r>
            <a:r>
              <a:rPr lang="en-US" sz="1200" kern="1200" dirty="0" err="1">
                <a:solidFill>
                  <a:schemeClr val="tx1"/>
                </a:solidFill>
                <a:effectLst/>
                <a:latin typeface="+mn-lt"/>
                <a:ea typeface="+mn-ea"/>
                <a:cs typeface="+mn-cs"/>
              </a:rPr>
              <a:t>vidste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forvejen</a:t>
            </a:r>
            <a:r>
              <a:rPr lang="en-US" sz="1200" kern="1200" dirty="0">
                <a:solidFill>
                  <a:schemeClr val="tx1"/>
                </a:solidFill>
                <a:effectLst/>
                <a:latin typeface="+mn-lt"/>
                <a:ea typeface="+mn-ea"/>
                <a:cs typeface="+mn-cs"/>
              </a:rPr>
              <a:t> om </a:t>
            </a:r>
            <a:r>
              <a:rPr lang="en-US" sz="1200" kern="1200" dirty="0" err="1">
                <a:solidFill>
                  <a:schemeClr val="tx1"/>
                </a:solidFill>
                <a:effectLst/>
                <a:latin typeface="+mn-lt"/>
                <a:ea typeface="+mn-ea"/>
                <a:cs typeface="+mn-cs"/>
              </a:rPr>
              <a:t>Ældre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Sagen</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nationalt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eller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lokalt</a:t>
            </a:r>
            <a:r>
              <a:rPr lang="en-US" sz="1200" kern="1200" dirty="0">
                <a:solidFill>
                  <a:schemeClr val="tx1"/>
                </a:solidFill>
                <a:effectLst/>
                <a:latin typeface="+mn-lt"/>
                <a:ea typeface="+mn-ea"/>
                <a:cs typeface="+mn-cs"/>
              </a:rPr>
              <a:t>?</a:t>
            </a:r>
            <a:r>
              <a:rPr lang="da-DK" dirty="0">
                <a:effectLst/>
              </a:rPr>
              <a:t> </a:t>
            </a:r>
            <a:endParaRPr lang="da-DK" dirty="0"/>
          </a:p>
        </p:txBody>
      </p:sp>
      <p:sp>
        <p:nvSpPr>
          <p:cNvPr id="4" name="Pladsholder til slidenummer 3"/>
          <p:cNvSpPr>
            <a:spLocks noGrp="1"/>
          </p:cNvSpPr>
          <p:nvPr>
            <p:ph type="sldNum" sz="quarter" idx="10"/>
          </p:nvPr>
        </p:nvSpPr>
        <p:spPr/>
        <p:txBody>
          <a:bodyPr/>
          <a:lstStyle/>
          <a:p>
            <a:fld id="{354C4475-3E94-479C-AEFB-C09AA5491272}" type="slidenum">
              <a:rPr lang="da-DK" smtClean="0"/>
              <a:t>7</a:t>
            </a:fld>
            <a:endParaRPr lang="da-DK"/>
          </a:p>
        </p:txBody>
      </p:sp>
    </p:spTree>
    <p:extLst>
      <p:ext uri="{BB962C8B-B14F-4D97-AF65-F5344CB8AC3E}">
        <p14:creationId xmlns:p14="http://schemas.microsoft.com/office/powerpoint/2010/main" val="10805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a:solidFill>
                  <a:schemeClr val="tx1"/>
                </a:solidFill>
                <a:effectLst/>
                <a:latin typeface="+mn-lt"/>
                <a:ea typeface="+mn-ea"/>
                <a:cs typeface="+mn-cs"/>
              </a:rPr>
              <a:t>Værdier</a:t>
            </a:r>
          </a:p>
          <a:p>
            <a:r>
              <a:rPr lang="da-DK" sz="1200" b="1" kern="1200" dirty="0">
                <a:solidFill>
                  <a:schemeClr val="tx1"/>
                </a:solidFill>
                <a:effectLst/>
                <a:latin typeface="+mn-lt"/>
                <a:ea typeface="+mn-ea"/>
                <a:cs typeface="+mn-cs"/>
              </a:rPr>
              <a:t>– Ældre Sagen bygger på 3 værdier, som er en slags leveregler. Vi forstår værdierne som:</a:t>
            </a:r>
          </a:p>
          <a:p>
            <a:r>
              <a:rPr lang="da-DK" sz="1200" b="1" kern="1200" dirty="0">
                <a:solidFill>
                  <a:schemeClr val="tx1"/>
                </a:solidFill>
                <a:effectLst/>
                <a:latin typeface="+mn-lt"/>
                <a:ea typeface="+mn-ea"/>
                <a:cs typeface="+mn-cs"/>
              </a:rPr>
              <a:t> </a:t>
            </a:r>
          </a:p>
          <a:p>
            <a:pPr defTabSz="1166400"/>
            <a:r>
              <a:rPr lang="da-DK" sz="1200" b="1" kern="1200" dirty="0">
                <a:solidFill>
                  <a:schemeClr val="tx1"/>
                </a:solidFill>
                <a:effectLst/>
                <a:latin typeface="+mn-lt"/>
                <a:ea typeface="+mn-ea"/>
                <a:cs typeface="+mn-cs"/>
              </a:rPr>
              <a:t>Nærvær:	</a:t>
            </a:r>
            <a:r>
              <a:rPr lang="da-DK" sz="1200" kern="1200" dirty="0">
                <a:solidFill>
                  <a:schemeClr val="tx1"/>
                </a:solidFill>
                <a:effectLst/>
                <a:latin typeface="+mn-lt"/>
                <a:ea typeface="+mn-ea"/>
                <a:cs typeface="+mn-cs"/>
              </a:rPr>
              <a:t>Vi engagerer os i mennesker og lytter til den enkelte. </a:t>
            </a:r>
          </a:p>
          <a:p>
            <a:pPr defTabSz="1166400"/>
            <a:endParaRPr lang="da-DK" sz="1200" b="1" kern="1200" dirty="0">
              <a:solidFill>
                <a:schemeClr val="tx1"/>
              </a:solidFill>
              <a:effectLst/>
              <a:latin typeface="+mn-lt"/>
              <a:ea typeface="+mn-ea"/>
              <a:cs typeface="+mn-cs"/>
            </a:endParaRPr>
          </a:p>
          <a:p>
            <a:pPr defTabSz="1166400"/>
            <a:r>
              <a:rPr lang="da-DK" sz="1200" b="1" kern="1200" dirty="0">
                <a:solidFill>
                  <a:schemeClr val="tx1"/>
                </a:solidFill>
                <a:effectLst/>
                <a:latin typeface="+mn-lt"/>
                <a:ea typeface="+mn-ea"/>
                <a:cs typeface="+mn-cs"/>
              </a:rPr>
              <a:t>Indsigt:	</a:t>
            </a:r>
            <a:r>
              <a:rPr lang="da-DK" sz="1200" kern="1200" dirty="0">
                <a:solidFill>
                  <a:schemeClr val="tx1"/>
                </a:solidFill>
                <a:effectLst/>
                <a:latin typeface="+mn-lt"/>
                <a:ea typeface="+mn-ea"/>
                <a:cs typeface="+mn-cs"/>
              </a:rPr>
              <a:t>Vi udbygger og udvikle vores viden – i dybden og i bredden. </a:t>
            </a:r>
          </a:p>
          <a:p>
            <a:pPr defTabSz="1166400"/>
            <a:endParaRPr lang="da-DK" sz="1200" b="1" kern="1200" dirty="0">
              <a:solidFill>
                <a:schemeClr val="tx1"/>
              </a:solidFill>
              <a:effectLst/>
              <a:latin typeface="+mn-lt"/>
              <a:ea typeface="+mn-ea"/>
              <a:cs typeface="+mn-cs"/>
            </a:endParaRPr>
          </a:p>
          <a:p>
            <a:pPr defTabSz="1166400"/>
            <a:r>
              <a:rPr lang="da-DK" sz="1200" b="1" kern="1200" dirty="0">
                <a:solidFill>
                  <a:schemeClr val="tx1"/>
                </a:solidFill>
                <a:effectLst/>
                <a:latin typeface="+mn-lt"/>
                <a:ea typeface="+mn-ea"/>
                <a:cs typeface="+mn-cs"/>
              </a:rPr>
              <a:t>Handlekraft:	</a:t>
            </a:r>
            <a:r>
              <a:rPr lang="da-DK" sz="1200" kern="1200" dirty="0">
                <a:solidFill>
                  <a:schemeClr val="tx1"/>
                </a:solidFill>
                <a:effectLst/>
                <a:latin typeface="+mn-lt"/>
                <a:ea typeface="+mn-ea"/>
                <a:cs typeface="+mn-cs"/>
              </a:rPr>
              <a:t>Vi tager ansvar ved at omsætte viden og erfaring til handling.</a:t>
            </a:r>
            <a:br>
              <a:rPr lang="da-DK" sz="1200" kern="1200" dirty="0">
                <a:solidFill>
                  <a:schemeClr val="tx1"/>
                </a:solidFill>
                <a:effectLst/>
                <a:latin typeface="+mn-lt"/>
                <a:ea typeface="+mn-ea"/>
                <a:cs typeface="+mn-cs"/>
              </a:rPr>
            </a:br>
            <a:r>
              <a:rPr lang="da-DK" sz="1200" kern="1200" dirty="0">
                <a:solidFill>
                  <a:schemeClr val="tx1"/>
                </a:solidFill>
                <a:effectLst/>
                <a:latin typeface="+mn-lt"/>
                <a:ea typeface="+mn-ea"/>
                <a:cs typeface="+mn-cs"/>
              </a:rPr>
              <a:t>	Vi har viljen og evnen til at gøre en klar forskel og få ting til at ske.</a:t>
            </a:r>
          </a:p>
          <a:p>
            <a:endParaRPr lang="da-DK" sz="1200" i="1" kern="1200" dirty="0">
              <a:solidFill>
                <a:schemeClr val="tx1"/>
              </a:solidFill>
              <a:effectLst/>
              <a:latin typeface="+mn-lt"/>
              <a:ea typeface="+mn-ea"/>
              <a:cs typeface="+mn-cs"/>
            </a:endParaRPr>
          </a:p>
          <a:p>
            <a:r>
              <a:rPr lang="da-DK" sz="1200" i="1" kern="1200" dirty="0">
                <a:solidFill>
                  <a:schemeClr val="tx1"/>
                </a:solidFill>
                <a:effectLst/>
                <a:latin typeface="+mn-lt"/>
                <a:ea typeface="+mn-ea"/>
                <a:cs typeface="+mn-cs"/>
              </a:rPr>
              <a:t>Eksempelvis hører og ser frivillige lokalt, hvordan borgere lades i stikken, når det gælder værdig pleje. Den indsigt kan bruges lokalt til at udfordre kommunens ansvarlige – og nationalt kan vi bringe spørgsmål til relevante ministre og selv iværksætte initiativer. ”Folkebevægelsen mod ensomhed” er et eksempel på Ældre Sagens handlekraft som reaktion på nærvær og indsigt i, at der er bekymrende mange ældre ensomme i Danmark.</a:t>
            </a:r>
          </a:p>
          <a:p>
            <a:endParaRPr lang="da-DK" sz="1200"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Forslag til dialogspørgsmål:</a:t>
            </a:r>
          </a:p>
          <a:p>
            <a:pPr marL="228600" lvl="0" indent="-228600">
              <a:buFont typeface="+mj-lt"/>
              <a:buAutoNum type="arabicPeriod"/>
            </a:pPr>
            <a:r>
              <a:rPr lang="da-DK" sz="1200" kern="1200" dirty="0">
                <a:solidFill>
                  <a:schemeClr val="tx1"/>
                </a:solidFill>
                <a:effectLst/>
                <a:latin typeface="+mn-lt"/>
                <a:ea typeface="+mn-ea"/>
                <a:cs typeface="+mn-cs"/>
              </a:rPr>
              <a:t>Hvordan opfatter I ordene, nærvær, indsigt og handlekraft?</a:t>
            </a:r>
          </a:p>
          <a:p>
            <a:pPr marL="228600" lvl="0" indent="-228600">
              <a:buFont typeface="+mj-lt"/>
              <a:buAutoNum type="arabicPeriod"/>
            </a:pPr>
            <a:r>
              <a:rPr lang="da-DK" sz="1200" kern="1200" dirty="0">
                <a:solidFill>
                  <a:schemeClr val="tx1"/>
                </a:solidFill>
                <a:effectLst/>
                <a:latin typeface="+mn-lt"/>
                <a:ea typeface="+mn-ea"/>
                <a:cs typeface="+mn-cs"/>
              </a:rPr>
              <a:t>Er der eksempler I kan komme i tanke om, hvor I ser de 3 værdier praktiseres lokalt?</a:t>
            </a:r>
          </a:p>
          <a:p>
            <a:pPr marL="228600" lvl="0" indent="-228600">
              <a:buFont typeface="+mj-lt"/>
              <a:buAutoNum type="arabicPeriod"/>
            </a:pPr>
            <a:r>
              <a:rPr lang="da-DK" sz="1200" kern="1200" dirty="0">
                <a:solidFill>
                  <a:schemeClr val="tx1"/>
                </a:solidFill>
                <a:effectLst/>
                <a:latin typeface="+mn-lt"/>
                <a:ea typeface="+mn-ea"/>
                <a:cs typeface="+mn-cs"/>
              </a:rPr>
              <a:t>Er der ideer til emner/områder som I synes skal prioriteres lokalt (med afsæt i værdierne)?</a:t>
            </a:r>
            <a:br>
              <a:rPr lang="da-DK" sz="1200" kern="1200" dirty="0">
                <a:solidFill>
                  <a:schemeClr val="tx1"/>
                </a:solidFill>
                <a:effectLst/>
                <a:latin typeface="+mn-lt"/>
                <a:ea typeface="+mn-ea"/>
                <a:cs typeface="+mn-cs"/>
              </a:rPr>
            </a:br>
            <a:endParaRPr lang="da-DK" dirty="0"/>
          </a:p>
        </p:txBody>
      </p:sp>
      <p:sp>
        <p:nvSpPr>
          <p:cNvPr id="4" name="Pladsholder til slidenummer 3"/>
          <p:cNvSpPr>
            <a:spLocks noGrp="1"/>
          </p:cNvSpPr>
          <p:nvPr>
            <p:ph type="sldNum" sz="quarter" idx="10"/>
          </p:nvPr>
        </p:nvSpPr>
        <p:spPr/>
        <p:txBody>
          <a:bodyPr/>
          <a:lstStyle/>
          <a:p>
            <a:fld id="{354C4475-3E94-479C-AEFB-C09AA5491272}" type="slidenum">
              <a:rPr lang="da-DK" smtClean="0"/>
              <a:t>8</a:t>
            </a:fld>
            <a:endParaRPr lang="da-DK"/>
          </a:p>
        </p:txBody>
      </p:sp>
    </p:spTree>
    <p:extLst>
      <p:ext uri="{BB962C8B-B14F-4D97-AF65-F5344CB8AC3E}">
        <p14:creationId xmlns:p14="http://schemas.microsoft.com/office/powerpoint/2010/main" val="1523791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a:solidFill>
                  <a:schemeClr val="tx1"/>
                </a:solidFill>
                <a:effectLst/>
                <a:latin typeface="+mn-lt"/>
                <a:ea typeface="+mn-ea"/>
                <a:cs typeface="+mn-cs"/>
              </a:rPr>
              <a:t>Frivillig i Ældre Sagen</a:t>
            </a:r>
          </a:p>
          <a:p>
            <a:r>
              <a:rPr lang="da-DK" sz="1200" b="1" kern="1200" dirty="0">
                <a:solidFill>
                  <a:schemeClr val="tx1"/>
                </a:solidFill>
                <a:effectLst/>
                <a:latin typeface="+mn-lt"/>
                <a:ea typeface="+mn-ea"/>
                <a:cs typeface="+mn-cs"/>
              </a:rPr>
              <a:t>– Det skal være nemt, trygt og motiverende at være frivillig i Ældre Sagen.</a:t>
            </a:r>
          </a:p>
          <a:p>
            <a:r>
              <a:rPr lang="da-DK" sz="1200" b="1"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Nemt </a:t>
            </a:r>
            <a:r>
              <a:rPr lang="da-DK" sz="1200" kern="1200" dirty="0">
                <a:solidFill>
                  <a:schemeClr val="tx1"/>
                </a:solidFill>
                <a:effectLst/>
                <a:latin typeface="+mn-lt"/>
                <a:ea typeface="+mn-ea"/>
                <a:cs typeface="+mn-cs"/>
              </a:rPr>
              <a:t>fordi frivilligheden drives af lyst. Og det skal være forbundet med glæde og give mening at være frivillig i ÆS. Og det er afgørende for frivilliges engagement, at  det er ukompliceret at komme i gang, og nemt at finde ud at være frivillig – uagtet hvilken frivillig opgave du påtager dig.</a:t>
            </a:r>
          </a:p>
          <a:p>
            <a:endParaRPr lang="da-DK" sz="1200" b="1"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Trygt </a:t>
            </a:r>
            <a:r>
              <a:rPr lang="da-DK" sz="1200" kern="1200" dirty="0">
                <a:solidFill>
                  <a:schemeClr val="tx1"/>
                </a:solidFill>
                <a:effectLst/>
                <a:latin typeface="+mn-lt"/>
                <a:ea typeface="+mn-ea"/>
                <a:cs typeface="+mn-cs"/>
              </a:rPr>
              <a:t>fordi frivillige får en introduktion til det at være frivillig, så de hurtigt føler, de har styr på, hvad de skal, hvem de kan henvende sig til og er klar over, hvordan rammerne for deres frivillige indsats er. Det betyder også, at der skal afstemmes forventninger helt fra starten. Særligt for frivillige, som kommer ud i borgernes hjem skal der etableres kontakt til områdets kontaktperson, så der underskrives en aftale om det at komme i private hjem fx den social- humanitære aftale. (Og alle frivillige er dækket af Ældre Sagens forsikring i forbindelse med at udføre frivillig indsats i regi af Ældre Sagen – hvis særlig interesse for emnet, så tjek Frivilligportalen for yderligere info).</a:t>
            </a:r>
          </a:p>
          <a:p>
            <a:endParaRPr lang="da-DK" sz="1200" b="1"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Motiverende </a:t>
            </a:r>
            <a:r>
              <a:rPr lang="da-DK" sz="1200" kern="1200" dirty="0">
                <a:solidFill>
                  <a:schemeClr val="tx1"/>
                </a:solidFill>
                <a:effectLst/>
                <a:latin typeface="+mn-lt"/>
                <a:ea typeface="+mn-ea"/>
                <a:cs typeface="+mn-cs"/>
              </a:rPr>
              <a:t>fordi man som frivillig i ÆS har indflydelse på sin frivillige opgave, tilbydes relevante kurser og temadage og bliver en del af et stort fællesskab og netværk. Frivillige skal opleve, at deres frivillige indsats bliver anerkendt og føle sig set og hørt. Frivillige ledes af frivillige og kan påtage sig opgaver, men aldrig pålægges uønskede opgaver. Og møder man udfordringer og har brug for hjælp, ved man altid, hvor og hvem man kan henvende sig til.</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Forslag til dialogspørgsmål:</a:t>
            </a:r>
          </a:p>
          <a:p>
            <a:pPr marL="228600" lvl="0" indent="-228600">
              <a:buFont typeface="+mj-lt"/>
              <a:buAutoNum type="arabicPeriod"/>
            </a:pPr>
            <a:r>
              <a:rPr lang="da-DK" sz="1200" b="1" kern="1200" dirty="0">
                <a:solidFill>
                  <a:schemeClr val="tx1"/>
                </a:solidFill>
                <a:effectLst/>
                <a:latin typeface="+mn-lt"/>
                <a:ea typeface="+mn-ea"/>
                <a:cs typeface="+mn-cs"/>
              </a:rPr>
              <a:t>Snak sammen parvis eller 3 og 3 i 5 – 10 min.</a:t>
            </a:r>
            <a:endParaRPr lang="da-DK" sz="1200" kern="1200" dirty="0">
              <a:solidFill>
                <a:schemeClr val="tx1"/>
              </a:solidFill>
              <a:effectLst/>
              <a:latin typeface="+mn-lt"/>
              <a:ea typeface="+mn-ea"/>
              <a:cs typeface="+mn-cs"/>
            </a:endParaRPr>
          </a:p>
          <a:p>
            <a:pPr marL="685800" lvl="1" indent="-228600">
              <a:buFont typeface="+mj-lt"/>
              <a:buAutoNum type="alphaLcParenR"/>
            </a:pPr>
            <a:r>
              <a:rPr lang="da-DK" sz="1200" kern="1200" dirty="0">
                <a:solidFill>
                  <a:schemeClr val="tx1"/>
                </a:solidFill>
                <a:effectLst/>
                <a:latin typeface="+mn-lt"/>
                <a:ea typeface="+mn-ea"/>
                <a:cs typeface="+mn-cs"/>
              </a:rPr>
              <a:t>Hvordan fik du ideen til at blive frivillig i ÆS?</a:t>
            </a:r>
          </a:p>
          <a:p>
            <a:pPr marL="685800" lvl="1" indent="-228600">
              <a:buFont typeface="+mj-lt"/>
              <a:buAutoNum type="alphaLcParenR"/>
            </a:pPr>
            <a:r>
              <a:rPr lang="da-DK" sz="1200" kern="1200" dirty="0">
                <a:solidFill>
                  <a:schemeClr val="tx1"/>
                </a:solidFill>
                <a:effectLst/>
                <a:latin typeface="+mn-lt"/>
                <a:ea typeface="+mn-ea"/>
                <a:cs typeface="+mn-cs"/>
              </a:rPr>
              <a:t>Hvilke opgaver har du særlig lyst til at påtage dig?</a:t>
            </a:r>
          </a:p>
          <a:p>
            <a:pPr marL="685800" lvl="1" indent="-228600">
              <a:buFont typeface="+mj-lt"/>
              <a:buAutoNum type="alphaLcParenR"/>
            </a:pPr>
            <a:r>
              <a:rPr lang="da-DK" sz="1200" kern="1200" dirty="0">
                <a:solidFill>
                  <a:schemeClr val="tx1"/>
                </a:solidFill>
                <a:effectLst/>
                <a:latin typeface="+mn-lt"/>
                <a:ea typeface="+mn-ea"/>
                <a:cs typeface="+mn-cs"/>
              </a:rPr>
              <a:t>Er der noget, du gerne vil spørge om?</a:t>
            </a:r>
          </a:p>
          <a:p>
            <a:pPr marL="228600" lvl="0" indent="-228600">
              <a:buFont typeface="+mj-lt"/>
              <a:buAutoNum type="arabicPeriod"/>
            </a:pPr>
            <a:r>
              <a:rPr lang="da-DK" sz="1200" b="1" kern="1200" dirty="0">
                <a:solidFill>
                  <a:schemeClr val="tx1"/>
                </a:solidFill>
                <a:effectLst/>
                <a:latin typeface="+mn-lt"/>
                <a:ea typeface="+mn-ea"/>
                <a:cs typeface="+mn-cs"/>
              </a:rPr>
              <a:t>Opsamling i plenum</a:t>
            </a:r>
            <a:endParaRPr lang="da-DK" sz="1200" kern="1200" dirty="0">
              <a:solidFill>
                <a:schemeClr val="tx1"/>
              </a:solidFill>
              <a:effectLst/>
              <a:latin typeface="+mn-lt"/>
              <a:ea typeface="+mn-ea"/>
              <a:cs typeface="+mn-cs"/>
            </a:endParaRPr>
          </a:p>
          <a:p>
            <a:pPr marL="228600" indent="-228600">
              <a:buFont typeface="+mj-lt"/>
              <a:buAutoNum type="arabicPeriod"/>
            </a:pPr>
            <a:r>
              <a:rPr lang="da-DK" sz="1200" b="1" kern="1200" noProof="0" dirty="0">
                <a:solidFill>
                  <a:schemeClr val="tx1"/>
                </a:solidFill>
                <a:effectLst/>
                <a:latin typeface="+mn-lt"/>
                <a:ea typeface="+mn-ea"/>
                <a:cs typeface="+mn-cs"/>
              </a:rPr>
              <a:t>Sørge for at alle er klar over ”næste step”, når de går fra velkomstarrangementet.</a:t>
            </a:r>
            <a:r>
              <a:rPr lang="da-DK" noProof="0" dirty="0">
                <a:effectLst/>
              </a:rPr>
              <a:t> </a:t>
            </a:r>
            <a:endParaRPr lang="da-DK" noProof="0" dirty="0"/>
          </a:p>
        </p:txBody>
      </p:sp>
      <p:sp>
        <p:nvSpPr>
          <p:cNvPr id="4" name="Pladsholder til slidenummer 3"/>
          <p:cNvSpPr>
            <a:spLocks noGrp="1"/>
          </p:cNvSpPr>
          <p:nvPr>
            <p:ph type="sldNum" sz="quarter" idx="10"/>
          </p:nvPr>
        </p:nvSpPr>
        <p:spPr/>
        <p:txBody>
          <a:bodyPr/>
          <a:lstStyle/>
          <a:p>
            <a:fld id="{354C4475-3E94-479C-AEFB-C09AA5491272}" type="slidenum">
              <a:rPr lang="da-DK" smtClean="0"/>
              <a:t>9</a:t>
            </a:fld>
            <a:endParaRPr lang="da-DK"/>
          </a:p>
        </p:txBody>
      </p:sp>
    </p:spTree>
    <p:extLst>
      <p:ext uri="{BB962C8B-B14F-4D97-AF65-F5344CB8AC3E}">
        <p14:creationId xmlns:p14="http://schemas.microsoft.com/office/powerpoint/2010/main" val="330815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noProof="0" dirty="0">
                <a:solidFill>
                  <a:schemeClr val="tx1"/>
                </a:solidFill>
                <a:effectLst/>
                <a:latin typeface="+mn-lt"/>
                <a:ea typeface="+mn-ea"/>
                <a:cs typeface="+mn-cs"/>
              </a:rPr>
              <a:t>Et godt liv – hele livet</a:t>
            </a:r>
          </a:p>
          <a:p>
            <a:r>
              <a:rPr lang="da-DK" sz="1200" b="1" kern="1200" noProof="0" dirty="0">
                <a:solidFill>
                  <a:schemeClr val="tx1"/>
                </a:solidFill>
                <a:effectLst/>
                <a:latin typeface="+mn-lt"/>
                <a:ea typeface="+mn-ea"/>
                <a:cs typeface="+mn-cs"/>
              </a:rPr>
              <a:t>– det er Ældre Sagens mission</a:t>
            </a:r>
          </a:p>
          <a:p>
            <a:r>
              <a:rPr lang="da-DK" sz="1200" b="1" kern="1200" noProof="0" dirty="0">
                <a:solidFill>
                  <a:schemeClr val="tx1"/>
                </a:solidFill>
                <a:effectLst/>
                <a:latin typeface="+mn-lt"/>
                <a:ea typeface="+mn-ea"/>
                <a:cs typeface="+mn-cs"/>
              </a:rPr>
              <a:t>hele livets længde i alle livets facetter </a:t>
            </a:r>
          </a:p>
          <a:p>
            <a:r>
              <a:rPr lang="da-DK" sz="1200" b="1" kern="1200" noProof="0" dirty="0">
                <a:solidFill>
                  <a:schemeClr val="tx1"/>
                </a:solidFill>
                <a:effectLst/>
                <a:latin typeface="+mn-lt"/>
                <a:ea typeface="+mn-ea"/>
                <a:cs typeface="+mn-cs"/>
              </a:rPr>
              <a:t>og i sammenhæng med Ældre Sagen: </a:t>
            </a:r>
          </a:p>
          <a:p>
            <a:r>
              <a:rPr lang="da-DK" sz="1200" b="1" kern="1200" noProof="0" dirty="0">
                <a:solidFill>
                  <a:schemeClr val="tx1"/>
                </a:solidFill>
                <a:effectLst/>
                <a:latin typeface="+mn-lt"/>
                <a:ea typeface="+mn-ea"/>
                <a:cs typeface="+mn-cs"/>
              </a:rPr>
              <a:t>fokus er på anden halvdel af livet.</a:t>
            </a:r>
          </a:p>
          <a:p>
            <a:r>
              <a:rPr lang="da-DK" sz="1200" b="1" kern="1200" noProof="0" dirty="0">
                <a:solidFill>
                  <a:schemeClr val="tx1"/>
                </a:solidFill>
                <a:effectLst/>
                <a:latin typeface="+mn-lt"/>
                <a:ea typeface="+mn-ea"/>
                <a:cs typeface="+mn-cs"/>
              </a:rPr>
              <a:t> </a:t>
            </a:r>
            <a:endParaRPr lang="da-DK" sz="1200" kern="1200" noProof="0" dirty="0">
              <a:solidFill>
                <a:schemeClr val="tx1"/>
              </a:solidFill>
              <a:effectLst/>
              <a:latin typeface="+mn-lt"/>
              <a:ea typeface="+mn-ea"/>
              <a:cs typeface="+mn-cs"/>
            </a:endParaRPr>
          </a:p>
          <a:p>
            <a:r>
              <a:rPr lang="da-DK" sz="1200" b="1" kern="1200" noProof="0" dirty="0">
                <a:solidFill>
                  <a:schemeClr val="tx1"/>
                </a:solidFill>
                <a:effectLst/>
                <a:latin typeface="+mn-lt"/>
                <a:ea typeface="+mn-ea"/>
                <a:cs typeface="+mn-cs"/>
              </a:rPr>
              <a:t>Formål: Ældre Sagen er stiftet med det formå</a:t>
            </a:r>
            <a:r>
              <a:rPr lang="da-DK" sz="1200" kern="1200" noProof="0" dirty="0">
                <a:solidFill>
                  <a:schemeClr val="tx1"/>
                </a:solidFill>
                <a:effectLst/>
                <a:latin typeface="+mn-lt"/>
                <a:ea typeface="+mn-ea"/>
                <a:cs typeface="+mn-cs"/>
              </a:rPr>
              <a:t>l at virke for ældres sag, at sikre medindflydelse og medbestemmelse, at opnå størst mulig tilslutning i befolkningen, tale ældres sag for regering og folketing – kommuner og regioner, at medvirke til at sikre ældres frihed og forudsætninger for at klare sig selv bedst og længst muligt på egne betingelser, så de har mulighed for livskvalitet og ligeværdighed. Det er uddrag af vores formål (se eventuelt § 2 i Ældre Sagens vedtægt).</a:t>
            </a:r>
          </a:p>
          <a:p>
            <a:endParaRPr lang="da-DK" sz="1200" b="1" kern="1200" noProof="0" dirty="0">
              <a:solidFill>
                <a:schemeClr val="tx1"/>
              </a:solidFill>
              <a:effectLst/>
              <a:latin typeface="+mn-lt"/>
              <a:ea typeface="+mn-ea"/>
              <a:cs typeface="+mn-cs"/>
            </a:endParaRPr>
          </a:p>
          <a:p>
            <a:r>
              <a:rPr lang="da-DK" sz="1200" b="1" kern="1200" noProof="0" dirty="0">
                <a:solidFill>
                  <a:schemeClr val="tx1"/>
                </a:solidFill>
                <a:effectLst/>
                <a:latin typeface="+mn-lt"/>
                <a:ea typeface="+mn-ea"/>
                <a:cs typeface="+mn-cs"/>
              </a:rPr>
              <a:t>Idegrundlag: </a:t>
            </a:r>
            <a:r>
              <a:rPr lang="da-DK" sz="1200" kern="1200" noProof="0" dirty="0">
                <a:solidFill>
                  <a:schemeClr val="tx1"/>
                </a:solidFill>
                <a:effectLst/>
                <a:latin typeface="+mn-lt"/>
                <a:ea typeface="+mn-ea"/>
                <a:cs typeface="+mn-cs"/>
              </a:rPr>
              <a:t>Helt fra starten af Ældre Sagens historie blev der formuleret et idegrundlag, som fortsat lever og er en del af vores selvforståelse. Det er grundlaget for at opfylde vores formål.  Vi er åbne for alle over 18 år – vi er medlemsstyret gennem lokalafdelingerne og </a:t>
            </a:r>
            <a:r>
              <a:rPr lang="da-DK" sz="1200" kern="1200" noProof="0" dirty="0" err="1">
                <a:solidFill>
                  <a:schemeClr val="tx1"/>
                </a:solidFill>
                <a:effectLst/>
                <a:latin typeface="+mn-lt"/>
                <a:ea typeface="+mn-ea"/>
                <a:cs typeface="+mn-cs"/>
              </a:rPr>
              <a:t>delegeretforsamlingen</a:t>
            </a:r>
            <a:r>
              <a:rPr lang="da-DK" sz="1200" kern="1200" noProof="0" dirty="0">
                <a:solidFill>
                  <a:schemeClr val="tx1"/>
                </a:solidFill>
                <a:effectLst/>
                <a:latin typeface="+mn-lt"/>
                <a:ea typeface="+mn-ea"/>
                <a:cs typeface="+mn-cs"/>
              </a:rPr>
              <a:t>, vi er etnisk og religiøst neutrale, ligesom vi er uafhængige af partipolitik.  Fællesskaber er en vigtig del i Ældre Sagen– alle har brug for at være en del af et fællesskab. Vi kæmper for en god sag – det siger vores medlemmer, og de lægger vægt på den indflydelse, vi har nationalt og lokalt. Medlemmerne er grundlaget i Ældre Sagens arbejde – jo flere medlemmer jo stærkere bliver den folkelige forankring.</a:t>
            </a:r>
          </a:p>
          <a:p>
            <a:endParaRPr lang="da-DK" sz="1200" b="1" i="1" kern="1200" noProof="0" dirty="0">
              <a:solidFill>
                <a:schemeClr val="tx1"/>
              </a:solidFill>
              <a:effectLst/>
              <a:latin typeface="+mn-lt"/>
              <a:ea typeface="+mn-ea"/>
              <a:cs typeface="+mn-cs"/>
            </a:endParaRPr>
          </a:p>
          <a:p>
            <a:r>
              <a:rPr lang="da-DK" sz="1200" b="1" i="1" kern="1200" noProof="0" dirty="0">
                <a:solidFill>
                  <a:schemeClr val="tx1"/>
                </a:solidFill>
                <a:effectLst/>
                <a:latin typeface="+mn-lt"/>
                <a:ea typeface="+mn-ea"/>
                <a:cs typeface="+mn-cs"/>
              </a:rPr>
              <a:t>Forslag til dialogspørgsmål:</a:t>
            </a:r>
          </a:p>
          <a:p>
            <a:pPr marL="228600" lvl="0" indent="-228600">
              <a:buFont typeface="+mj-lt"/>
              <a:buAutoNum type="arabicPeriod"/>
            </a:pPr>
            <a:r>
              <a:rPr lang="da-DK" sz="1200" kern="1200" noProof="0" dirty="0">
                <a:solidFill>
                  <a:schemeClr val="accent2"/>
                </a:solidFill>
                <a:effectLst/>
                <a:latin typeface="+mn-lt"/>
                <a:ea typeface="+mn-ea"/>
                <a:cs typeface="+mn-cs"/>
              </a:rPr>
              <a:t>Hvad tænker du om Ældre Sagens formål og idegrundlag?</a:t>
            </a:r>
          </a:p>
          <a:p>
            <a:pPr marL="228600" lvl="0" indent="-228600">
              <a:buFont typeface="+mj-lt"/>
              <a:buAutoNum type="arabicPeriod"/>
            </a:pPr>
            <a:r>
              <a:rPr lang="da-DK" sz="1200" kern="1200" noProof="0" dirty="0">
                <a:solidFill>
                  <a:schemeClr val="accent2"/>
                </a:solidFill>
                <a:effectLst/>
                <a:latin typeface="+mn-lt"/>
                <a:ea typeface="+mn-ea"/>
                <a:cs typeface="+mn-cs"/>
              </a:rPr>
              <a:t>Hvordan kender du Ældre Sagen – hvad har du om hørt før i dag?</a:t>
            </a:r>
          </a:p>
          <a:p>
            <a:pPr marL="228600" indent="-228600">
              <a:buFont typeface="+mj-lt"/>
              <a:buAutoNum type="arabicPeriod"/>
            </a:pPr>
            <a:r>
              <a:rPr lang="da-DK" sz="1200" kern="1200" noProof="0" dirty="0">
                <a:solidFill>
                  <a:schemeClr val="accent2"/>
                </a:solidFill>
                <a:effectLst/>
                <a:latin typeface="+mn-lt"/>
                <a:ea typeface="+mn-ea"/>
                <a:cs typeface="+mn-cs"/>
              </a:rPr>
              <a:t>Er der noget i det her, der ”spænder ben” for, at du kan være frivillig </a:t>
            </a:r>
            <a:br>
              <a:rPr lang="da-DK" sz="1200" kern="1200" noProof="0" dirty="0">
                <a:solidFill>
                  <a:schemeClr val="accent2"/>
                </a:solidFill>
                <a:effectLst/>
                <a:latin typeface="+mn-lt"/>
                <a:ea typeface="+mn-ea"/>
                <a:cs typeface="+mn-cs"/>
              </a:rPr>
            </a:br>
            <a:r>
              <a:rPr lang="da-DK" sz="1200" kern="1200" noProof="0" dirty="0">
                <a:solidFill>
                  <a:schemeClr val="accent2"/>
                </a:solidFill>
                <a:effectLst/>
                <a:latin typeface="+mn-lt"/>
                <a:ea typeface="+mn-ea"/>
                <a:cs typeface="+mn-cs"/>
              </a:rPr>
              <a:t>sammen med os?</a:t>
            </a:r>
            <a:r>
              <a:rPr lang="da-DK" noProof="0" dirty="0">
                <a:solidFill>
                  <a:schemeClr val="accent2"/>
                </a:solidFill>
                <a:effectLst/>
              </a:rPr>
              <a:t> </a:t>
            </a:r>
            <a:endParaRPr lang="da-DK" noProof="0" dirty="0">
              <a:solidFill>
                <a:schemeClr val="accent2"/>
              </a:solidFill>
            </a:endParaRPr>
          </a:p>
        </p:txBody>
      </p:sp>
      <p:sp>
        <p:nvSpPr>
          <p:cNvPr id="4" name="Pladsholder til slidenummer 3"/>
          <p:cNvSpPr>
            <a:spLocks noGrp="1"/>
          </p:cNvSpPr>
          <p:nvPr>
            <p:ph type="sldNum" sz="quarter" idx="10"/>
          </p:nvPr>
        </p:nvSpPr>
        <p:spPr/>
        <p:txBody>
          <a:bodyPr/>
          <a:lstStyle/>
          <a:p>
            <a:fld id="{354C4475-3E94-479C-AEFB-C09AA5491272}" type="slidenum">
              <a:rPr lang="da-DK" smtClean="0"/>
              <a:t>10</a:t>
            </a:fld>
            <a:endParaRPr lang="da-DK"/>
          </a:p>
        </p:txBody>
      </p:sp>
    </p:spTree>
    <p:extLst>
      <p:ext uri="{BB962C8B-B14F-4D97-AF65-F5344CB8AC3E}">
        <p14:creationId xmlns:p14="http://schemas.microsoft.com/office/powerpoint/2010/main" val="952104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noProof="0" dirty="0">
                <a:solidFill>
                  <a:schemeClr val="tx1"/>
                </a:solidFill>
                <a:effectLst/>
                <a:latin typeface="+mn-lt"/>
                <a:ea typeface="+mn-ea"/>
                <a:cs typeface="+mn-cs"/>
              </a:rPr>
              <a:t>Sekretariatet</a:t>
            </a:r>
          </a:p>
          <a:p>
            <a:r>
              <a:rPr lang="da-DK" sz="1200" b="1" kern="1200" noProof="0" dirty="0">
                <a:solidFill>
                  <a:schemeClr val="tx1"/>
                </a:solidFill>
                <a:effectLst/>
                <a:latin typeface="+mn-lt"/>
                <a:ea typeface="+mn-ea"/>
                <a:cs typeface="+mn-cs"/>
              </a:rPr>
              <a:t>– muligheder for støtte, inspiration og værktøjer som frivillig</a:t>
            </a:r>
          </a:p>
          <a:p>
            <a:r>
              <a:rPr lang="da-DK" sz="1200" b="1" kern="1200" noProof="0" dirty="0">
                <a:solidFill>
                  <a:schemeClr val="tx1"/>
                </a:solidFill>
                <a:effectLst/>
                <a:latin typeface="+mn-lt"/>
                <a:ea typeface="+mn-ea"/>
                <a:cs typeface="+mn-cs"/>
              </a:rPr>
              <a:t> </a:t>
            </a:r>
            <a:endParaRPr lang="da-DK" sz="1200" kern="1200" noProof="0" dirty="0">
              <a:solidFill>
                <a:schemeClr val="tx1"/>
              </a:solidFill>
              <a:effectLst/>
              <a:latin typeface="+mn-lt"/>
              <a:ea typeface="+mn-ea"/>
              <a:cs typeface="+mn-cs"/>
            </a:endParaRPr>
          </a:p>
          <a:p>
            <a:br>
              <a:rPr lang="da-DK" sz="1200" kern="1200" noProof="0" dirty="0">
                <a:solidFill>
                  <a:schemeClr val="tx1"/>
                </a:solidFill>
                <a:effectLst/>
                <a:latin typeface="+mn-lt"/>
                <a:ea typeface="+mn-ea"/>
                <a:cs typeface="+mn-cs"/>
              </a:rPr>
            </a:br>
            <a:r>
              <a:rPr lang="da-DK" sz="1200" b="1" kern="1200" noProof="0" dirty="0">
                <a:solidFill>
                  <a:schemeClr val="tx1"/>
                </a:solidFill>
                <a:effectLst/>
                <a:latin typeface="+mn-lt"/>
                <a:ea typeface="+mn-ea"/>
                <a:cs typeface="+mn-cs"/>
              </a:rPr>
              <a:t>Kurser &amp; </a:t>
            </a:r>
            <a:r>
              <a:rPr lang="da-DK" sz="1200" b="1" kern="1200" noProof="0" dirty="0" err="1">
                <a:solidFill>
                  <a:schemeClr val="tx1"/>
                </a:solidFill>
                <a:effectLst/>
                <a:latin typeface="+mn-lt"/>
                <a:ea typeface="+mn-ea"/>
                <a:cs typeface="+mn-cs"/>
              </a:rPr>
              <a:t>inspiraton</a:t>
            </a:r>
            <a:r>
              <a:rPr lang="da-DK" sz="1200" b="1" kern="1200" noProof="0" dirty="0">
                <a:solidFill>
                  <a:schemeClr val="tx1"/>
                </a:solidFill>
                <a:effectLst/>
                <a:latin typeface="+mn-lt"/>
                <a:ea typeface="+mn-ea"/>
                <a:cs typeface="+mn-cs"/>
              </a:rPr>
              <a:t>:</a:t>
            </a:r>
            <a:r>
              <a:rPr lang="da-DK" sz="1200" b="0" kern="1200" baseline="0" noProof="0" dirty="0">
                <a:solidFill>
                  <a:schemeClr val="tx1"/>
                </a:solidFill>
                <a:effectLst/>
                <a:latin typeface="+mn-lt"/>
                <a:ea typeface="+mn-ea"/>
                <a:cs typeface="+mn-cs"/>
              </a:rPr>
              <a:t> </a:t>
            </a:r>
            <a:r>
              <a:rPr lang="da-DK" sz="1200" kern="1200" noProof="0" dirty="0">
                <a:solidFill>
                  <a:schemeClr val="tx1"/>
                </a:solidFill>
                <a:effectLst/>
                <a:latin typeface="+mn-lt"/>
                <a:ea typeface="+mn-ea"/>
                <a:cs typeface="+mn-cs"/>
              </a:rPr>
              <a:t>Der er forskellige tilbud om kurser, temadage og andre læringsaktiviteter, som du kan benytte til at hente inspiration til din frivillige indsats. Det er altid gratis at deltage på Ældre Sagens kurser. Der tilbydes også mange kurser og temadage i distrikterne.</a:t>
            </a:r>
          </a:p>
          <a:p>
            <a:br>
              <a:rPr lang="da-DK" sz="1200" kern="1200" noProof="0" dirty="0">
                <a:solidFill>
                  <a:schemeClr val="tx1"/>
                </a:solidFill>
                <a:effectLst/>
                <a:latin typeface="+mn-lt"/>
                <a:ea typeface="+mn-ea"/>
                <a:cs typeface="+mn-cs"/>
              </a:rPr>
            </a:br>
            <a:r>
              <a:rPr lang="da-DK" sz="1200" b="1" kern="1200" noProof="0" dirty="0">
                <a:solidFill>
                  <a:schemeClr val="tx1"/>
                </a:solidFill>
                <a:effectLst/>
                <a:latin typeface="+mn-lt"/>
                <a:ea typeface="+mn-ea"/>
                <a:cs typeface="+mn-cs"/>
              </a:rPr>
              <a:t>Støtte: </a:t>
            </a:r>
            <a:r>
              <a:rPr lang="da-DK" sz="1200" kern="1200" noProof="0" dirty="0">
                <a:solidFill>
                  <a:schemeClr val="tx1"/>
                </a:solidFill>
                <a:effectLst/>
                <a:latin typeface="+mn-lt"/>
                <a:ea typeface="+mn-ea"/>
                <a:cs typeface="+mn-cs"/>
              </a:rPr>
              <a:t>Uanset hvilken frivilligopgave du varetager, vil der være mulighed for at hente hjælp og støtte i sekretariatet. Du er altid velkommen til at ringe eller skrive til Frivilligafdelingens konsulenter – se Frivilligportalen for at finde den rette at kontakte. Frivilligportalen er det sted på Ældre Sagens hjemmeside, hvor der er samlet en masse brugbare informationer til frivillige.</a:t>
            </a:r>
          </a:p>
          <a:p>
            <a:endParaRPr lang="da-DK" sz="1200" b="1" kern="1200" noProof="0" dirty="0">
              <a:solidFill>
                <a:schemeClr val="tx1"/>
              </a:solidFill>
              <a:effectLst/>
              <a:latin typeface="+mn-lt"/>
              <a:ea typeface="+mn-ea"/>
              <a:cs typeface="+mn-cs"/>
            </a:endParaRPr>
          </a:p>
          <a:p>
            <a:r>
              <a:rPr lang="da-DK" sz="1200" b="1" kern="1200" noProof="0" dirty="0">
                <a:solidFill>
                  <a:schemeClr val="tx1"/>
                </a:solidFill>
                <a:effectLst/>
                <a:latin typeface="+mn-lt"/>
                <a:ea typeface="+mn-ea"/>
                <a:cs typeface="+mn-cs"/>
              </a:rPr>
              <a:t>Materialer: </a:t>
            </a:r>
            <a:r>
              <a:rPr lang="da-DK" sz="1200" kern="1200" noProof="0" dirty="0">
                <a:solidFill>
                  <a:schemeClr val="tx1"/>
                </a:solidFill>
                <a:effectLst/>
                <a:latin typeface="+mn-lt"/>
                <a:ea typeface="+mn-ea"/>
                <a:cs typeface="+mn-cs"/>
              </a:rPr>
              <a:t>Når du er registreret som frivillig, vil du modtage relevante materialer indenfor det frivilligområde, du beskæftiger dig med. Derudover modtager alle AKTIV, som er vores blad til frivillige, det udkommer 4 gange årligt. Der kan abonneres på en række nyhedsbreve – fx kan ”Internt” være relevant for mange frivillige uanset frivilligopgave.</a:t>
            </a:r>
          </a:p>
          <a:p>
            <a:endParaRPr lang="da-DK" sz="1200" b="1" kern="1200" noProof="0" dirty="0">
              <a:solidFill>
                <a:schemeClr val="tx1"/>
              </a:solidFill>
              <a:effectLst/>
              <a:latin typeface="+mn-lt"/>
              <a:ea typeface="+mn-ea"/>
              <a:cs typeface="+mn-cs"/>
            </a:endParaRPr>
          </a:p>
          <a:p>
            <a:r>
              <a:rPr lang="da-DK" sz="1200" b="1" kern="1200" noProof="0" dirty="0">
                <a:solidFill>
                  <a:schemeClr val="tx1"/>
                </a:solidFill>
                <a:effectLst/>
                <a:latin typeface="+mn-lt"/>
                <a:ea typeface="+mn-ea"/>
                <a:cs typeface="+mn-cs"/>
              </a:rPr>
              <a:t>Frivilligportal: </a:t>
            </a:r>
            <a:r>
              <a:rPr lang="da-DK" sz="1200" kern="1200" noProof="0" dirty="0">
                <a:solidFill>
                  <a:schemeClr val="tx1"/>
                </a:solidFill>
                <a:effectLst/>
                <a:latin typeface="+mn-lt"/>
                <a:ea typeface="+mn-ea"/>
                <a:cs typeface="+mn-cs"/>
              </a:rPr>
              <a:t>Du kan som frivillig frit benytte Frivilligportalen, hvor alt relevant materiale indenfor Ældre Sagens aktiviteter findes og løbende holdes opdateret.</a:t>
            </a:r>
            <a:br>
              <a:rPr lang="da-DK" sz="1200" kern="1200" noProof="0" dirty="0">
                <a:solidFill>
                  <a:schemeClr val="tx1"/>
                </a:solidFill>
                <a:effectLst/>
                <a:latin typeface="+mn-lt"/>
                <a:ea typeface="+mn-ea"/>
                <a:cs typeface="+mn-cs"/>
              </a:rPr>
            </a:br>
            <a:r>
              <a:rPr lang="da-DK" sz="1200" kern="1200" noProof="0" dirty="0">
                <a:solidFill>
                  <a:schemeClr val="tx1"/>
                </a:solidFill>
                <a:effectLst/>
                <a:latin typeface="+mn-lt"/>
                <a:ea typeface="+mn-ea"/>
                <a:cs typeface="+mn-cs"/>
              </a:rPr>
              <a:t>(Vis gerne Frivilligportalen, hvis der er tid og netadgang).</a:t>
            </a:r>
          </a:p>
          <a:p>
            <a:endParaRPr lang="da-DK" sz="1200" b="1" kern="1200" noProof="0" dirty="0">
              <a:solidFill>
                <a:schemeClr val="tx1"/>
              </a:solidFill>
              <a:effectLst/>
              <a:latin typeface="+mn-lt"/>
              <a:ea typeface="+mn-ea"/>
              <a:cs typeface="+mn-cs"/>
            </a:endParaRPr>
          </a:p>
          <a:p>
            <a:r>
              <a:rPr lang="da-DK" sz="1200" b="1" kern="1200" noProof="0" dirty="0">
                <a:solidFill>
                  <a:schemeClr val="tx1"/>
                </a:solidFill>
                <a:effectLst/>
                <a:latin typeface="+mn-lt"/>
                <a:ea typeface="+mn-ea"/>
                <a:cs typeface="+mn-cs"/>
              </a:rPr>
              <a:t>Økonomi: </a:t>
            </a:r>
            <a:r>
              <a:rPr lang="da-DK" sz="1200" kern="1200" noProof="0" dirty="0">
                <a:solidFill>
                  <a:schemeClr val="tx1"/>
                </a:solidFill>
                <a:effectLst/>
                <a:latin typeface="+mn-lt"/>
                <a:ea typeface="+mn-ea"/>
                <a:cs typeface="+mn-cs"/>
              </a:rPr>
              <a:t>Frivillige i Ældre Sagen er ulønnede – det gælder alle frivilligopgaver. Ældre Sagen har et princip om, at frivillige som udgangspunkt holdes omkostningsfri. Det betyder, at du får refunderet udgifter til fx transport til møder, kurser mm. Ligesom lokalafdelingen har mulighed for at dække andre forbundne udgifter med din frivillige indsats. Det er den enkelte lokalafdelings bestyrelse, der bestemmer vilkårene lokalt.</a:t>
            </a:r>
          </a:p>
          <a:p>
            <a:endParaRPr lang="da-DK" sz="1200" b="1" kern="1200" noProof="0" dirty="0">
              <a:solidFill>
                <a:schemeClr val="tx1"/>
              </a:solidFill>
              <a:effectLst/>
              <a:latin typeface="+mn-lt"/>
              <a:ea typeface="+mn-ea"/>
              <a:cs typeface="+mn-cs"/>
            </a:endParaRPr>
          </a:p>
          <a:p>
            <a:endParaRPr lang="da-DK" sz="1200" b="1" i="1" kern="1200" noProof="0" dirty="0">
              <a:solidFill>
                <a:schemeClr val="tx1"/>
              </a:solidFill>
              <a:effectLst/>
              <a:latin typeface="+mn-lt"/>
              <a:ea typeface="+mn-ea"/>
              <a:cs typeface="+mn-cs"/>
            </a:endParaRPr>
          </a:p>
          <a:p>
            <a:r>
              <a:rPr lang="da-DK" sz="1200" b="1" i="1" kern="1200" noProof="0" dirty="0">
                <a:solidFill>
                  <a:schemeClr val="tx1"/>
                </a:solidFill>
                <a:effectLst/>
                <a:latin typeface="+mn-lt"/>
                <a:ea typeface="+mn-ea"/>
                <a:cs typeface="+mn-cs"/>
              </a:rPr>
              <a:t>Forslag til dialogspørgsmål:</a:t>
            </a:r>
          </a:p>
          <a:p>
            <a:pPr marL="228600" lvl="0" indent="-228600">
              <a:buFont typeface="+mj-lt"/>
              <a:buAutoNum type="arabicPeriod"/>
            </a:pPr>
            <a:r>
              <a:rPr lang="da-DK" sz="1200" kern="1200" noProof="0" dirty="0">
                <a:solidFill>
                  <a:schemeClr val="tx1"/>
                </a:solidFill>
                <a:effectLst/>
                <a:latin typeface="+mn-lt"/>
                <a:ea typeface="+mn-ea"/>
                <a:cs typeface="+mn-cs"/>
              </a:rPr>
              <a:t>Drøft med en makker – hvilke informationer der er brug for at få uddybet – opsamling i plenum</a:t>
            </a:r>
          </a:p>
          <a:p>
            <a:pPr marL="228600" lvl="0" indent="-228600">
              <a:buFont typeface="+mj-lt"/>
              <a:buAutoNum type="arabicPeriod"/>
            </a:pPr>
            <a:r>
              <a:rPr lang="da-DK" sz="1200" kern="1200" noProof="0" dirty="0">
                <a:solidFill>
                  <a:schemeClr val="tx1"/>
                </a:solidFill>
                <a:effectLst/>
                <a:latin typeface="+mn-lt"/>
                <a:ea typeface="+mn-ea"/>
                <a:cs typeface="+mn-cs"/>
              </a:rPr>
              <a:t>Er der særlige områder som deltagerne ønsker at tale mere om – eller ønsker yderligere materiale om – så aftal hvordan I følger op – eventuelt henvises til en af sekretariatets konsulenter – eller få mail/tlf. som sekretariatet så kan kontakte.</a:t>
            </a:r>
          </a:p>
        </p:txBody>
      </p:sp>
      <p:sp>
        <p:nvSpPr>
          <p:cNvPr id="4" name="Pladsholder til slidenummer 3"/>
          <p:cNvSpPr>
            <a:spLocks noGrp="1"/>
          </p:cNvSpPr>
          <p:nvPr>
            <p:ph type="sldNum" sz="quarter" idx="10"/>
          </p:nvPr>
        </p:nvSpPr>
        <p:spPr/>
        <p:txBody>
          <a:bodyPr/>
          <a:lstStyle/>
          <a:p>
            <a:fld id="{354C4475-3E94-479C-AEFB-C09AA5491272}" type="slidenum">
              <a:rPr lang="da-DK" smtClean="0"/>
              <a:t>11</a:t>
            </a:fld>
            <a:endParaRPr lang="da-DK"/>
          </a:p>
        </p:txBody>
      </p:sp>
    </p:spTree>
    <p:extLst>
      <p:ext uri="{BB962C8B-B14F-4D97-AF65-F5344CB8AC3E}">
        <p14:creationId xmlns:p14="http://schemas.microsoft.com/office/powerpoint/2010/main" val="302159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Åbningsdias - centreret">
    <p:bg>
      <p:bgRef idx="1001">
        <a:schemeClr val="bg1"/>
      </p:bgRef>
    </p:bg>
    <p:spTree>
      <p:nvGrpSpPr>
        <p:cNvPr id="1" name=""/>
        <p:cNvGrpSpPr/>
        <p:nvPr/>
      </p:nvGrpSpPr>
      <p:grpSpPr>
        <a:xfrm>
          <a:off x="0" y="0"/>
          <a:ext cx="0" cy="0"/>
          <a:chOff x="0" y="0"/>
          <a:chExt cx="0" cy="0"/>
        </a:xfrm>
      </p:grpSpPr>
      <p:sp>
        <p:nvSpPr>
          <p:cNvPr id="22" name="Rektangel 21"/>
          <p:cNvSpPr/>
          <p:nvPr userDrawn="1"/>
        </p:nvSpPr>
        <p:spPr>
          <a:xfrm>
            <a:off x="-408" y="-1"/>
            <a:ext cx="9144001" cy="2451101"/>
          </a:xfrm>
          <a:prstGeom prst="rect">
            <a:avLst/>
          </a:prstGeom>
          <a:solidFill>
            <a:schemeClr val="bg2"/>
          </a:solidFill>
          <a:ln w="12700" cap="flat">
            <a:noFill/>
            <a:miter lim="400000"/>
          </a:ln>
          <a:effectLst/>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1" hangingPunct="0">
              <a:lnSpc>
                <a:spcPct val="100000"/>
              </a:lnSpc>
              <a:spcBef>
                <a:spcPts val="0"/>
              </a:spcBef>
              <a:spcAft>
                <a:spcPts val="0"/>
              </a:spcAft>
              <a:buClrTx/>
              <a:buSzTx/>
              <a:buFontTx/>
              <a:buNone/>
              <a:tabLst/>
              <a:defRPr/>
            </a:pPr>
            <a:endParaRPr kumimoji="0" lang="da-DK" sz="3200" b="0" i="0" u="none" strike="noStrike" kern="0" cap="none" spc="0" normalizeH="0" baseline="0" noProof="0" dirty="0">
              <a:ln>
                <a:noFill/>
              </a:ln>
              <a:solidFill>
                <a:srgbClr val="FFFFFF"/>
              </a:solidFill>
              <a:effectLst>
                <a:outerShdw blurRad="25400" dist="33948" dir="2700000" rotWithShape="0">
                  <a:srgbClr val="3B3936"/>
                </a:outerShdw>
              </a:effectLst>
              <a:uLnTx/>
              <a:uFillTx/>
              <a:ea typeface="Arial"/>
              <a:cs typeface="Arial"/>
              <a:sym typeface="Palatino"/>
            </a:endParaRPr>
          </a:p>
        </p:txBody>
      </p:sp>
      <p:sp>
        <p:nvSpPr>
          <p:cNvPr id="27" name="Rektangel 26"/>
          <p:cNvSpPr/>
          <p:nvPr userDrawn="1"/>
        </p:nvSpPr>
        <p:spPr>
          <a:xfrm>
            <a:off x="0" y="4410944"/>
            <a:ext cx="9144001" cy="2451600"/>
          </a:xfrm>
          <a:prstGeom prst="rect">
            <a:avLst/>
          </a:prstGeom>
          <a:solidFill>
            <a:schemeClr val="bg2"/>
          </a:solidFill>
          <a:ln w="12700" cap="flat">
            <a:noFill/>
            <a:miter lim="400000"/>
          </a:ln>
          <a:effectLst/>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1" hangingPunct="0">
              <a:lnSpc>
                <a:spcPct val="100000"/>
              </a:lnSpc>
              <a:spcBef>
                <a:spcPts val="0"/>
              </a:spcBef>
              <a:spcAft>
                <a:spcPts val="0"/>
              </a:spcAft>
              <a:buClrTx/>
              <a:buSzTx/>
              <a:buFontTx/>
              <a:buNone/>
              <a:tabLst/>
              <a:defRPr/>
            </a:pPr>
            <a:endParaRPr kumimoji="0" lang="da-DK" sz="3200" b="0" i="0" u="none" strike="noStrike" kern="0" cap="none" spc="0" normalizeH="0" baseline="0" noProof="0" dirty="0">
              <a:ln>
                <a:noFill/>
              </a:ln>
              <a:solidFill>
                <a:srgbClr val="FFFFFF"/>
              </a:solidFill>
              <a:effectLst>
                <a:outerShdw blurRad="25400" dist="33948" dir="2700000" rotWithShape="0">
                  <a:srgbClr val="3B3936"/>
                </a:outerShdw>
              </a:effectLst>
              <a:uLnTx/>
              <a:uFillTx/>
              <a:ea typeface="Arial"/>
              <a:cs typeface="Arial"/>
              <a:sym typeface="Palatino"/>
            </a:endParaRPr>
          </a:p>
        </p:txBody>
      </p:sp>
      <p:pic>
        <p:nvPicPr>
          <p:cNvPr id="30" name="ÆS_logo_POS_CMYK.pdf"/>
          <p:cNvPicPr/>
          <p:nvPr userDrawn="1"/>
        </p:nvPicPr>
        <p:blipFill>
          <a:blip r:embed="rId2" cstate="email">
            <a:extLst>
              <a:ext uri="{28A0092B-C50C-407E-A947-70E740481C1C}">
                <a14:useLocalDpi xmlns:a14="http://schemas.microsoft.com/office/drawing/2010/main" val="0"/>
              </a:ext>
            </a:extLst>
          </a:blip>
          <a:stretch>
            <a:fillRect/>
          </a:stretch>
        </p:blipFill>
        <p:spPr>
          <a:xfrm>
            <a:off x="2075634" y="3005188"/>
            <a:ext cx="4991916" cy="851668"/>
          </a:xfrm>
          <a:prstGeom prst="rect">
            <a:avLst/>
          </a:prstGeom>
          <a:ln w="12700">
            <a:miter lim="400000"/>
          </a:ln>
        </p:spPr>
      </p:pic>
      <p:sp>
        <p:nvSpPr>
          <p:cNvPr id="24" name="Shape 7"/>
          <p:cNvSpPr/>
          <p:nvPr userDrawn="1"/>
        </p:nvSpPr>
        <p:spPr>
          <a:xfrm>
            <a:off x="0" y="4410944"/>
            <a:ext cx="9144000" cy="457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457200">
              <a:defRPr sz="1200">
                <a:solidFill>
                  <a:srgbClr val="000000"/>
                </a:solidFill>
                <a:latin typeface="Helvetica"/>
                <a:ea typeface="Helvetica"/>
                <a:cs typeface="Helvetica"/>
                <a:sym typeface="Helvetica"/>
              </a:defRPr>
            </a:pPr>
            <a:endParaRPr sz="1200" kern="0">
              <a:solidFill>
                <a:srgbClr val="000000"/>
              </a:solidFill>
              <a:latin typeface="Helvetica"/>
              <a:ea typeface="Helvetica"/>
              <a:cs typeface="Helvetica"/>
              <a:sym typeface="Helvetica"/>
            </a:endParaRPr>
          </a:p>
        </p:txBody>
      </p:sp>
      <p:sp>
        <p:nvSpPr>
          <p:cNvPr id="29" name="Shape 8"/>
          <p:cNvSpPr/>
          <p:nvPr userDrawn="1"/>
        </p:nvSpPr>
        <p:spPr>
          <a:xfrm flipV="1">
            <a:off x="-431" y="2396852"/>
            <a:ext cx="9144431" cy="457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457200">
              <a:defRPr sz="1200">
                <a:solidFill>
                  <a:srgbClr val="000000"/>
                </a:solidFill>
                <a:latin typeface="Helvetica"/>
                <a:ea typeface="Helvetica"/>
                <a:cs typeface="Helvetica"/>
                <a:sym typeface="Helvetica"/>
              </a:defRPr>
            </a:pPr>
            <a:endParaRPr sz="1200" kern="0">
              <a:solidFill>
                <a:srgbClr val="000000"/>
              </a:solidFill>
              <a:latin typeface="Helvetica"/>
              <a:ea typeface="Helvetica"/>
              <a:cs typeface="Helvetica"/>
              <a:sym typeface="Helvetica"/>
            </a:endParaRPr>
          </a:p>
        </p:txBody>
      </p:sp>
    </p:spTree>
    <p:extLst>
      <p:ext uri="{BB962C8B-B14F-4D97-AF65-F5344CB8AC3E}">
        <p14:creationId xmlns:p14="http://schemas.microsoft.com/office/powerpoint/2010/main" val="2056328413"/>
      </p:ext>
    </p:extLst>
  </p:cSld>
  <p:clrMapOvr>
    <a:overrideClrMapping bg1="lt1" tx1="dk1" bg2="lt2" tx2="dk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lede med billedtekst">
    <p:spTree>
      <p:nvGrpSpPr>
        <p:cNvPr id="1" name=""/>
        <p:cNvGrpSpPr/>
        <p:nvPr/>
      </p:nvGrpSpPr>
      <p:grpSpPr>
        <a:xfrm>
          <a:off x="0" y="0"/>
          <a:ext cx="0" cy="0"/>
          <a:chOff x="0" y="0"/>
          <a:chExt cx="0" cy="0"/>
        </a:xfrm>
      </p:grpSpPr>
      <p:sp>
        <p:nvSpPr>
          <p:cNvPr id="5" name="Pladsholder til tekst 2"/>
          <p:cNvSpPr>
            <a:spLocks noGrp="1"/>
          </p:cNvSpPr>
          <p:nvPr>
            <p:ph type="body" sz="quarter" idx="10" hasCustomPrompt="1"/>
          </p:nvPr>
        </p:nvSpPr>
        <p:spPr>
          <a:xfrm>
            <a:off x="382210" y="5784273"/>
            <a:ext cx="8417334" cy="407870"/>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Rediger typografien i masteren</a:t>
            </a:r>
          </a:p>
        </p:txBody>
      </p:sp>
      <p:sp>
        <p:nvSpPr>
          <p:cNvPr id="3" name="Pladsholder til billede 2"/>
          <p:cNvSpPr>
            <a:spLocks noGrp="1"/>
          </p:cNvSpPr>
          <p:nvPr>
            <p:ph type="pic" sz="quarter" idx="11"/>
          </p:nvPr>
        </p:nvSpPr>
        <p:spPr>
          <a:xfrm>
            <a:off x="377825" y="349250"/>
            <a:ext cx="8421688" cy="4211205"/>
          </a:xfrm>
        </p:spPr>
        <p:txBody>
          <a:bodyPr/>
          <a:lstStyle/>
          <a:p>
            <a:r>
              <a:rPr lang="da-DK"/>
              <a:t>Træk billede til pladsholder, eller klik på symbol for at tilføje</a:t>
            </a:r>
            <a:endParaRPr lang="da-DK" dirty="0"/>
          </a:p>
        </p:txBody>
      </p:sp>
      <p:pic>
        <p:nvPicPr>
          <p:cNvPr id="7" name="ÆS_logo_POS_CMYK.pdf"/>
          <p:cNvPicPr/>
          <p:nvPr userDrawn="1"/>
        </p:nvPicPr>
        <p:blipFill>
          <a:blip r:embed="rId2" cstate="email">
            <a:extLst>
              <a:ext uri="{28A0092B-C50C-407E-A947-70E740481C1C}">
                <a14:useLocalDpi xmlns:a14="http://schemas.microsoft.com/office/drawing/2010/main" val="0"/>
              </a:ext>
            </a:extLst>
          </a:blip>
          <a:stretch>
            <a:fillRect/>
          </a:stretch>
        </p:blipFill>
        <p:spPr>
          <a:xfrm>
            <a:off x="7428864" y="6426141"/>
            <a:ext cx="1356844" cy="233263"/>
          </a:xfrm>
          <a:prstGeom prst="rect">
            <a:avLst/>
          </a:prstGeom>
          <a:ln w="12700">
            <a:miter lim="400000"/>
          </a:ln>
        </p:spPr>
      </p:pic>
      <p:sp>
        <p:nvSpPr>
          <p:cNvPr id="2" name="Titel 1"/>
          <p:cNvSpPr>
            <a:spLocks noGrp="1"/>
          </p:cNvSpPr>
          <p:nvPr>
            <p:ph type="title"/>
          </p:nvPr>
        </p:nvSpPr>
        <p:spPr>
          <a:xfrm>
            <a:off x="381000" y="4647515"/>
            <a:ext cx="8411783" cy="972000"/>
          </a:xfrm>
        </p:spPr>
        <p:txBody>
          <a:bodyPr>
            <a:normAutofit/>
          </a:bodyPr>
          <a:lstStyle>
            <a:lvl1pPr>
              <a:defRPr sz="4900"/>
            </a:lvl1pPr>
          </a:lstStyle>
          <a:p>
            <a:r>
              <a:rPr lang="da-DK"/>
              <a:t>Klik for at redigere i masteren</a:t>
            </a:r>
            <a:endParaRPr lang="da-DK" dirty="0"/>
          </a:p>
        </p:txBody>
      </p:sp>
      <p:sp>
        <p:nvSpPr>
          <p:cNvPr id="6" name="Shape 2"/>
          <p:cNvSpPr/>
          <p:nvPr userDrawn="1"/>
        </p:nvSpPr>
        <p:spPr>
          <a:xfrm>
            <a:off x="357187" y="5692993"/>
            <a:ext cx="843559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a:p>
        </p:txBody>
      </p:sp>
      <p:sp>
        <p:nvSpPr>
          <p:cNvPr id="8" name="Shape 3"/>
          <p:cNvSpPr/>
          <p:nvPr userDrawn="1"/>
        </p:nvSpPr>
        <p:spPr>
          <a:xfrm>
            <a:off x="357187" y="4647135"/>
            <a:ext cx="843559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a:p>
        </p:txBody>
      </p:sp>
    </p:spTree>
    <p:extLst>
      <p:ext uri="{BB962C8B-B14F-4D97-AF65-F5344CB8AC3E}">
        <p14:creationId xmlns:p14="http://schemas.microsoft.com/office/powerpoint/2010/main" val="347528012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363157" y="219070"/>
            <a:ext cx="8422255" cy="972000"/>
          </a:xfrm>
        </p:spPr>
        <p:txBody>
          <a:bodyPr>
            <a:normAutofit/>
          </a:bodyPr>
          <a:lstStyle>
            <a:lvl1pPr>
              <a:spcBef>
                <a:spcPts val="0"/>
              </a:spcBef>
              <a:defRPr sz="4900"/>
            </a:lvl1pPr>
          </a:lstStyle>
          <a:p>
            <a:r>
              <a:rPr lang="da-DK"/>
              <a:t>Klik for at redigere i masteren</a:t>
            </a:r>
            <a:endParaRPr lang="da-DK" dirty="0"/>
          </a:p>
        </p:txBody>
      </p:sp>
    </p:spTree>
    <p:extLst>
      <p:ext uri="{BB962C8B-B14F-4D97-AF65-F5344CB8AC3E}">
        <p14:creationId xmlns:p14="http://schemas.microsoft.com/office/powerpoint/2010/main" val="282960845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pic>
        <p:nvPicPr>
          <p:cNvPr id="8" name="ÆS_logo_POS_CMYK.pdf"/>
          <p:cNvPicPr/>
          <p:nvPr userDrawn="1"/>
        </p:nvPicPr>
        <p:blipFill>
          <a:blip r:embed="rId2" cstate="email">
            <a:extLst>
              <a:ext uri="{28A0092B-C50C-407E-A947-70E740481C1C}">
                <a14:useLocalDpi xmlns:a14="http://schemas.microsoft.com/office/drawing/2010/main" val="0"/>
              </a:ext>
            </a:extLst>
          </a:blip>
          <a:stretch>
            <a:fillRect/>
          </a:stretch>
        </p:blipFill>
        <p:spPr>
          <a:xfrm>
            <a:off x="7428864" y="6426141"/>
            <a:ext cx="1356844" cy="233263"/>
          </a:xfrm>
          <a:prstGeom prst="rect">
            <a:avLst/>
          </a:prstGeom>
          <a:ln w="12700">
            <a:miter lim="400000"/>
          </a:ln>
        </p:spPr>
      </p:pic>
    </p:spTree>
    <p:extLst>
      <p:ext uri="{BB962C8B-B14F-4D97-AF65-F5344CB8AC3E}">
        <p14:creationId xmlns:p14="http://schemas.microsoft.com/office/powerpoint/2010/main" val="378792542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1_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31365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Titel &amp; undertitel i bånd centreret">
    <p:spTree>
      <p:nvGrpSpPr>
        <p:cNvPr id="1" name=""/>
        <p:cNvGrpSpPr/>
        <p:nvPr/>
      </p:nvGrpSpPr>
      <p:grpSpPr>
        <a:xfrm>
          <a:off x="0" y="0"/>
          <a:ext cx="0" cy="0"/>
          <a:chOff x="0" y="0"/>
          <a:chExt cx="0" cy="0"/>
        </a:xfrm>
      </p:grpSpPr>
      <p:sp>
        <p:nvSpPr>
          <p:cNvPr id="3" name="Pladsholder til tekst 2"/>
          <p:cNvSpPr>
            <a:spLocks noGrp="1"/>
          </p:cNvSpPr>
          <p:nvPr>
            <p:ph type="body" sz="quarter" idx="10"/>
          </p:nvPr>
        </p:nvSpPr>
        <p:spPr>
          <a:xfrm>
            <a:off x="397939" y="2212910"/>
            <a:ext cx="8387769" cy="261610"/>
          </a:xfrm>
        </p:spPr>
        <p:txBody>
          <a:bodyPr vert="horz" anchor="b" anchorCtr="0">
            <a:spAutoFit/>
          </a:bodyPr>
          <a:lstStyle>
            <a:lvl1pPr marL="0" indent="0" algn="l">
              <a:lnSpc>
                <a:spcPct val="100000"/>
              </a:lnSpc>
              <a:spcBef>
                <a:spcPts val="0"/>
              </a:spcBef>
              <a:buFontTx/>
              <a:buNone/>
              <a:defRPr sz="1700" b="1" i="0" cap="all">
                <a:solidFill>
                  <a:schemeClr val="bg2"/>
                </a:solidFill>
                <a:latin typeface="Arial"/>
                <a:cs typeface="Arial"/>
              </a:defRPr>
            </a:lvl1pPr>
          </a:lstStyle>
          <a:p>
            <a:pPr lvl="0"/>
            <a:r>
              <a:rPr lang="da-DK"/>
              <a:t>Klik for at redigere teksttypografierne i masteren</a:t>
            </a:r>
          </a:p>
        </p:txBody>
      </p:sp>
      <p:sp>
        <p:nvSpPr>
          <p:cNvPr id="9" name="Shape 9"/>
          <p:cNvSpPr/>
          <p:nvPr/>
        </p:nvSpPr>
        <p:spPr>
          <a:xfrm rot="16200000">
            <a:off x="5043462" y="3441525"/>
            <a:ext cx="11550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a:p>
        </p:txBody>
      </p:sp>
      <p:sp>
        <p:nvSpPr>
          <p:cNvPr id="10" name="Shape 10"/>
          <p:cNvSpPr>
            <a:spLocks noGrp="1"/>
          </p:cNvSpPr>
          <p:nvPr>
            <p:ph type="title"/>
          </p:nvPr>
        </p:nvSpPr>
        <p:spPr>
          <a:xfrm>
            <a:off x="357187" y="2560595"/>
            <a:ext cx="5063133" cy="1711223"/>
          </a:xfrm>
          <a:prstGeom prst="rect">
            <a:avLst/>
          </a:prstGeom>
        </p:spPr>
        <p:txBody>
          <a:bodyPr>
            <a:noAutofit/>
          </a:bodyPr>
          <a:lstStyle>
            <a:lvl1pPr algn="l">
              <a:spcBef>
                <a:spcPts val="0"/>
              </a:spcBef>
              <a:defRPr sz="5400"/>
            </a:lvl1pPr>
          </a:lstStyle>
          <a:p>
            <a:pPr lvl="0">
              <a:defRPr sz="1800">
                <a:solidFill>
                  <a:srgbClr val="000000"/>
                </a:solidFill>
              </a:defRPr>
            </a:pPr>
            <a:r>
              <a:rPr lang="da-DK" sz="4900">
                <a:solidFill>
                  <a:srgbClr val="B3242A"/>
                </a:solidFill>
              </a:rPr>
              <a:t>Klik for at redigere i masteren</a:t>
            </a:r>
            <a:endParaRPr sz="4900" dirty="0">
              <a:solidFill>
                <a:srgbClr val="B3242A"/>
              </a:solidFill>
            </a:endParaRPr>
          </a:p>
        </p:txBody>
      </p:sp>
      <p:sp>
        <p:nvSpPr>
          <p:cNvPr id="11" name="Shape 11"/>
          <p:cNvSpPr>
            <a:spLocks noGrp="1"/>
          </p:cNvSpPr>
          <p:nvPr>
            <p:ph type="body" idx="1" hasCustomPrompt="1"/>
          </p:nvPr>
        </p:nvSpPr>
        <p:spPr>
          <a:xfrm>
            <a:off x="5822156" y="2592548"/>
            <a:ext cx="2982516" cy="1696641"/>
          </a:xfrm>
          <a:prstGeom prst="rect">
            <a:avLst/>
          </a:prstGeom>
        </p:spPr>
        <p:txBody>
          <a:bodyPr/>
          <a:lstStyle>
            <a:lvl1pPr marL="0" indent="0" algn="l">
              <a:lnSpc>
                <a:spcPts val="2039"/>
              </a:lnSpc>
              <a:spcBef>
                <a:spcPts val="0"/>
              </a:spcBef>
              <a:buSzTx/>
              <a:buNone/>
              <a:defRPr sz="1700">
                <a:solidFill>
                  <a:schemeClr val="tx1">
                    <a:lumMod val="85000"/>
                    <a:lumOff val="15000"/>
                  </a:schemeClr>
                </a:solidFill>
              </a:defRPr>
            </a:lvl1pPr>
            <a:lvl2pPr marL="0" indent="160729">
              <a:lnSpc>
                <a:spcPct val="120000"/>
              </a:lnSpc>
              <a:spcBef>
                <a:spcPts val="0"/>
              </a:spcBef>
              <a:buSzTx/>
              <a:buNone/>
              <a:defRPr sz="1700">
                <a:solidFill>
                  <a:schemeClr val="tx2">
                    <a:lumMod val="50000"/>
                  </a:schemeClr>
                </a:solidFill>
              </a:defRPr>
            </a:lvl2pPr>
            <a:lvl3pPr marL="0" indent="321457">
              <a:lnSpc>
                <a:spcPct val="120000"/>
              </a:lnSpc>
              <a:spcBef>
                <a:spcPts val="0"/>
              </a:spcBef>
              <a:buSzTx/>
              <a:buNone/>
              <a:defRPr sz="1700">
                <a:solidFill>
                  <a:schemeClr val="tx2">
                    <a:lumMod val="50000"/>
                  </a:schemeClr>
                </a:solidFill>
              </a:defRPr>
            </a:lvl3pPr>
            <a:lvl4pPr marL="0" indent="482186">
              <a:lnSpc>
                <a:spcPct val="120000"/>
              </a:lnSpc>
              <a:spcBef>
                <a:spcPts val="0"/>
              </a:spcBef>
              <a:buSzTx/>
              <a:buNone/>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defRPr sz="1800">
                <a:solidFill>
                  <a:srgbClr val="000000"/>
                </a:solidFill>
              </a:defRPr>
            </a:pPr>
            <a:r>
              <a:rPr lang="da-DK" sz="1700" dirty="0">
                <a:solidFill>
                  <a:srgbClr val="414141"/>
                </a:solidFill>
              </a:rPr>
              <a:t>Rediger typografien i masteren</a:t>
            </a:r>
          </a:p>
        </p:txBody>
      </p:sp>
      <p:pic>
        <p:nvPicPr>
          <p:cNvPr id="13" name="ÆS_logo_POS_CMYK.pdf"/>
          <p:cNvPicPr/>
          <p:nvPr/>
        </p:nvPicPr>
        <p:blipFill>
          <a:blip r:embed="rId2" cstate="email">
            <a:extLst>
              <a:ext uri="{28A0092B-C50C-407E-A947-70E740481C1C}">
                <a14:useLocalDpi xmlns:a14="http://schemas.microsoft.com/office/drawing/2010/main" val="0"/>
              </a:ext>
            </a:extLst>
          </a:blip>
          <a:stretch>
            <a:fillRect/>
          </a:stretch>
        </p:blipFill>
        <p:spPr>
          <a:xfrm>
            <a:off x="7428864" y="6426141"/>
            <a:ext cx="1356844" cy="233263"/>
          </a:xfrm>
          <a:prstGeom prst="rect">
            <a:avLst/>
          </a:prstGeom>
          <a:ln w="12700">
            <a:miter lim="400000"/>
          </a:ln>
        </p:spPr>
      </p:pic>
      <p:sp>
        <p:nvSpPr>
          <p:cNvPr id="12" name="Shape 7"/>
          <p:cNvSpPr/>
          <p:nvPr/>
        </p:nvSpPr>
        <p:spPr>
          <a:xfrm>
            <a:off x="357188" y="4315973"/>
            <a:ext cx="8437115"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a:p>
        </p:txBody>
      </p:sp>
      <p:sp>
        <p:nvSpPr>
          <p:cNvPr id="17" name="Shape 8"/>
          <p:cNvSpPr/>
          <p:nvPr/>
        </p:nvSpPr>
        <p:spPr>
          <a:xfrm>
            <a:off x="357188" y="2556825"/>
            <a:ext cx="843751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a:p>
        </p:txBody>
      </p:sp>
    </p:spTree>
    <p:extLst>
      <p:ext uri="{BB962C8B-B14F-4D97-AF65-F5344CB8AC3E}">
        <p14:creationId xmlns:p14="http://schemas.microsoft.com/office/powerpoint/2010/main" val="412846372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363157" y="225933"/>
            <a:ext cx="8422255" cy="972000"/>
          </a:xfrm>
        </p:spPr>
        <p:txBody>
          <a:bodyPr>
            <a:normAutofit/>
          </a:bodyPr>
          <a:lstStyle>
            <a:lvl1pPr>
              <a:defRPr sz="4900"/>
            </a:lvl1pPr>
          </a:lstStyle>
          <a:p>
            <a:r>
              <a:rPr lang="da-DK"/>
              <a:t>Klik for at redigere i masteren</a:t>
            </a:r>
            <a:endParaRPr lang="da-DK" dirty="0"/>
          </a:p>
        </p:txBody>
      </p:sp>
      <p:sp>
        <p:nvSpPr>
          <p:cNvPr id="4" name="Pladsholder til indhold 3"/>
          <p:cNvSpPr>
            <a:spLocks noGrp="1"/>
          </p:cNvSpPr>
          <p:nvPr>
            <p:ph sz="quarter" idx="10"/>
          </p:nvPr>
        </p:nvSpPr>
        <p:spPr>
          <a:xfrm>
            <a:off x="762000" y="1516529"/>
            <a:ext cx="8030882" cy="4706471"/>
          </a:xfrm>
        </p:spPr>
        <p:txBody>
          <a:bodyPr vert="horz"/>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98548589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6" name="Pladsholder til indhold 5"/>
          <p:cNvSpPr>
            <a:spLocks noGrp="1"/>
          </p:cNvSpPr>
          <p:nvPr>
            <p:ph sz="quarter" idx="13" hasCustomPrompt="1"/>
          </p:nvPr>
        </p:nvSpPr>
        <p:spPr>
          <a:xfrm>
            <a:off x="4579574" y="1919883"/>
            <a:ext cx="4207238" cy="4286250"/>
          </a:xfrm>
        </p:spPr>
        <p:txBody>
          <a:bodyPr vert="horz">
            <a:normAutofit/>
          </a:bodyPr>
          <a:lstStyle>
            <a:lvl1pPr marL="241200" indent="-241200">
              <a:lnSpc>
                <a:spcPct val="100000"/>
              </a:lnSpc>
              <a:buFont typeface="Arial"/>
              <a:buChar char="•"/>
              <a:defRPr lang="da-DK" sz="2100" b="0" i="0" dirty="0" smtClean="0">
                <a:solidFill>
                  <a:schemeClr val="tx1">
                    <a:lumMod val="75000"/>
                    <a:lumOff val="25000"/>
                  </a:schemeClr>
                </a:solidFill>
                <a:latin typeface="+mn-lt"/>
                <a:ea typeface="Georgia"/>
                <a:cs typeface="Arial"/>
                <a:sym typeface="Georgia"/>
              </a:defRPr>
            </a:lvl1pPr>
            <a:lvl2pPr marL="482400" indent="-241200">
              <a:spcBef>
                <a:spcPts val="1000"/>
              </a:spcBef>
              <a:defRPr lang="da-DK" sz="2100" b="0" i="0" dirty="0" smtClean="0">
                <a:solidFill>
                  <a:schemeClr val="tx1">
                    <a:lumMod val="75000"/>
                    <a:lumOff val="25000"/>
                  </a:schemeClr>
                </a:solidFill>
                <a:latin typeface="+mn-lt"/>
                <a:ea typeface="Georgia"/>
                <a:cs typeface="Arial"/>
                <a:sym typeface="Georgia"/>
              </a:defRPr>
            </a:lvl2pPr>
            <a:lvl3pPr marL="321457" indent="-321457">
              <a:spcBef>
                <a:spcPts val="1266"/>
              </a:spcBef>
              <a:defRPr lang="da-DK" sz="2100" b="0" i="0" dirty="0" smtClean="0">
                <a:solidFill>
                  <a:schemeClr val="tx1">
                    <a:lumMod val="75000"/>
                    <a:lumOff val="25000"/>
                  </a:schemeClr>
                </a:solidFill>
                <a:latin typeface="+mn-lt"/>
                <a:ea typeface="Georgia"/>
                <a:cs typeface="Arial"/>
                <a:sym typeface="Georgia"/>
              </a:defRPr>
            </a:lvl3pPr>
            <a:lvl4pPr marL="723600" indent="-241200">
              <a:spcBef>
                <a:spcPts val="1000"/>
              </a:spcBef>
              <a:defRPr lang="da-DK" sz="2100" b="0" i="0" dirty="0" smtClean="0">
                <a:solidFill>
                  <a:schemeClr val="tx1">
                    <a:lumMod val="75000"/>
                    <a:lumOff val="25000"/>
                  </a:schemeClr>
                </a:solidFill>
                <a:latin typeface="+mn-lt"/>
                <a:ea typeface="Georgia"/>
                <a:cs typeface="Arial"/>
                <a:sym typeface="Georgia"/>
              </a:defRPr>
            </a:lvl4pPr>
            <a:lvl5pPr>
              <a:defRPr sz="2100"/>
            </a:lvl5pPr>
          </a:lstStyle>
          <a:p>
            <a:pPr lvl="0">
              <a:defRPr sz="1800">
                <a:solidFill>
                  <a:srgbClr val="000000"/>
                </a:solidFill>
              </a:defRPr>
            </a:pPr>
            <a:r>
              <a:rPr lang="da-DK" sz="2200" dirty="0">
                <a:solidFill>
                  <a:srgbClr val="414141"/>
                </a:solidFill>
              </a:rPr>
              <a:t>Rediger typografien i masteren</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9" name="Pladsholder til indhold 5"/>
          <p:cNvSpPr>
            <a:spLocks noGrp="1"/>
          </p:cNvSpPr>
          <p:nvPr>
            <p:ph sz="quarter" idx="14" hasCustomPrompt="1"/>
          </p:nvPr>
        </p:nvSpPr>
        <p:spPr>
          <a:xfrm>
            <a:off x="357188" y="1919883"/>
            <a:ext cx="4094822" cy="4286250"/>
          </a:xfrm>
        </p:spPr>
        <p:txBody>
          <a:bodyPr vert="horz">
            <a:normAutofit/>
          </a:bodyPr>
          <a:lstStyle>
            <a:lvl1pPr marL="241200" indent="-241200" algn="l" defTabSz="410751" eaLnBrk="1" hangingPunct="1">
              <a:lnSpc>
                <a:spcPct val="100000"/>
              </a:lnSpc>
              <a:spcBef>
                <a:spcPts val="1000"/>
              </a:spcBef>
              <a:buSzPct val="75000"/>
              <a:buFont typeface="Arial"/>
              <a:buChar char="•"/>
              <a:defRPr sz="2200">
                <a:solidFill>
                  <a:schemeClr val="tx1">
                    <a:lumMod val="75000"/>
                    <a:lumOff val="25000"/>
                  </a:schemeClr>
                </a:solidFill>
              </a:defRPr>
            </a:lvl1pPr>
            <a:lvl2pPr marL="482400" indent="-241200">
              <a:lnSpc>
                <a:spcPct val="100000"/>
              </a:lnSpc>
              <a:spcBef>
                <a:spcPts val="1000"/>
              </a:spcBef>
              <a:buFont typeface="Arial"/>
              <a:buChar char="•"/>
              <a:defRPr sz="2200">
                <a:solidFill>
                  <a:schemeClr val="tx1">
                    <a:lumMod val="75000"/>
                    <a:lumOff val="25000"/>
                  </a:schemeClr>
                </a:solidFill>
              </a:defRPr>
            </a:lvl2pPr>
            <a:lvl3pPr marL="241200" indent="-241200">
              <a:lnSpc>
                <a:spcPct val="100000"/>
              </a:lnSpc>
              <a:spcBef>
                <a:spcPts val="1000"/>
              </a:spcBef>
              <a:defRPr sz="2200">
                <a:solidFill>
                  <a:schemeClr val="tx1">
                    <a:lumMod val="75000"/>
                    <a:lumOff val="25000"/>
                  </a:schemeClr>
                </a:solidFill>
              </a:defRPr>
            </a:lvl3pPr>
            <a:lvl4pPr marL="723600" indent="-240460" algn="l">
              <a:spcBef>
                <a:spcPts val="1000"/>
              </a:spcBef>
              <a:defRPr lang="da-DK" sz="2100" b="0" i="0" dirty="0" smtClean="0">
                <a:solidFill>
                  <a:schemeClr val="tx1">
                    <a:lumMod val="75000"/>
                    <a:lumOff val="25000"/>
                  </a:schemeClr>
                </a:solidFill>
                <a:latin typeface="+mn-lt"/>
                <a:ea typeface="Georgia"/>
                <a:cs typeface="Arial"/>
                <a:sym typeface="Georgia"/>
              </a:defRPr>
            </a:lvl4pPr>
            <a:lvl5pPr indent="-240460">
              <a:defRPr sz="2100"/>
            </a:lvl5pPr>
          </a:lstStyle>
          <a:p>
            <a:pPr lvl="0">
              <a:defRPr sz="1800">
                <a:solidFill>
                  <a:srgbClr val="000000"/>
                </a:solidFill>
              </a:defRPr>
            </a:pPr>
            <a:r>
              <a:rPr lang="da-DK" sz="2200" dirty="0">
                <a:solidFill>
                  <a:srgbClr val="414141"/>
                </a:solidFill>
              </a:rPr>
              <a:t>Rediger typografien i masteren</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2" name="Titel 1"/>
          <p:cNvSpPr>
            <a:spLocks noGrp="1"/>
          </p:cNvSpPr>
          <p:nvPr>
            <p:ph type="title"/>
          </p:nvPr>
        </p:nvSpPr>
        <p:spPr>
          <a:xfrm>
            <a:off x="363157" y="234619"/>
            <a:ext cx="8422255" cy="972000"/>
          </a:xfrm>
        </p:spPr>
        <p:txBody>
          <a:bodyPr>
            <a:normAutofit/>
          </a:bodyPr>
          <a:lstStyle>
            <a:lvl1pPr>
              <a:defRPr sz="4900"/>
            </a:lvl1pPr>
          </a:lstStyle>
          <a:p>
            <a:r>
              <a:rPr lang="da-DK"/>
              <a:t>Klik for at redigere i masteren</a:t>
            </a:r>
            <a:endParaRPr lang="da-DK" dirty="0"/>
          </a:p>
        </p:txBody>
      </p:sp>
    </p:spTree>
    <p:extLst>
      <p:ext uri="{BB962C8B-B14F-4D97-AF65-F5344CB8AC3E}">
        <p14:creationId xmlns:p14="http://schemas.microsoft.com/office/powerpoint/2010/main" val="149683595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ertitel og 2 indholdsobjekter">
    <p:spTree>
      <p:nvGrpSpPr>
        <p:cNvPr id="1" name=""/>
        <p:cNvGrpSpPr/>
        <p:nvPr/>
      </p:nvGrpSpPr>
      <p:grpSpPr>
        <a:xfrm>
          <a:off x="0" y="0"/>
          <a:ext cx="0" cy="0"/>
          <a:chOff x="0" y="0"/>
          <a:chExt cx="0" cy="0"/>
        </a:xfrm>
      </p:grpSpPr>
      <p:sp>
        <p:nvSpPr>
          <p:cNvPr id="6" name="Pladsholder til indhold 5"/>
          <p:cNvSpPr>
            <a:spLocks noGrp="1"/>
          </p:cNvSpPr>
          <p:nvPr>
            <p:ph sz="quarter" idx="13" hasCustomPrompt="1"/>
          </p:nvPr>
        </p:nvSpPr>
        <p:spPr>
          <a:xfrm>
            <a:off x="4579574" y="1919883"/>
            <a:ext cx="4207238" cy="4286250"/>
          </a:xfrm>
        </p:spPr>
        <p:txBody>
          <a:bodyPr vert="horz">
            <a:normAutofit/>
          </a:bodyPr>
          <a:lstStyle>
            <a:lvl1pPr marL="241200" indent="-241200">
              <a:lnSpc>
                <a:spcPct val="100000"/>
              </a:lnSpc>
              <a:spcBef>
                <a:spcPts val="1000"/>
              </a:spcBef>
              <a:buFont typeface="Arial"/>
              <a:buChar char="•"/>
              <a:defRPr lang="da-DK" sz="2200" b="0" i="0" baseline="0" dirty="0" smtClean="0">
                <a:solidFill>
                  <a:schemeClr val="tx1">
                    <a:lumMod val="75000"/>
                    <a:lumOff val="25000"/>
                  </a:schemeClr>
                </a:solidFill>
                <a:latin typeface="+mn-lt"/>
                <a:ea typeface="Georgia"/>
                <a:cs typeface="Arial"/>
                <a:sym typeface="Georgia"/>
              </a:defRPr>
            </a:lvl1pPr>
            <a:lvl2pPr marL="482400" indent="-241200">
              <a:lnSpc>
                <a:spcPct val="100000"/>
              </a:lnSpc>
              <a:spcBef>
                <a:spcPts val="1000"/>
              </a:spcBef>
              <a:defRPr lang="da-DK" sz="2200" b="0" i="0" baseline="0" dirty="0" smtClean="0">
                <a:solidFill>
                  <a:schemeClr val="tx1">
                    <a:lumMod val="75000"/>
                    <a:lumOff val="25000"/>
                  </a:schemeClr>
                </a:solidFill>
                <a:latin typeface="+mn-lt"/>
                <a:ea typeface="Georgia"/>
                <a:cs typeface="Arial"/>
                <a:sym typeface="Georgia"/>
              </a:defRPr>
            </a:lvl2pPr>
            <a:lvl3pPr marL="321457" indent="-321457">
              <a:lnSpc>
                <a:spcPct val="100000"/>
              </a:lnSpc>
              <a:spcBef>
                <a:spcPts val="1000"/>
              </a:spcBef>
              <a:defRPr lang="da-DK" sz="2200" b="0" i="0" baseline="0" dirty="0" smtClean="0">
                <a:solidFill>
                  <a:schemeClr val="tx1">
                    <a:lumMod val="75000"/>
                    <a:lumOff val="25000"/>
                  </a:schemeClr>
                </a:solidFill>
                <a:latin typeface="+mn-lt"/>
                <a:ea typeface="Georgia"/>
                <a:cs typeface="Arial"/>
                <a:sym typeface="Georgia"/>
              </a:defRPr>
            </a:lvl3pPr>
            <a:lvl4pPr marL="723600" indent="-241200">
              <a:spcBef>
                <a:spcPts val="1000"/>
              </a:spcBef>
              <a:defRPr lang="da-DK" sz="2100" b="0" i="0" dirty="0" smtClean="0">
                <a:solidFill>
                  <a:schemeClr val="tx1">
                    <a:lumMod val="75000"/>
                    <a:lumOff val="25000"/>
                  </a:schemeClr>
                </a:solidFill>
                <a:latin typeface="+mn-lt"/>
                <a:ea typeface="Georgia"/>
                <a:cs typeface="Arial"/>
                <a:sym typeface="Georgia"/>
              </a:defRPr>
            </a:lvl4pPr>
            <a:lvl5pPr>
              <a:defRPr sz="2100"/>
            </a:lvl5pPr>
          </a:lstStyle>
          <a:p>
            <a:pPr lvl="0">
              <a:defRPr sz="1800">
                <a:solidFill>
                  <a:srgbClr val="000000"/>
                </a:solidFill>
              </a:defRPr>
            </a:pPr>
            <a:r>
              <a:rPr lang="da-DK" sz="2200" dirty="0">
                <a:solidFill>
                  <a:srgbClr val="414141"/>
                </a:solidFill>
              </a:rPr>
              <a:t>Rediger typografien i masteren</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8" name="Pladsholder til indhold 5"/>
          <p:cNvSpPr>
            <a:spLocks noGrp="1"/>
          </p:cNvSpPr>
          <p:nvPr>
            <p:ph sz="quarter" idx="14" hasCustomPrompt="1"/>
          </p:nvPr>
        </p:nvSpPr>
        <p:spPr>
          <a:xfrm>
            <a:off x="357188" y="1919883"/>
            <a:ext cx="4094822" cy="4286250"/>
          </a:xfrm>
        </p:spPr>
        <p:txBody>
          <a:bodyPr vert="horz" anchor="ctr">
            <a:normAutofit/>
          </a:bodyPr>
          <a:lstStyle>
            <a:lvl1pPr marL="240460" indent="-241200" algn="l" defTabSz="410751" eaLnBrk="1" hangingPunct="1">
              <a:lnSpc>
                <a:spcPct val="100000"/>
              </a:lnSpc>
              <a:spcBef>
                <a:spcPts val="1000"/>
              </a:spcBef>
              <a:buSzPct val="75000"/>
              <a:buFont typeface="Arial"/>
              <a:buChar char="•"/>
              <a:defRPr sz="2200">
                <a:solidFill>
                  <a:schemeClr val="tx1">
                    <a:lumMod val="75000"/>
                    <a:lumOff val="25000"/>
                  </a:schemeClr>
                </a:solidFill>
              </a:defRPr>
            </a:lvl1pPr>
            <a:lvl2pPr marL="480920" indent="-241200" algn="l">
              <a:lnSpc>
                <a:spcPct val="100000"/>
              </a:lnSpc>
              <a:spcBef>
                <a:spcPts val="1000"/>
              </a:spcBef>
              <a:buFont typeface="Arial"/>
              <a:buChar char="•"/>
              <a:defRPr sz="2200">
                <a:solidFill>
                  <a:schemeClr val="tx1">
                    <a:lumMod val="75000"/>
                    <a:lumOff val="25000"/>
                  </a:schemeClr>
                </a:solidFill>
              </a:defRPr>
            </a:lvl2pPr>
            <a:lvl3pPr marL="80257" indent="0" algn="l">
              <a:lnSpc>
                <a:spcPct val="100000"/>
              </a:lnSpc>
              <a:spcBef>
                <a:spcPts val="1000"/>
              </a:spcBef>
              <a:buNone/>
              <a:defRPr sz="2200">
                <a:solidFill>
                  <a:schemeClr val="tx1">
                    <a:lumMod val="75000"/>
                    <a:lumOff val="25000"/>
                  </a:schemeClr>
                </a:solidFill>
              </a:defRPr>
            </a:lvl3pPr>
            <a:lvl4pPr marL="721381" indent="-241200" algn="l">
              <a:spcBef>
                <a:spcPts val="1000"/>
              </a:spcBef>
              <a:defRPr lang="da-DK" sz="2100" b="0" i="0" dirty="0" smtClean="0">
                <a:solidFill>
                  <a:schemeClr val="tx1">
                    <a:lumMod val="75000"/>
                    <a:lumOff val="25000"/>
                  </a:schemeClr>
                </a:solidFill>
                <a:latin typeface="+mn-lt"/>
                <a:ea typeface="Georgia"/>
                <a:cs typeface="Arial"/>
                <a:sym typeface="Georgia"/>
              </a:defRPr>
            </a:lvl4pPr>
            <a:lvl5pPr indent="-241200" algn="l">
              <a:spcBef>
                <a:spcPts val="1000"/>
              </a:spcBef>
              <a:defRPr sz="2100"/>
            </a:lvl5pPr>
          </a:lstStyle>
          <a:p>
            <a:pPr lvl="0">
              <a:defRPr sz="1800">
                <a:solidFill>
                  <a:srgbClr val="000000"/>
                </a:solidFill>
              </a:defRPr>
            </a:pPr>
            <a:r>
              <a:rPr lang="da-DK" sz="2200" dirty="0">
                <a:solidFill>
                  <a:srgbClr val="414141"/>
                </a:solidFill>
              </a:rPr>
              <a:t>Rediger typografien i masteren</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5" name="Pladsholder til tekst 2"/>
          <p:cNvSpPr>
            <a:spLocks noGrp="1"/>
          </p:cNvSpPr>
          <p:nvPr>
            <p:ph type="body" sz="quarter" idx="10" hasCustomPrompt="1"/>
          </p:nvPr>
        </p:nvSpPr>
        <p:spPr>
          <a:xfrm>
            <a:off x="363159" y="1418667"/>
            <a:ext cx="8417334"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Rediger typografien i masteren</a:t>
            </a:r>
          </a:p>
        </p:txBody>
      </p:sp>
      <p:sp>
        <p:nvSpPr>
          <p:cNvPr id="7" name="Pladsholder til tekst 2"/>
          <p:cNvSpPr>
            <a:spLocks noGrp="1"/>
          </p:cNvSpPr>
          <p:nvPr>
            <p:ph type="body" sz="quarter" idx="11" hasCustomPrompt="1"/>
          </p:nvPr>
        </p:nvSpPr>
        <p:spPr>
          <a:xfrm>
            <a:off x="358775" y="233405"/>
            <a:ext cx="8426450" cy="972000"/>
          </a:xfrm>
        </p:spPr>
        <p:txBody>
          <a:bodyPr>
            <a:normAutofit/>
          </a:bodyPr>
          <a:lstStyle>
            <a:lvl1pPr marL="0" indent="0" algn="ctr">
              <a:lnSpc>
                <a:spcPct val="100000"/>
              </a:lnSpc>
              <a:spcBef>
                <a:spcPts val="0"/>
              </a:spcBef>
              <a:buFontTx/>
              <a:buNone/>
              <a:defRPr lang="da-DK" sz="4900" dirty="0" smtClean="0">
                <a:solidFill>
                  <a:schemeClr val="tx2"/>
                </a:solidFill>
                <a:latin typeface="Arial"/>
                <a:ea typeface="Arial"/>
                <a:cs typeface="Arial"/>
                <a:sym typeface="Arial"/>
              </a:defRPr>
            </a:lvl1pPr>
            <a:lvl2pPr marL="240460" indent="0">
              <a:buNone/>
              <a:defRPr/>
            </a:lvl2pPr>
            <a:lvl5pPr marL="961841" indent="0">
              <a:buNone/>
              <a:defRPr/>
            </a:lvl5pPr>
          </a:lstStyle>
          <a:p>
            <a:pPr lvl="0"/>
            <a:r>
              <a:rPr lang="da-DK" dirty="0"/>
              <a:t>Klik for at redigere i master</a:t>
            </a:r>
          </a:p>
        </p:txBody>
      </p:sp>
    </p:spTree>
    <p:extLst>
      <p:ext uri="{BB962C8B-B14F-4D97-AF65-F5344CB8AC3E}">
        <p14:creationId xmlns:p14="http://schemas.microsoft.com/office/powerpoint/2010/main" val="354990706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kst og indholdselement - lodret">
    <p:spTree>
      <p:nvGrpSpPr>
        <p:cNvPr id="1" name=""/>
        <p:cNvGrpSpPr/>
        <p:nvPr/>
      </p:nvGrpSpPr>
      <p:grpSpPr>
        <a:xfrm>
          <a:off x="0" y="0"/>
          <a:ext cx="0" cy="0"/>
          <a:chOff x="0" y="0"/>
          <a:chExt cx="0" cy="0"/>
        </a:xfrm>
      </p:grpSpPr>
      <p:sp>
        <p:nvSpPr>
          <p:cNvPr id="23" name="Shape 23"/>
          <p:cNvSpPr/>
          <p:nvPr/>
        </p:nvSpPr>
        <p:spPr>
          <a:xfrm>
            <a:off x="357188" y="3429000"/>
            <a:ext cx="39912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a:p>
        </p:txBody>
      </p:sp>
      <p:sp>
        <p:nvSpPr>
          <p:cNvPr id="24" name="Shape 24"/>
          <p:cNvSpPr/>
          <p:nvPr/>
        </p:nvSpPr>
        <p:spPr>
          <a:xfrm>
            <a:off x="357187" y="1946672"/>
            <a:ext cx="399116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a:p>
        </p:txBody>
      </p:sp>
      <p:sp>
        <p:nvSpPr>
          <p:cNvPr id="25" name="Shape 25"/>
          <p:cNvSpPr>
            <a:spLocks noGrp="1"/>
          </p:cNvSpPr>
          <p:nvPr>
            <p:ph type="title"/>
          </p:nvPr>
        </p:nvSpPr>
        <p:spPr>
          <a:xfrm>
            <a:off x="357188" y="1949623"/>
            <a:ext cx="3991570" cy="1427892"/>
          </a:xfrm>
          <a:prstGeom prst="rect">
            <a:avLst/>
          </a:prstGeom>
        </p:spPr>
        <p:txBody>
          <a:bodyPr>
            <a:noAutofit/>
          </a:bodyPr>
          <a:lstStyle>
            <a:lvl1pPr algn="l">
              <a:spcBef>
                <a:spcPts val="0"/>
              </a:spcBef>
              <a:defRPr sz="4200"/>
            </a:lvl1pPr>
          </a:lstStyle>
          <a:p>
            <a:pPr lvl="0">
              <a:defRPr sz="1800">
                <a:solidFill>
                  <a:srgbClr val="000000"/>
                </a:solidFill>
              </a:defRPr>
            </a:pPr>
            <a:r>
              <a:rPr lang="da-DK" sz="3900">
                <a:solidFill>
                  <a:srgbClr val="B3242A"/>
                </a:solidFill>
              </a:rPr>
              <a:t>Klik for at redigere i masteren</a:t>
            </a:r>
            <a:endParaRPr sz="3900" dirty="0">
              <a:solidFill>
                <a:srgbClr val="B3242A"/>
              </a:solidFill>
            </a:endParaRPr>
          </a:p>
        </p:txBody>
      </p:sp>
      <p:sp>
        <p:nvSpPr>
          <p:cNvPr id="26" name="Shape 26"/>
          <p:cNvSpPr>
            <a:spLocks noGrp="1"/>
          </p:cNvSpPr>
          <p:nvPr>
            <p:ph type="body" idx="1" hasCustomPrompt="1"/>
          </p:nvPr>
        </p:nvSpPr>
        <p:spPr>
          <a:xfrm>
            <a:off x="357188" y="3536156"/>
            <a:ext cx="3991570" cy="2669688"/>
          </a:xfrm>
          <a:prstGeom prst="rect">
            <a:avLst/>
          </a:prstGeom>
        </p:spPr>
        <p:txBody>
          <a:bodyPr anchor="t"/>
          <a:lstStyle>
            <a:lvl1pPr marL="241200" indent="-241200">
              <a:lnSpc>
                <a:spcPct val="100000"/>
              </a:lnSpc>
              <a:spcBef>
                <a:spcPts val="1000"/>
              </a:spcBef>
              <a:buSzTx/>
              <a:buFont typeface="Arial"/>
              <a:buChar char="•"/>
              <a:defRPr sz="1700">
                <a:solidFill>
                  <a:schemeClr val="tx1"/>
                </a:solidFill>
              </a:defRPr>
            </a:lvl1pPr>
            <a:lvl2pPr marL="480920" indent="-241093">
              <a:lnSpc>
                <a:spcPct val="100000"/>
              </a:lnSpc>
              <a:spcBef>
                <a:spcPts val="1000"/>
              </a:spcBef>
              <a:buSzTx/>
              <a:buFont typeface="Arial"/>
              <a:buChar char="•"/>
              <a:defRPr sz="1700">
                <a:solidFill>
                  <a:schemeClr val="tx2">
                    <a:lumMod val="50000"/>
                  </a:schemeClr>
                </a:solidFill>
              </a:defRPr>
            </a:lvl2pPr>
            <a:lvl3pPr marL="721381" indent="-241093">
              <a:lnSpc>
                <a:spcPct val="100000"/>
              </a:lnSpc>
              <a:spcBef>
                <a:spcPts val="1000"/>
              </a:spcBef>
              <a:buSzTx/>
              <a:buFont typeface="Arial"/>
              <a:buChar char="•"/>
              <a:defRPr sz="1700">
                <a:solidFill>
                  <a:schemeClr val="tx2">
                    <a:lumMod val="50000"/>
                  </a:schemeClr>
                </a:solidFill>
              </a:defRPr>
            </a:lvl3pPr>
            <a:lvl4pPr marL="480920" indent="-241093" algn="l">
              <a:lnSpc>
                <a:spcPct val="120000"/>
              </a:lnSpc>
              <a:spcBef>
                <a:spcPts val="0"/>
              </a:spcBef>
              <a:buSzTx/>
              <a:buFont typeface="Arial"/>
              <a:buChar char="•"/>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defRPr sz="1800">
                <a:solidFill>
                  <a:srgbClr val="000000"/>
                </a:solidFill>
              </a:defRPr>
            </a:pPr>
            <a:r>
              <a:rPr lang="da-DK" sz="1700" dirty="0">
                <a:solidFill>
                  <a:srgbClr val="414141"/>
                </a:solidFill>
              </a:rPr>
              <a:t>Rediger typografien i masteren</a:t>
            </a:r>
          </a:p>
          <a:p>
            <a:pPr lvl="1">
              <a:defRPr sz="1800">
                <a:solidFill>
                  <a:srgbClr val="000000"/>
                </a:solidFill>
              </a:defRPr>
            </a:pPr>
            <a:r>
              <a:rPr lang="da-DK" sz="1700" dirty="0">
                <a:solidFill>
                  <a:srgbClr val="414141"/>
                </a:solidFill>
              </a:rPr>
              <a:t>Andet niveau</a:t>
            </a:r>
          </a:p>
          <a:p>
            <a:pPr lvl="2">
              <a:defRPr sz="1800">
                <a:solidFill>
                  <a:srgbClr val="000000"/>
                </a:solidFill>
              </a:defRPr>
            </a:pPr>
            <a:r>
              <a:rPr lang="da-DK" sz="1700" dirty="0">
                <a:solidFill>
                  <a:srgbClr val="414141"/>
                </a:solidFill>
              </a:rPr>
              <a:t>Tredje niveau</a:t>
            </a:r>
          </a:p>
        </p:txBody>
      </p:sp>
      <p:pic>
        <p:nvPicPr>
          <p:cNvPr id="6" name="ÆS_logo_POS_CMYK.pdf"/>
          <p:cNvPicPr/>
          <p:nvPr/>
        </p:nvPicPr>
        <p:blipFill>
          <a:blip r:embed="rId2" cstate="email">
            <a:extLst>
              <a:ext uri="{28A0092B-C50C-407E-A947-70E740481C1C}">
                <a14:useLocalDpi xmlns:a14="http://schemas.microsoft.com/office/drawing/2010/main" val="0"/>
              </a:ext>
            </a:extLst>
          </a:blip>
          <a:stretch>
            <a:fillRect/>
          </a:stretch>
        </p:blipFill>
        <p:spPr>
          <a:xfrm>
            <a:off x="7428864" y="6426141"/>
            <a:ext cx="1356844" cy="233263"/>
          </a:xfrm>
          <a:prstGeom prst="rect">
            <a:avLst/>
          </a:prstGeom>
          <a:ln w="12700">
            <a:miter lim="400000"/>
          </a:ln>
        </p:spPr>
      </p:pic>
      <p:sp>
        <p:nvSpPr>
          <p:cNvPr id="9" name="Pladsholder til tekst 2"/>
          <p:cNvSpPr>
            <a:spLocks noGrp="1"/>
          </p:cNvSpPr>
          <p:nvPr>
            <p:ph type="body" sz="quarter" idx="12" hasCustomPrompt="1"/>
          </p:nvPr>
        </p:nvSpPr>
        <p:spPr>
          <a:xfrm>
            <a:off x="380896" y="1646701"/>
            <a:ext cx="3967452" cy="200055"/>
          </a:xfrm>
        </p:spPr>
        <p:txBody>
          <a:bodyPr vert="horz" wrap="square" anchor="b">
            <a:spAutoFit/>
          </a:bodyPr>
          <a:lstStyle>
            <a:lvl1pPr marL="0" indent="0" algn="l">
              <a:lnSpc>
                <a:spcPct val="100000"/>
              </a:lnSpc>
              <a:spcBef>
                <a:spcPts val="0"/>
              </a:spcBef>
              <a:buFontTx/>
              <a:buNone/>
              <a:defRPr sz="1300" b="1" i="0" cap="all">
                <a:solidFill>
                  <a:srgbClr val="908979"/>
                </a:solidFill>
                <a:latin typeface="Arial"/>
                <a:cs typeface="Arial"/>
              </a:defRPr>
            </a:lvl1pPr>
          </a:lstStyle>
          <a:p>
            <a:pPr lvl="0"/>
            <a:r>
              <a:rPr lang="da-DK" dirty="0"/>
              <a:t>Rediger typografien i masteren</a:t>
            </a:r>
          </a:p>
        </p:txBody>
      </p:sp>
      <p:sp>
        <p:nvSpPr>
          <p:cNvPr id="3" name="Pladsholder til indhold 2"/>
          <p:cNvSpPr>
            <a:spLocks noGrp="1"/>
          </p:cNvSpPr>
          <p:nvPr>
            <p:ph sz="quarter" idx="13" hasCustomPrompt="1"/>
          </p:nvPr>
        </p:nvSpPr>
        <p:spPr>
          <a:xfrm>
            <a:off x="4572000" y="333375"/>
            <a:ext cx="4213225" cy="5881688"/>
          </a:xfrm>
        </p:spPr>
        <p:txBody>
          <a:bodyPr/>
          <a:lstStyle>
            <a:lvl1pPr algn="l">
              <a:defRPr/>
            </a:lvl1pPr>
            <a:lvl2pPr algn="l">
              <a:defRPr/>
            </a:lvl2pPr>
            <a:lvl3pPr algn="l">
              <a:defRPr/>
            </a:lvl3pPr>
            <a:lvl4pPr algn="l">
              <a:defRPr/>
            </a:lvl4pPr>
            <a:lvl5pPr algn="l">
              <a:defRPr/>
            </a:lvl5pPr>
          </a:lstStyle>
          <a:p>
            <a:pPr lvl="0"/>
            <a:r>
              <a:rPr lang="da-DK" dirty="0"/>
              <a:t>Rediger 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30118474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og indholdsobjekt - bred">
    <p:spTree>
      <p:nvGrpSpPr>
        <p:cNvPr id="1" name=""/>
        <p:cNvGrpSpPr/>
        <p:nvPr/>
      </p:nvGrpSpPr>
      <p:grpSpPr>
        <a:xfrm>
          <a:off x="0" y="0"/>
          <a:ext cx="0" cy="0"/>
          <a:chOff x="0" y="0"/>
          <a:chExt cx="0" cy="0"/>
        </a:xfrm>
      </p:grpSpPr>
      <p:sp>
        <p:nvSpPr>
          <p:cNvPr id="2" name="Titel 1"/>
          <p:cNvSpPr>
            <a:spLocks noGrp="1"/>
          </p:cNvSpPr>
          <p:nvPr>
            <p:ph type="title"/>
          </p:nvPr>
        </p:nvSpPr>
        <p:spPr>
          <a:xfrm>
            <a:off x="363158" y="226541"/>
            <a:ext cx="8429625" cy="972021"/>
          </a:xfrm>
        </p:spPr>
        <p:txBody>
          <a:bodyPr vert="horz">
            <a:normAutofit/>
          </a:bodyPr>
          <a:lstStyle>
            <a:lvl1pPr>
              <a:defRPr sz="4900">
                <a:solidFill>
                  <a:schemeClr val="tx2"/>
                </a:solidFill>
              </a:defRPr>
            </a:lvl1pPr>
          </a:lstStyle>
          <a:p>
            <a:r>
              <a:rPr lang="da-DK"/>
              <a:t>Klik for at redigere i masteren</a:t>
            </a:r>
            <a:endParaRPr lang="da-DK" dirty="0"/>
          </a:p>
        </p:txBody>
      </p:sp>
      <p:sp>
        <p:nvSpPr>
          <p:cNvPr id="3" name="Pladsholder til indhold 3"/>
          <p:cNvSpPr>
            <a:spLocks noGrp="1"/>
          </p:cNvSpPr>
          <p:nvPr>
            <p:ph sz="quarter" idx="14" hasCustomPrompt="1"/>
          </p:nvPr>
        </p:nvSpPr>
        <p:spPr>
          <a:xfrm>
            <a:off x="357187" y="1919883"/>
            <a:ext cx="8435595" cy="4286250"/>
          </a:xfrm>
        </p:spPr>
        <p:txBody>
          <a:bodyPr/>
          <a:lstStyle/>
          <a:p>
            <a:pPr lvl="0">
              <a:defRPr sz="1800">
                <a:solidFill>
                  <a:srgbClr val="000000"/>
                </a:solidFill>
              </a:defRPr>
            </a:pPr>
            <a:r>
              <a:rPr lang="da-DK" sz="2200" dirty="0">
                <a:solidFill>
                  <a:srgbClr val="414141"/>
                </a:solidFill>
              </a:rPr>
              <a:t>Brødtekst, niveau et</a:t>
            </a:r>
          </a:p>
          <a:p>
            <a:pPr lvl="1">
              <a:defRPr sz="1800">
                <a:solidFill>
                  <a:srgbClr val="000000"/>
                </a:solidFill>
              </a:defRPr>
            </a:pPr>
            <a:r>
              <a:rPr lang="da-DK" sz="2200" dirty="0">
                <a:solidFill>
                  <a:srgbClr val="414141"/>
                </a:solidFill>
              </a:rPr>
              <a:t>Brødtekst, niveau to</a:t>
            </a:r>
          </a:p>
          <a:p>
            <a:pPr lvl="2">
              <a:defRPr sz="1800">
                <a:solidFill>
                  <a:srgbClr val="000000"/>
                </a:solidFill>
              </a:defRPr>
            </a:pPr>
            <a:r>
              <a:rPr lang="da-DK" sz="2200" dirty="0">
                <a:solidFill>
                  <a:srgbClr val="414141"/>
                </a:solidFill>
              </a:rPr>
              <a:t>Brødtekst, niveau tre</a:t>
            </a:r>
          </a:p>
          <a:p>
            <a:pPr lvl="3">
              <a:defRPr sz="1800">
                <a:solidFill>
                  <a:srgbClr val="000000"/>
                </a:solidFill>
              </a:defRPr>
            </a:pPr>
            <a:r>
              <a:rPr lang="da-DK" sz="2200" dirty="0">
                <a:solidFill>
                  <a:srgbClr val="414141"/>
                </a:solidFill>
              </a:rPr>
              <a:t>Brødtekst, niveau fire</a:t>
            </a:r>
          </a:p>
          <a:p>
            <a:pPr lvl="4">
              <a:defRPr sz="1800">
                <a:solidFill>
                  <a:srgbClr val="000000"/>
                </a:solidFill>
              </a:defRPr>
            </a:pPr>
            <a:r>
              <a:rPr lang="da-DK" sz="2200" dirty="0">
                <a:solidFill>
                  <a:srgbClr val="414141"/>
                </a:solidFill>
              </a:rPr>
              <a:t>Brødtekst, niveau fem</a:t>
            </a:r>
          </a:p>
        </p:txBody>
      </p:sp>
    </p:spTree>
    <p:extLst>
      <p:ext uri="{BB962C8B-B14F-4D97-AF65-F5344CB8AC3E}">
        <p14:creationId xmlns:p14="http://schemas.microsoft.com/office/powerpoint/2010/main" val="103377511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ertitel og indholdsobjekt - bred">
    <p:spTree>
      <p:nvGrpSpPr>
        <p:cNvPr id="1" name=""/>
        <p:cNvGrpSpPr/>
        <p:nvPr/>
      </p:nvGrpSpPr>
      <p:grpSpPr>
        <a:xfrm>
          <a:off x="0" y="0"/>
          <a:ext cx="0" cy="0"/>
          <a:chOff x="0" y="0"/>
          <a:chExt cx="0" cy="0"/>
        </a:xfrm>
      </p:grpSpPr>
      <p:sp>
        <p:nvSpPr>
          <p:cNvPr id="2" name="Titel 1"/>
          <p:cNvSpPr>
            <a:spLocks noGrp="1"/>
          </p:cNvSpPr>
          <p:nvPr>
            <p:ph type="title"/>
          </p:nvPr>
        </p:nvSpPr>
        <p:spPr>
          <a:xfrm>
            <a:off x="363158" y="226541"/>
            <a:ext cx="8429625" cy="972021"/>
          </a:xfrm>
        </p:spPr>
        <p:txBody>
          <a:bodyPr vert="horz">
            <a:normAutofit/>
          </a:bodyPr>
          <a:lstStyle>
            <a:lvl1pPr>
              <a:defRPr sz="4900">
                <a:solidFill>
                  <a:schemeClr val="tx2"/>
                </a:solidFill>
              </a:defRPr>
            </a:lvl1pPr>
          </a:lstStyle>
          <a:p>
            <a:r>
              <a:rPr lang="da-DK"/>
              <a:t>Klik for at redigere i masteren</a:t>
            </a:r>
            <a:endParaRPr lang="da-DK" dirty="0"/>
          </a:p>
        </p:txBody>
      </p:sp>
      <p:sp>
        <p:nvSpPr>
          <p:cNvPr id="3" name="Pladsholder til indhold 3"/>
          <p:cNvSpPr>
            <a:spLocks noGrp="1"/>
          </p:cNvSpPr>
          <p:nvPr>
            <p:ph sz="quarter" idx="14" hasCustomPrompt="1"/>
          </p:nvPr>
        </p:nvSpPr>
        <p:spPr>
          <a:xfrm>
            <a:off x="357187" y="1919883"/>
            <a:ext cx="8435595" cy="4286250"/>
          </a:xfrm>
        </p:spPr>
        <p:txBody>
          <a:bodyPr/>
          <a:lstStyle/>
          <a:p>
            <a:pPr lvl="0">
              <a:defRPr sz="1800">
                <a:solidFill>
                  <a:srgbClr val="000000"/>
                </a:solidFill>
              </a:defRPr>
            </a:pPr>
            <a:r>
              <a:rPr lang="da-DK" sz="2200" dirty="0">
                <a:solidFill>
                  <a:srgbClr val="414141"/>
                </a:solidFill>
              </a:rPr>
              <a:t>Brødtekst, niveau et</a:t>
            </a:r>
          </a:p>
          <a:p>
            <a:pPr lvl="1">
              <a:defRPr sz="1800">
                <a:solidFill>
                  <a:srgbClr val="000000"/>
                </a:solidFill>
              </a:defRPr>
            </a:pPr>
            <a:r>
              <a:rPr lang="da-DK" sz="2200" dirty="0">
                <a:solidFill>
                  <a:srgbClr val="414141"/>
                </a:solidFill>
              </a:rPr>
              <a:t>Brødtekst, niveau to</a:t>
            </a:r>
          </a:p>
          <a:p>
            <a:pPr lvl="2">
              <a:defRPr sz="1800">
                <a:solidFill>
                  <a:srgbClr val="000000"/>
                </a:solidFill>
              </a:defRPr>
            </a:pPr>
            <a:r>
              <a:rPr lang="da-DK" sz="2200" dirty="0">
                <a:solidFill>
                  <a:srgbClr val="414141"/>
                </a:solidFill>
              </a:rPr>
              <a:t>Brødtekst, niveau tre</a:t>
            </a:r>
          </a:p>
          <a:p>
            <a:pPr lvl="3">
              <a:defRPr sz="1800">
                <a:solidFill>
                  <a:srgbClr val="000000"/>
                </a:solidFill>
              </a:defRPr>
            </a:pPr>
            <a:r>
              <a:rPr lang="da-DK" sz="2200" dirty="0">
                <a:solidFill>
                  <a:srgbClr val="414141"/>
                </a:solidFill>
              </a:rPr>
              <a:t>Brødtekst, niveau fire</a:t>
            </a:r>
          </a:p>
          <a:p>
            <a:pPr lvl="4">
              <a:defRPr sz="1800">
                <a:solidFill>
                  <a:srgbClr val="000000"/>
                </a:solidFill>
              </a:defRPr>
            </a:pPr>
            <a:r>
              <a:rPr lang="da-DK" sz="2200" dirty="0">
                <a:solidFill>
                  <a:srgbClr val="414141"/>
                </a:solidFill>
              </a:rPr>
              <a:t>Brødtekst, niveau fem</a:t>
            </a:r>
          </a:p>
        </p:txBody>
      </p:sp>
      <p:sp>
        <p:nvSpPr>
          <p:cNvPr id="4" name="Pladsholder til tekst 2"/>
          <p:cNvSpPr>
            <a:spLocks noGrp="1"/>
          </p:cNvSpPr>
          <p:nvPr>
            <p:ph type="body" sz="quarter" idx="10" hasCustomPrompt="1"/>
          </p:nvPr>
        </p:nvSpPr>
        <p:spPr>
          <a:xfrm>
            <a:off x="363159" y="1418667"/>
            <a:ext cx="8417334"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Rediger typografien i masteren</a:t>
            </a:r>
          </a:p>
        </p:txBody>
      </p:sp>
    </p:spTree>
    <p:extLst>
      <p:ext uri="{BB962C8B-B14F-4D97-AF65-F5344CB8AC3E}">
        <p14:creationId xmlns:p14="http://schemas.microsoft.com/office/powerpoint/2010/main" val="128609928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dhold med billedtekst">
    <p:spTree>
      <p:nvGrpSpPr>
        <p:cNvPr id="1" name=""/>
        <p:cNvGrpSpPr/>
        <p:nvPr/>
      </p:nvGrpSpPr>
      <p:grpSpPr>
        <a:xfrm>
          <a:off x="0" y="0"/>
          <a:ext cx="0" cy="0"/>
          <a:chOff x="0" y="0"/>
          <a:chExt cx="0" cy="0"/>
        </a:xfrm>
      </p:grpSpPr>
      <p:sp>
        <p:nvSpPr>
          <p:cNvPr id="24" name="Shape 24"/>
          <p:cNvSpPr/>
          <p:nvPr/>
        </p:nvSpPr>
        <p:spPr>
          <a:xfrm>
            <a:off x="357187" y="1946672"/>
            <a:ext cx="399116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a:p>
        </p:txBody>
      </p:sp>
      <p:sp>
        <p:nvSpPr>
          <p:cNvPr id="26" name="Shape 26"/>
          <p:cNvSpPr>
            <a:spLocks noGrp="1"/>
          </p:cNvSpPr>
          <p:nvPr>
            <p:ph type="body" idx="1" hasCustomPrompt="1"/>
          </p:nvPr>
        </p:nvSpPr>
        <p:spPr>
          <a:xfrm>
            <a:off x="357188" y="1988840"/>
            <a:ext cx="3991570" cy="4217004"/>
          </a:xfrm>
          <a:prstGeom prst="rect">
            <a:avLst/>
          </a:prstGeom>
        </p:spPr>
        <p:txBody>
          <a:bodyPr anchor="t">
            <a:normAutofit/>
          </a:bodyPr>
          <a:lstStyle>
            <a:lvl1pPr marL="0" indent="0">
              <a:lnSpc>
                <a:spcPct val="100000"/>
              </a:lnSpc>
              <a:spcBef>
                <a:spcPts val="1000"/>
              </a:spcBef>
              <a:buSzTx/>
              <a:buNone/>
              <a:defRPr sz="2200" b="0" baseline="0">
                <a:solidFill>
                  <a:schemeClr val="tx1">
                    <a:lumMod val="75000"/>
                    <a:lumOff val="25000"/>
                  </a:schemeClr>
                </a:solidFill>
              </a:defRPr>
            </a:lvl1pPr>
            <a:lvl2pPr marL="239827" indent="0">
              <a:lnSpc>
                <a:spcPct val="120000"/>
              </a:lnSpc>
              <a:spcBef>
                <a:spcPts val="0"/>
              </a:spcBef>
              <a:buSzTx/>
              <a:buFontTx/>
              <a:buNone/>
              <a:defRPr sz="1700">
                <a:solidFill>
                  <a:schemeClr val="tx2">
                    <a:lumMod val="50000"/>
                  </a:schemeClr>
                </a:solidFill>
              </a:defRPr>
            </a:lvl2pPr>
            <a:lvl3pPr marL="480288" indent="0">
              <a:lnSpc>
                <a:spcPct val="120000"/>
              </a:lnSpc>
              <a:spcBef>
                <a:spcPts val="0"/>
              </a:spcBef>
              <a:buSzTx/>
              <a:buFontTx/>
              <a:buNone/>
              <a:defRPr sz="1700">
                <a:solidFill>
                  <a:schemeClr val="tx2">
                    <a:lumMod val="50000"/>
                  </a:schemeClr>
                </a:solidFill>
              </a:defRPr>
            </a:lvl3pPr>
            <a:lvl4pPr marL="480920" indent="-241093" algn="l">
              <a:lnSpc>
                <a:spcPct val="120000"/>
              </a:lnSpc>
              <a:spcBef>
                <a:spcPts val="0"/>
              </a:spcBef>
              <a:buSzTx/>
              <a:buFont typeface="Arial"/>
              <a:buChar char="•"/>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r>
              <a:rPr lang="da-DK" dirty="0"/>
              <a:t>Rediger typografien i masterens</a:t>
            </a:r>
          </a:p>
        </p:txBody>
      </p:sp>
      <p:pic>
        <p:nvPicPr>
          <p:cNvPr id="6" name="ÆS_logo_POS_CMYK.pdf"/>
          <p:cNvPicPr/>
          <p:nvPr/>
        </p:nvPicPr>
        <p:blipFill>
          <a:blip r:embed="rId2" cstate="email">
            <a:extLst>
              <a:ext uri="{28A0092B-C50C-407E-A947-70E740481C1C}">
                <a14:useLocalDpi xmlns:a14="http://schemas.microsoft.com/office/drawing/2010/main" val="0"/>
              </a:ext>
            </a:extLst>
          </a:blip>
          <a:stretch>
            <a:fillRect/>
          </a:stretch>
        </p:blipFill>
        <p:spPr>
          <a:xfrm>
            <a:off x="7428864" y="6426141"/>
            <a:ext cx="1356844" cy="233263"/>
          </a:xfrm>
          <a:prstGeom prst="rect">
            <a:avLst/>
          </a:prstGeom>
          <a:ln w="12700">
            <a:miter lim="400000"/>
          </a:ln>
        </p:spPr>
      </p:pic>
      <p:sp>
        <p:nvSpPr>
          <p:cNvPr id="7" name="Pladsholder til indhold 6"/>
          <p:cNvSpPr>
            <a:spLocks noGrp="1"/>
          </p:cNvSpPr>
          <p:nvPr>
            <p:ph sz="quarter" idx="15"/>
          </p:nvPr>
        </p:nvSpPr>
        <p:spPr>
          <a:xfrm>
            <a:off x="4530725" y="327025"/>
            <a:ext cx="4289425" cy="591026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 name="Titel 1"/>
          <p:cNvSpPr>
            <a:spLocks noGrp="1"/>
          </p:cNvSpPr>
          <p:nvPr>
            <p:ph type="title"/>
          </p:nvPr>
        </p:nvSpPr>
        <p:spPr>
          <a:xfrm>
            <a:off x="363159" y="329514"/>
            <a:ext cx="4081842" cy="1321486"/>
          </a:xfrm>
        </p:spPr>
        <p:txBody>
          <a:bodyPr/>
          <a:lstStyle>
            <a:lvl1pPr algn="l">
              <a:spcBef>
                <a:spcPts val="0"/>
              </a:spcBef>
              <a:defRPr/>
            </a:lvl1pPr>
          </a:lstStyle>
          <a:p>
            <a:r>
              <a:rPr lang="da-DK"/>
              <a:t>Klik for at redigere i masteren</a:t>
            </a:r>
            <a:endParaRPr lang="da-DK" dirty="0"/>
          </a:p>
        </p:txBody>
      </p:sp>
    </p:spTree>
    <p:extLst>
      <p:ext uri="{BB962C8B-B14F-4D97-AF65-F5344CB8AC3E}">
        <p14:creationId xmlns:p14="http://schemas.microsoft.com/office/powerpoint/2010/main" val="295849456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hape 2"/>
          <p:cNvSpPr/>
          <p:nvPr/>
        </p:nvSpPr>
        <p:spPr>
          <a:xfrm>
            <a:off x="357187" y="1305719"/>
            <a:ext cx="843559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a:p>
        </p:txBody>
      </p:sp>
      <p:sp>
        <p:nvSpPr>
          <p:cNvPr id="3" name="Shape 3"/>
          <p:cNvSpPr/>
          <p:nvPr/>
        </p:nvSpPr>
        <p:spPr>
          <a:xfrm>
            <a:off x="357187" y="225226"/>
            <a:ext cx="843559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363158" y="233406"/>
            <a:ext cx="8429625" cy="96515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lang="da-DK" sz="4900" dirty="0">
                <a:solidFill>
                  <a:srgbClr val="B3242A"/>
                </a:solidFill>
              </a:rPr>
              <a:t>Titeltekst</a:t>
            </a:r>
            <a:endParaRPr sz="4900" dirty="0">
              <a:solidFill>
                <a:srgbClr val="B3242A"/>
              </a:solidFill>
            </a:endParaRPr>
          </a:p>
        </p:txBody>
      </p:sp>
      <p:sp>
        <p:nvSpPr>
          <p:cNvPr id="5" name="Shape 5"/>
          <p:cNvSpPr>
            <a:spLocks noGrp="1"/>
          </p:cNvSpPr>
          <p:nvPr>
            <p:ph type="body" idx="1"/>
          </p:nvPr>
        </p:nvSpPr>
        <p:spPr>
          <a:xfrm>
            <a:off x="774429" y="1493490"/>
            <a:ext cx="8012383" cy="471235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2200" dirty="0">
                <a:solidFill>
                  <a:srgbClr val="414141"/>
                </a:solidFill>
              </a:rPr>
              <a:t>Brødtekst, niveau et</a:t>
            </a:r>
          </a:p>
          <a:p>
            <a:pPr lvl="1">
              <a:defRPr sz="1800">
                <a:solidFill>
                  <a:srgbClr val="000000"/>
                </a:solidFill>
              </a:defRPr>
            </a:pPr>
            <a:r>
              <a:rPr sz="2200" dirty="0">
                <a:solidFill>
                  <a:srgbClr val="414141"/>
                </a:solidFill>
              </a:rPr>
              <a:t>Brødtekst, niveau to</a:t>
            </a:r>
          </a:p>
          <a:p>
            <a:pPr lvl="2">
              <a:defRPr sz="1800">
                <a:solidFill>
                  <a:srgbClr val="000000"/>
                </a:solidFill>
              </a:defRPr>
            </a:pPr>
            <a:r>
              <a:rPr sz="2200" dirty="0">
                <a:solidFill>
                  <a:srgbClr val="414141"/>
                </a:solidFill>
              </a:rPr>
              <a:t>Brødtekst, niveau tre</a:t>
            </a:r>
          </a:p>
          <a:p>
            <a:pPr lvl="3">
              <a:defRPr sz="1800">
                <a:solidFill>
                  <a:srgbClr val="000000"/>
                </a:solidFill>
              </a:defRPr>
            </a:pPr>
            <a:r>
              <a:rPr sz="2200" dirty="0">
                <a:solidFill>
                  <a:srgbClr val="414141"/>
                </a:solidFill>
              </a:rPr>
              <a:t>Brødtekst, niveau fire</a:t>
            </a:r>
          </a:p>
          <a:p>
            <a:pPr lvl="4">
              <a:defRPr sz="1800">
                <a:solidFill>
                  <a:srgbClr val="000000"/>
                </a:solidFill>
              </a:defRPr>
            </a:pPr>
            <a:r>
              <a:rPr sz="2200" dirty="0">
                <a:solidFill>
                  <a:srgbClr val="414141"/>
                </a:solidFill>
              </a:rPr>
              <a:t>Brødtekst, niveau fem</a:t>
            </a:r>
          </a:p>
        </p:txBody>
      </p:sp>
      <p:pic>
        <p:nvPicPr>
          <p:cNvPr id="6" name="ÆS_logo_POS_CMYK.pdf"/>
          <p:cNvPicPr/>
          <p:nvPr/>
        </p:nvPicPr>
        <p:blipFill>
          <a:blip r:embed="rId15" cstate="email">
            <a:extLst>
              <a:ext uri="{28A0092B-C50C-407E-A947-70E740481C1C}">
                <a14:useLocalDpi xmlns:a14="http://schemas.microsoft.com/office/drawing/2010/main" val="0"/>
              </a:ext>
            </a:extLst>
          </a:blip>
          <a:stretch>
            <a:fillRect/>
          </a:stretch>
        </p:blipFill>
        <p:spPr>
          <a:xfrm>
            <a:off x="7428864" y="6426141"/>
            <a:ext cx="1356844" cy="233263"/>
          </a:xfrm>
          <a:prstGeom prst="rect">
            <a:avLst/>
          </a:prstGeom>
          <a:ln w="12700">
            <a:miter lim="400000"/>
          </a:ln>
        </p:spPr>
      </p:pic>
    </p:spTree>
    <p:extLst>
      <p:ext uri="{BB962C8B-B14F-4D97-AF65-F5344CB8AC3E}">
        <p14:creationId xmlns:p14="http://schemas.microsoft.com/office/powerpoint/2010/main" val="2379244053"/>
      </p:ext>
    </p:extLst>
  </p:cSld>
  <p:clrMap bg1="lt1" tx1="dk1" bg2="lt2" tx2="dk2" accent1="accent1" accent2="accent2" accent3="accent3" accent4="accent4" accent5="accent5" accent6="accent6" hlink="hlink" folHlink="folHlink"/>
  <p:sldLayoutIdLst>
    <p:sldLayoutId id="2147483744" r:id="rId1"/>
    <p:sldLayoutId id="2147483721" r:id="rId2"/>
    <p:sldLayoutId id="2147483746" r:id="rId3"/>
    <p:sldLayoutId id="2147483749" r:id="rId4"/>
    <p:sldLayoutId id="2147483755" r:id="rId5"/>
    <p:sldLayoutId id="2147483722" r:id="rId6"/>
    <p:sldLayoutId id="2147483727" r:id="rId7"/>
    <p:sldLayoutId id="2147483757" r:id="rId8"/>
    <p:sldLayoutId id="2147483724" r:id="rId9"/>
    <p:sldLayoutId id="2147483754" r:id="rId10"/>
    <p:sldLayoutId id="2147483751" r:id="rId11"/>
    <p:sldLayoutId id="2147483752" r:id="rId12"/>
    <p:sldLayoutId id="2147483756" r:id="rId13"/>
  </p:sldLayoutIdLst>
  <p:transition spd="med"/>
  <p:txStyles>
    <p:titleStyle>
      <a:lvl1pPr algn="ctr" defTabSz="410751" eaLnBrk="1" hangingPunct="1">
        <a:lnSpc>
          <a:spcPct val="100000"/>
        </a:lnSpc>
        <a:spcBef>
          <a:spcPts val="1125"/>
        </a:spcBef>
        <a:defRPr sz="4000" baseline="0">
          <a:solidFill>
            <a:schemeClr val="tx2"/>
          </a:solidFill>
          <a:latin typeface="Arial"/>
          <a:ea typeface="Arial"/>
          <a:cs typeface="Arial"/>
          <a:sym typeface="Arial"/>
        </a:defRPr>
      </a:lvl1pPr>
      <a:lvl2pPr indent="160729" algn="ctr" defTabSz="410751" eaLnBrk="1" hangingPunct="1">
        <a:lnSpc>
          <a:spcPct val="90000"/>
        </a:lnSpc>
        <a:spcBef>
          <a:spcPts val="1125"/>
        </a:spcBef>
        <a:defRPr sz="4900">
          <a:solidFill>
            <a:srgbClr val="B3242A"/>
          </a:solidFill>
          <a:latin typeface="Arial"/>
          <a:ea typeface="Arial"/>
          <a:cs typeface="Arial"/>
          <a:sym typeface="Arial"/>
        </a:defRPr>
      </a:lvl2pPr>
      <a:lvl3pPr indent="321457" algn="ctr" defTabSz="410751" eaLnBrk="1" hangingPunct="1">
        <a:lnSpc>
          <a:spcPct val="90000"/>
        </a:lnSpc>
        <a:spcBef>
          <a:spcPts val="1125"/>
        </a:spcBef>
        <a:defRPr sz="4900">
          <a:solidFill>
            <a:srgbClr val="B3242A"/>
          </a:solidFill>
          <a:latin typeface="Arial"/>
          <a:ea typeface="Arial"/>
          <a:cs typeface="Arial"/>
          <a:sym typeface="Arial"/>
        </a:defRPr>
      </a:lvl3pPr>
      <a:lvl4pPr indent="482186" algn="ctr" defTabSz="410751" eaLnBrk="1" hangingPunct="1">
        <a:lnSpc>
          <a:spcPct val="90000"/>
        </a:lnSpc>
        <a:spcBef>
          <a:spcPts val="1125"/>
        </a:spcBef>
        <a:defRPr sz="4900">
          <a:solidFill>
            <a:srgbClr val="B3242A"/>
          </a:solidFill>
          <a:latin typeface="Arial"/>
          <a:ea typeface="Arial"/>
          <a:cs typeface="Arial"/>
          <a:sym typeface="Arial"/>
        </a:defRPr>
      </a:lvl4pPr>
      <a:lvl5pPr indent="642915" algn="ctr" defTabSz="410751" eaLnBrk="1" hangingPunct="1">
        <a:lnSpc>
          <a:spcPct val="90000"/>
        </a:lnSpc>
        <a:spcBef>
          <a:spcPts val="1125"/>
        </a:spcBef>
        <a:defRPr sz="4900">
          <a:solidFill>
            <a:srgbClr val="B3242A"/>
          </a:solidFill>
          <a:latin typeface="Arial"/>
          <a:ea typeface="Arial"/>
          <a:cs typeface="Arial"/>
          <a:sym typeface="Arial"/>
        </a:defRPr>
      </a:lvl5pPr>
      <a:lvl6pPr indent="803643" algn="ctr" defTabSz="410751" eaLnBrk="1" hangingPunct="1">
        <a:lnSpc>
          <a:spcPct val="90000"/>
        </a:lnSpc>
        <a:spcBef>
          <a:spcPts val="1125"/>
        </a:spcBef>
        <a:defRPr sz="4900">
          <a:solidFill>
            <a:srgbClr val="B3242A"/>
          </a:solidFill>
          <a:latin typeface="Arial"/>
          <a:ea typeface="Arial"/>
          <a:cs typeface="Arial"/>
          <a:sym typeface="Arial"/>
        </a:defRPr>
      </a:lvl6pPr>
      <a:lvl7pPr indent="964372" algn="ctr" defTabSz="410751" eaLnBrk="1" hangingPunct="1">
        <a:lnSpc>
          <a:spcPct val="90000"/>
        </a:lnSpc>
        <a:spcBef>
          <a:spcPts val="1125"/>
        </a:spcBef>
        <a:defRPr sz="4900">
          <a:solidFill>
            <a:srgbClr val="B3242A"/>
          </a:solidFill>
          <a:latin typeface="Arial"/>
          <a:ea typeface="Arial"/>
          <a:cs typeface="Arial"/>
          <a:sym typeface="Arial"/>
        </a:defRPr>
      </a:lvl7pPr>
      <a:lvl8pPr indent="1125101" algn="ctr" defTabSz="410751" eaLnBrk="1" hangingPunct="1">
        <a:lnSpc>
          <a:spcPct val="90000"/>
        </a:lnSpc>
        <a:spcBef>
          <a:spcPts val="1125"/>
        </a:spcBef>
        <a:defRPr sz="4900">
          <a:solidFill>
            <a:srgbClr val="B3242A"/>
          </a:solidFill>
          <a:latin typeface="Arial"/>
          <a:ea typeface="Arial"/>
          <a:cs typeface="Arial"/>
          <a:sym typeface="Arial"/>
        </a:defRPr>
      </a:lvl8pPr>
      <a:lvl9pPr indent="1285829" algn="ctr" defTabSz="410751" eaLnBrk="1" hangingPunct="1">
        <a:lnSpc>
          <a:spcPct val="90000"/>
        </a:lnSpc>
        <a:spcBef>
          <a:spcPts val="1125"/>
        </a:spcBef>
        <a:defRPr sz="4900">
          <a:solidFill>
            <a:srgbClr val="B3242A"/>
          </a:solidFill>
          <a:latin typeface="Arial"/>
          <a:ea typeface="Arial"/>
          <a:cs typeface="Arial"/>
          <a:sym typeface="Arial"/>
        </a:defRPr>
      </a:lvl9pPr>
    </p:titleStyle>
    <p:bodyStyle>
      <a:lvl1pPr marL="240460" indent="-240460" algn="l" defTabSz="410751" eaLnBrk="1" hangingPunct="1">
        <a:lnSpc>
          <a:spcPct val="100000"/>
        </a:lnSpc>
        <a:spcBef>
          <a:spcPts val="1000"/>
        </a:spcBef>
        <a:buSzPct val="75000"/>
        <a:buFont typeface="Arial"/>
        <a:buChar char="•"/>
        <a:defRPr sz="2200" b="0" i="0">
          <a:solidFill>
            <a:schemeClr val="tx1">
              <a:lumMod val="75000"/>
              <a:lumOff val="25000"/>
            </a:schemeClr>
          </a:solidFill>
          <a:latin typeface="+mn-lt"/>
          <a:ea typeface="Georgia"/>
          <a:cs typeface="Arial"/>
          <a:sym typeface="Georgia"/>
        </a:defRPr>
      </a:lvl1pPr>
      <a:lvl2pPr marL="480920" indent="-240460" algn="l"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2pPr>
      <a:lvl3pPr marL="721381" indent="-240460" algn="l"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3pPr>
      <a:lvl4pPr marL="961841" indent="-240460"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4pPr>
      <a:lvl5pPr marL="1202301" indent="-240460"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5pPr>
      <a:lvl6pPr marL="1945610" indent="-293676" defTabSz="410751" eaLnBrk="1" hangingPunct="1">
        <a:spcBef>
          <a:spcPts val="1687"/>
        </a:spcBef>
        <a:buSzPct val="75000"/>
        <a:buChar char="•"/>
        <a:defRPr sz="2200">
          <a:solidFill>
            <a:srgbClr val="414141"/>
          </a:solidFill>
          <a:latin typeface="Georgia"/>
          <a:ea typeface="Georgia"/>
          <a:cs typeface="Georgia"/>
          <a:sym typeface="Georgia"/>
        </a:defRPr>
      </a:lvl6pPr>
      <a:lvl7pPr marL="2275997" indent="-293676" defTabSz="410751" eaLnBrk="1" hangingPunct="1">
        <a:spcBef>
          <a:spcPts val="1687"/>
        </a:spcBef>
        <a:buSzPct val="75000"/>
        <a:buChar char="•"/>
        <a:defRPr sz="2200">
          <a:solidFill>
            <a:srgbClr val="414141"/>
          </a:solidFill>
          <a:latin typeface="Georgia"/>
          <a:ea typeface="Georgia"/>
          <a:cs typeface="Georgia"/>
          <a:sym typeface="Georgia"/>
        </a:defRPr>
      </a:lvl7pPr>
      <a:lvl8pPr marL="2606383" indent="-293676" defTabSz="410751" eaLnBrk="1" hangingPunct="1">
        <a:spcBef>
          <a:spcPts val="1687"/>
        </a:spcBef>
        <a:buSzPct val="75000"/>
        <a:buChar char="•"/>
        <a:defRPr sz="2200">
          <a:solidFill>
            <a:srgbClr val="414141"/>
          </a:solidFill>
          <a:latin typeface="Georgia"/>
          <a:ea typeface="Georgia"/>
          <a:cs typeface="Georgia"/>
          <a:sym typeface="Georgia"/>
        </a:defRPr>
      </a:lvl8pPr>
      <a:lvl9pPr marL="2936770" indent="-293676" defTabSz="410751" eaLnBrk="1" hangingPunct="1">
        <a:spcBef>
          <a:spcPts val="1687"/>
        </a:spcBef>
        <a:buSzPct val="75000"/>
        <a:buChar char="•"/>
        <a:defRPr sz="2200">
          <a:solidFill>
            <a:srgbClr val="414141"/>
          </a:solidFill>
          <a:latin typeface="Georgia"/>
          <a:ea typeface="Georgia"/>
          <a:cs typeface="Georgia"/>
          <a:sym typeface="Georgia"/>
        </a:defRPr>
      </a:lvl9pPr>
    </p:bodyStyle>
    <p:otherStyle>
      <a:lvl1pPr algn="ctr" defTabSz="410751" eaLnBrk="1" hangingPunct="1">
        <a:defRPr>
          <a:solidFill>
            <a:schemeClr val="tx1"/>
          </a:solidFill>
          <a:latin typeface="+mn-lt"/>
          <a:ea typeface="+mn-ea"/>
          <a:cs typeface="+mn-cs"/>
          <a:sym typeface="Palatino"/>
        </a:defRPr>
      </a:lvl1pPr>
      <a:lvl2pPr indent="160729" algn="ctr" defTabSz="410751" eaLnBrk="1" hangingPunct="1">
        <a:defRPr>
          <a:solidFill>
            <a:schemeClr val="tx1"/>
          </a:solidFill>
          <a:latin typeface="+mn-lt"/>
          <a:ea typeface="+mn-ea"/>
          <a:cs typeface="+mn-cs"/>
          <a:sym typeface="Palatino"/>
        </a:defRPr>
      </a:lvl2pPr>
      <a:lvl3pPr indent="321457" algn="ctr" defTabSz="410751" eaLnBrk="1" hangingPunct="1">
        <a:defRPr>
          <a:solidFill>
            <a:schemeClr val="tx1"/>
          </a:solidFill>
          <a:latin typeface="+mn-lt"/>
          <a:ea typeface="+mn-ea"/>
          <a:cs typeface="+mn-cs"/>
          <a:sym typeface="Palatino"/>
        </a:defRPr>
      </a:lvl3pPr>
      <a:lvl4pPr indent="482186" algn="ctr" defTabSz="410751" eaLnBrk="1" hangingPunct="1">
        <a:defRPr>
          <a:solidFill>
            <a:schemeClr val="tx1"/>
          </a:solidFill>
          <a:latin typeface="+mn-lt"/>
          <a:ea typeface="+mn-ea"/>
          <a:cs typeface="+mn-cs"/>
          <a:sym typeface="Palatino"/>
        </a:defRPr>
      </a:lvl4pPr>
      <a:lvl5pPr indent="642915" algn="ctr" defTabSz="410751" eaLnBrk="1" hangingPunct="1">
        <a:defRPr>
          <a:solidFill>
            <a:schemeClr val="tx1"/>
          </a:solidFill>
          <a:latin typeface="+mn-lt"/>
          <a:ea typeface="+mn-ea"/>
          <a:cs typeface="+mn-cs"/>
          <a:sym typeface="Palatino"/>
        </a:defRPr>
      </a:lvl5pPr>
      <a:lvl6pPr indent="803643" algn="ctr" defTabSz="410751" eaLnBrk="1" hangingPunct="1">
        <a:defRPr>
          <a:solidFill>
            <a:schemeClr val="tx1"/>
          </a:solidFill>
          <a:latin typeface="+mn-lt"/>
          <a:ea typeface="+mn-ea"/>
          <a:cs typeface="+mn-cs"/>
          <a:sym typeface="Palatino"/>
        </a:defRPr>
      </a:lvl6pPr>
      <a:lvl7pPr indent="964372" algn="ctr" defTabSz="410751" eaLnBrk="1" hangingPunct="1">
        <a:defRPr>
          <a:solidFill>
            <a:schemeClr val="tx1"/>
          </a:solidFill>
          <a:latin typeface="+mn-lt"/>
          <a:ea typeface="+mn-ea"/>
          <a:cs typeface="+mn-cs"/>
          <a:sym typeface="Palatino"/>
        </a:defRPr>
      </a:lvl7pPr>
      <a:lvl8pPr indent="1125101" algn="ctr" defTabSz="410751" eaLnBrk="1" hangingPunct="1">
        <a:defRPr>
          <a:solidFill>
            <a:schemeClr val="tx1"/>
          </a:solidFill>
          <a:latin typeface="+mn-lt"/>
          <a:ea typeface="+mn-ea"/>
          <a:cs typeface="+mn-cs"/>
          <a:sym typeface="Palatino"/>
        </a:defRPr>
      </a:lvl8pPr>
      <a:lvl9pPr indent="1285829" algn="ctr" defTabSz="410751" eaLnBrk="1" hangingPunct="1">
        <a:defRPr>
          <a:solidFill>
            <a:schemeClr val="tx1"/>
          </a:solidFill>
          <a:latin typeface="+mn-lt"/>
          <a:ea typeface="+mn-ea"/>
          <a:cs typeface="+mn-cs"/>
          <a:sym typeface="Palatino"/>
        </a:defRPr>
      </a:lvl9pPr>
    </p:otherStyle>
  </p:txStyles>
  <p:extLst>
    <p:ext uri="{27BBF7A9-308A-43DC-89C8-2F10F3537804}">
      <p15:sldGuideLst xmlns:p15="http://schemas.microsoft.com/office/powerpoint/2012/main">
        <p15:guide id="1" orient="horz" pos="763" userDrawn="1">
          <p15:clr>
            <a:srgbClr val="F26B43"/>
          </p15:clr>
        </p15:guide>
        <p15:guide id="2" pos="2880" userDrawn="1">
          <p15:clr>
            <a:srgbClr val="F26B43"/>
          </p15:clr>
        </p15:guide>
        <p15:guide id="3" orient="horz" pos="890" userDrawn="1">
          <p15:clr>
            <a:srgbClr val="F26B43"/>
          </p15:clr>
        </p15:guide>
        <p15:guide id="4" pos="480" userDrawn="1">
          <p15:clr>
            <a:srgbClr val="F26B43"/>
          </p15:clr>
        </p15:guide>
        <p15:guide id="5" pos="5534" userDrawn="1">
          <p15:clr>
            <a:srgbClr val="F26B43"/>
          </p15:clr>
        </p15:guide>
        <p15:guide id="6" orient="horz" pos="3915" userDrawn="1">
          <p15:clr>
            <a:srgbClr val="F26B43"/>
          </p15:clr>
        </p15:guide>
        <p15:guide id="7" orient="horz" pos="210" userDrawn="1">
          <p15:clr>
            <a:srgbClr val="F26B43"/>
          </p15:clr>
        </p15:guide>
        <p15:guide id="8" orient="horz" pos="1185" userDrawn="1">
          <p15:clr>
            <a:srgbClr val="F26B43"/>
          </p15:clr>
        </p15:guide>
        <p15:guide id="9" orient="horz" pos="1040" userDrawn="1">
          <p15:clr>
            <a:srgbClr val="F26B43"/>
          </p15:clr>
        </p15:guide>
        <p15:guide id="10" pos="226" userDrawn="1">
          <p15:clr>
            <a:srgbClr val="F26B43"/>
          </p15:clr>
        </p15:guide>
        <p15:guide id="11" orient="horz" pos="935" userDrawn="1">
          <p15:clr>
            <a:srgbClr val="F26B43"/>
          </p15:clr>
        </p15:guide>
        <p15:guide id="1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87263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Et godt liv – hele livet</a:t>
            </a:r>
          </a:p>
        </p:txBody>
      </p:sp>
      <p:pic>
        <p:nvPicPr>
          <p:cNvPr id="4" name="Pladsholder til indhold 3"/>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b="4337"/>
          <a:stretch/>
        </p:blipFill>
        <p:spPr>
          <a:xfrm>
            <a:off x="1382485" y="1516063"/>
            <a:ext cx="6868885" cy="5341937"/>
          </a:xfrm>
        </p:spPr>
      </p:pic>
      <p:pic>
        <p:nvPicPr>
          <p:cNvPr id="5" name="Billede 4"/>
          <p:cNvPicPr>
            <a:picLocks noChangeAspect="1"/>
          </p:cNvPicPr>
          <p:nvPr/>
        </p:nvPicPr>
        <p:blipFill>
          <a:blip r:embed="rId4"/>
          <a:stretch>
            <a:fillRect/>
          </a:stretch>
        </p:blipFill>
        <p:spPr>
          <a:xfrm>
            <a:off x="363157" y="610785"/>
            <a:ext cx="320040" cy="311150"/>
          </a:xfrm>
          <a:prstGeom prst="rect">
            <a:avLst/>
          </a:prstGeom>
        </p:spPr>
      </p:pic>
    </p:spTree>
    <p:extLst>
      <p:ext uri="{BB962C8B-B14F-4D97-AF65-F5344CB8AC3E}">
        <p14:creationId xmlns:p14="http://schemas.microsoft.com/office/powerpoint/2010/main" val="10857866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Sekretariatet</a:t>
            </a:r>
          </a:p>
        </p:txBody>
      </p:sp>
      <p:pic>
        <p:nvPicPr>
          <p:cNvPr id="4" name="Billede 3"/>
          <p:cNvPicPr>
            <a:picLocks noChangeAspect="1"/>
          </p:cNvPicPr>
          <p:nvPr/>
        </p:nvPicPr>
        <p:blipFill>
          <a:blip r:embed="rId3"/>
          <a:stretch>
            <a:fillRect/>
          </a:stretch>
        </p:blipFill>
        <p:spPr>
          <a:xfrm>
            <a:off x="363157" y="557448"/>
            <a:ext cx="417830" cy="417830"/>
          </a:xfrm>
          <a:prstGeom prst="rect">
            <a:avLst/>
          </a:prstGeom>
        </p:spPr>
      </p:pic>
      <p:pic>
        <p:nvPicPr>
          <p:cNvPr id="5" name="Billede 4" descr="Et billede, der indeholder clipart, Grafik, grafisk design, tegneserie&#10;&#10;Automatisk genereret beskrivelse">
            <a:extLst>
              <a:ext uri="{FF2B5EF4-FFF2-40B4-BE49-F238E27FC236}">
                <a16:creationId xmlns:a16="http://schemas.microsoft.com/office/drawing/2014/main" id="{41B20C61-2218-7BA1-67E9-238CC53CA87B}"/>
              </a:ext>
            </a:extLst>
          </p:cNvPr>
          <p:cNvPicPr>
            <a:picLocks noChangeAspect="1"/>
          </p:cNvPicPr>
          <p:nvPr/>
        </p:nvPicPr>
        <p:blipFill>
          <a:blip r:embed="rId4"/>
          <a:stretch>
            <a:fillRect/>
          </a:stretch>
        </p:blipFill>
        <p:spPr>
          <a:xfrm>
            <a:off x="1033583" y="1381329"/>
            <a:ext cx="7233715" cy="5476672"/>
          </a:xfrm>
          <a:prstGeom prst="rect">
            <a:avLst/>
          </a:prstGeom>
        </p:spPr>
      </p:pic>
    </p:spTree>
    <p:extLst>
      <p:ext uri="{BB962C8B-B14F-4D97-AF65-F5344CB8AC3E}">
        <p14:creationId xmlns:p14="http://schemas.microsoft.com/office/powerpoint/2010/main" val="173380093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 </a:t>
            </a:r>
          </a:p>
        </p:txBody>
      </p:sp>
      <p:sp>
        <p:nvSpPr>
          <p:cNvPr id="3" name="Titel 2"/>
          <p:cNvSpPr>
            <a:spLocks noGrp="1"/>
          </p:cNvSpPr>
          <p:nvPr>
            <p:ph type="title"/>
          </p:nvPr>
        </p:nvSpPr>
        <p:spPr>
          <a:xfrm>
            <a:off x="357187" y="2560595"/>
            <a:ext cx="5029949" cy="1711223"/>
          </a:xfrm>
        </p:spPr>
        <p:txBody>
          <a:bodyPr/>
          <a:lstStyle/>
          <a:p>
            <a:r>
              <a:rPr lang="da-DK" dirty="0"/>
              <a:t>Velkommen som ny frivillig</a:t>
            </a:r>
          </a:p>
        </p:txBody>
      </p:sp>
      <p:sp>
        <p:nvSpPr>
          <p:cNvPr id="4" name="Pladsholder til tekst 3"/>
          <p:cNvSpPr>
            <a:spLocks noGrp="1"/>
          </p:cNvSpPr>
          <p:nvPr>
            <p:ph type="body" idx="1"/>
          </p:nvPr>
        </p:nvSpPr>
        <p:spPr/>
        <p:txBody>
          <a:bodyPr/>
          <a:lstStyle/>
          <a:p>
            <a:r>
              <a:rPr lang="da-DK" dirty="0"/>
              <a:t>I Ældre Sagen 2017</a:t>
            </a:r>
          </a:p>
        </p:txBody>
      </p:sp>
    </p:spTree>
    <p:extLst>
      <p:ext uri="{BB962C8B-B14F-4D97-AF65-F5344CB8AC3E}">
        <p14:creationId xmlns:p14="http://schemas.microsoft.com/office/powerpoint/2010/main" val="138646931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Ældre Sagens historie</a:t>
            </a:r>
          </a:p>
        </p:txBody>
      </p:sp>
      <p:pic>
        <p:nvPicPr>
          <p:cNvPr id="4" name="Pladsholder til indhold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583695" y="1371095"/>
            <a:ext cx="7678561" cy="5245034"/>
          </a:xfrm>
        </p:spPr>
      </p:pic>
      <p:pic>
        <p:nvPicPr>
          <p:cNvPr id="5" name="Billede 4"/>
          <p:cNvPicPr>
            <a:picLocks noChangeAspect="1"/>
          </p:cNvPicPr>
          <p:nvPr/>
        </p:nvPicPr>
        <p:blipFill>
          <a:blip r:embed="rId4"/>
          <a:stretch>
            <a:fillRect/>
          </a:stretch>
        </p:blipFill>
        <p:spPr>
          <a:xfrm>
            <a:off x="363157" y="546977"/>
            <a:ext cx="408940" cy="408940"/>
          </a:xfrm>
          <a:prstGeom prst="rect">
            <a:avLst/>
          </a:prstGeom>
        </p:spPr>
      </p:pic>
      <p:sp>
        <p:nvSpPr>
          <p:cNvPr id="7" name="Tekstfelt 6"/>
          <p:cNvSpPr txBox="1"/>
          <p:nvPr/>
        </p:nvSpPr>
        <p:spPr>
          <a:xfrm>
            <a:off x="4659086" y="3236581"/>
            <a:ext cx="1839685"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1" hangingPunct="0">
              <a:lnSpc>
                <a:spcPct val="100000"/>
              </a:lnSpc>
              <a:spcBef>
                <a:spcPts val="0"/>
              </a:spcBef>
              <a:spcAft>
                <a:spcPts val="0"/>
              </a:spcAft>
              <a:buClrTx/>
              <a:buSzTx/>
              <a:buFontTx/>
              <a:buNone/>
              <a:tabLst/>
            </a:pPr>
            <a:endParaRPr kumimoji="0" lang="da-DK" sz="2400" b="0" i="0" u="none" strike="noStrike" cap="none" spc="0" normalizeH="0" baseline="0" dirty="0">
              <a:ln>
                <a:noFill/>
              </a:ln>
              <a:effectLst/>
              <a:uFillTx/>
              <a:latin typeface="Budidaya" charset="0"/>
              <a:ea typeface="Budidaya" charset="0"/>
              <a:cs typeface="Budidaya" charset="0"/>
              <a:sym typeface="Palatino"/>
            </a:endParaRPr>
          </a:p>
        </p:txBody>
      </p:sp>
      <p:sp>
        <p:nvSpPr>
          <p:cNvPr id="8" name="Tekstfelt 7"/>
          <p:cNvSpPr txBox="1"/>
          <p:nvPr/>
        </p:nvSpPr>
        <p:spPr>
          <a:xfrm>
            <a:off x="3788229" y="3824409"/>
            <a:ext cx="2710542"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1" hangingPunct="0">
              <a:lnSpc>
                <a:spcPct val="100000"/>
              </a:lnSpc>
              <a:spcBef>
                <a:spcPts val="0"/>
              </a:spcBef>
              <a:spcAft>
                <a:spcPts val="0"/>
              </a:spcAft>
              <a:buClrTx/>
              <a:buSzTx/>
              <a:buFontTx/>
              <a:buNone/>
              <a:tabLst/>
            </a:pPr>
            <a:endParaRPr kumimoji="0" lang="da-DK" sz="2400" b="0" i="0" u="none" strike="noStrike" cap="none" spc="0" normalizeH="0" baseline="0" dirty="0">
              <a:ln>
                <a:noFill/>
              </a:ln>
              <a:effectLst/>
              <a:uFillTx/>
              <a:latin typeface="Budidaya" charset="0"/>
              <a:ea typeface="Budidaya" charset="0"/>
              <a:cs typeface="Budidaya" charset="0"/>
              <a:sym typeface="Palatino"/>
            </a:endParaRPr>
          </a:p>
        </p:txBody>
      </p:sp>
      <p:sp>
        <p:nvSpPr>
          <p:cNvPr id="9" name="Tekstfelt 8"/>
          <p:cNvSpPr txBox="1"/>
          <p:nvPr/>
        </p:nvSpPr>
        <p:spPr>
          <a:xfrm>
            <a:off x="3145972" y="4412238"/>
            <a:ext cx="3352799"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1" hangingPunct="0">
              <a:lnSpc>
                <a:spcPct val="100000"/>
              </a:lnSpc>
              <a:spcBef>
                <a:spcPts val="0"/>
              </a:spcBef>
              <a:spcAft>
                <a:spcPts val="0"/>
              </a:spcAft>
              <a:buClrTx/>
              <a:buSzTx/>
              <a:buFontTx/>
              <a:buNone/>
              <a:tabLst/>
            </a:pPr>
            <a:endParaRPr kumimoji="0" lang="da-DK" sz="2400" b="0" i="0" u="none" strike="noStrike" cap="none" spc="0" normalizeH="0" baseline="0" dirty="0">
              <a:ln>
                <a:noFill/>
              </a:ln>
              <a:effectLst/>
              <a:uFillTx/>
              <a:latin typeface="Budidaya" charset="0"/>
              <a:ea typeface="Budidaya" charset="0"/>
              <a:cs typeface="Budidaya" charset="0"/>
              <a:sym typeface="Palatino"/>
            </a:endParaRPr>
          </a:p>
        </p:txBody>
      </p:sp>
    </p:spTree>
    <p:extLst>
      <p:ext uri="{BB962C8B-B14F-4D97-AF65-F5344CB8AC3E}">
        <p14:creationId xmlns:p14="http://schemas.microsoft.com/office/powerpoint/2010/main" val="10351697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Landsorganisationen</a:t>
            </a:r>
          </a:p>
        </p:txBody>
      </p:sp>
      <p:pic>
        <p:nvPicPr>
          <p:cNvPr id="4" name="Pladsholder til indhold 3"/>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14535" t="8976"/>
          <a:stretch/>
        </p:blipFill>
        <p:spPr>
          <a:xfrm>
            <a:off x="1197429" y="1502229"/>
            <a:ext cx="6464798" cy="4887189"/>
          </a:xfrm>
        </p:spPr>
      </p:pic>
      <p:pic>
        <p:nvPicPr>
          <p:cNvPr id="5" name="Billede 4"/>
          <p:cNvPicPr>
            <a:picLocks noChangeAspect="1"/>
          </p:cNvPicPr>
          <p:nvPr/>
        </p:nvPicPr>
        <p:blipFill>
          <a:blip r:embed="rId4"/>
          <a:stretch>
            <a:fillRect/>
          </a:stretch>
        </p:blipFill>
        <p:spPr>
          <a:xfrm>
            <a:off x="363157" y="546562"/>
            <a:ext cx="426720" cy="417830"/>
          </a:xfrm>
          <a:prstGeom prst="rect">
            <a:avLst/>
          </a:prstGeom>
        </p:spPr>
      </p:pic>
    </p:spTree>
    <p:extLst>
      <p:ext uri="{BB962C8B-B14F-4D97-AF65-F5344CB8AC3E}">
        <p14:creationId xmlns:p14="http://schemas.microsoft.com/office/powerpoint/2010/main" val="128199316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Medlemmer</a:t>
            </a:r>
          </a:p>
        </p:txBody>
      </p:sp>
      <p:pic>
        <p:nvPicPr>
          <p:cNvPr id="5" name="Pladsholder til indhold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083450" y="1440000"/>
            <a:ext cx="7317486" cy="5260086"/>
          </a:xfrm>
        </p:spPr>
      </p:pic>
      <p:pic>
        <p:nvPicPr>
          <p:cNvPr id="4" name="Billede 3"/>
          <p:cNvPicPr>
            <a:picLocks noChangeAspect="1"/>
          </p:cNvPicPr>
          <p:nvPr/>
        </p:nvPicPr>
        <p:blipFill>
          <a:blip r:embed="rId4"/>
          <a:stretch>
            <a:fillRect/>
          </a:stretch>
        </p:blipFill>
        <p:spPr>
          <a:xfrm>
            <a:off x="363157" y="590559"/>
            <a:ext cx="373380" cy="373380"/>
          </a:xfrm>
          <a:prstGeom prst="rect">
            <a:avLst/>
          </a:prstGeom>
        </p:spPr>
      </p:pic>
      <p:sp>
        <p:nvSpPr>
          <p:cNvPr id="6" name="Tekstfelt 5"/>
          <p:cNvSpPr txBox="1"/>
          <p:nvPr/>
        </p:nvSpPr>
        <p:spPr>
          <a:xfrm>
            <a:off x="6672943" y="2822924"/>
            <a:ext cx="1426030"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da-DK" sz="2400" b="0" i="0" u="none" strike="noStrike" cap="none" spc="0" normalizeH="0" baseline="0" dirty="0">
              <a:ln>
                <a:noFill/>
              </a:ln>
              <a:effectLst/>
              <a:uFillTx/>
              <a:latin typeface="Budidaya" charset="0"/>
              <a:ea typeface="Budidaya" charset="0"/>
              <a:cs typeface="Budidaya" charset="0"/>
              <a:sym typeface="Palatino"/>
            </a:endParaRPr>
          </a:p>
        </p:txBody>
      </p:sp>
      <p:sp>
        <p:nvSpPr>
          <p:cNvPr id="7" name="Tekstfelt 6"/>
          <p:cNvSpPr txBox="1"/>
          <p:nvPr/>
        </p:nvSpPr>
        <p:spPr>
          <a:xfrm>
            <a:off x="6672943" y="4793238"/>
            <a:ext cx="1426030"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da-DK" sz="2400" b="0" i="0" u="none" strike="noStrike" cap="none" spc="0" normalizeH="0" baseline="0" dirty="0">
              <a:ln>
                <a:noFill/>
              </a:ln>
              <a:effectLst/>
              <a:uFillTx/>
              <a:latin typeface="Budidaya" charset="0"/>
              <a:ea typeface="Budidaya" charset="0"/>
              <a:cs typeface="Budidaya" charset="0"/>
              <a:sym typeface="Palatino"/>
            </a:endParaRPr>
          </a:p>
        </p:txBody>
      </p:sp>
    </p:spTree>
    <p:extLst>
      <p:ext uri="{BB962C8B-B14F-4D97-AF65-F5344CB8AC3E}">
        <p14:creationId xmlns:p14="http://schemas.microsoft.com/office/powerpoint/2010/main" val="127889766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Frivillige</a:t>
            </a:r>
          </a:p>
        </p:txBody>
      </p:sp>
      <p:pic>
        <p:nvPicPr>
          <p:cNvPr id="5" name="Pladsholder til indhold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13654" y="1167855"/>
            <a:ext cx="7991856" cy="5353812"/>
          </a:xfrm>
        </p:spPr>
      </p:pic>
      <p:pic>
        <p:nvPicPr>
          <p:cNvPr id="4" name="Billede 3"/>
          <p:cNvPicPr>
            <a:picLocks noChangeAspect="1"/>
          </p:cNvPicPr>
          <p:nvPr/>
        </p:nvPicPr>
        <p:blipFill>
          <a:blip r:embed="rId4"/>
          <a:stretch>
            <a:fillRect/>
          </a:stretch>
        </p:blipFill>
        <p:spPr>
          <a:xfrm>
            <a:off x="363157" y="570783"/>
            <a:ext cx="391160" cy="391160"/>
          </a:xfrm>
          <a:prstGeom prst="rect">
            <a:avLst/>
          </a:prstGeom>
        </p:spPr>
      </p:pic>
    </p:spTree>
    <p:extLst>
      <p:ext uri="{BB962C8B-B14F-4D97-AF65-F5344CB8AC3E}">
        <p14:creationId xmlns:p14="http://schemas.microsoft.com/office/powerpoint/2010/main" val="47051138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Lokalafdelingens opgaver</a:t>
            </a:r>
          </a:p>
        </p:txBody>
      </p:sp>
      <p:pic>
        <p:nvPicPr>
          <p:cNvPr id="5" name="Pladsholder til indhold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06830" y="1460486"/>
            <a:ext cx="7304314" cy="5178649"/>
          </a:xfrm>
        </p:spPr>
      </p:pic>
      <p:pic>
        <p:nvPicPr>
          <p:cNvPr id="4" name="Billede 3"/>
          <p:cNvPicPr>
            <a:picLocks noChangeAspect="1"/>
          </p:cNvPicPr>
          <p:nvPr/>
        </p:nvPicPr>
        <p:blipFill>
          <a:blip r:embed="rId4"/>
          <a:stretch>
            <a:fillRect/>
          </a:stretch>
        </p:blipFill>
        <p:spPr>
          <a:xfrm>
            <a:off x="353060" y="579673"/>
            <a:ext cx="408940" cy="373380"/>
          </a:xfrm>
          <a:prstGeom prst="rect">
            <a:avLst/>
          </a:prstGeom>
        </p:spPr>
      </p:pic>
    </p:spTree>
    <p:extLst>
      <p:ext uri="{BB962C8B-B14F-4D97-AF65-F5344CB8AC3E}">
        <p14:creationId xmlns:p14="http://schemas.microsoft.com/office/powerpoint/2010/main" val="70646420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Værdier</a:t>
            </a:r>
          </a:p>
        </p:txBody>
      </p:sp>
      <p:pic>
        <p:nvPicPr>
          <p:cNvPr id="5" name="Pladsholder til indhold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960662" y="1994008"/>
            <a:ext cx="6310996" cy="4228992"/>
          </a:xfrm>
        </p:spPr>
      </p:pic>
      <p:pic>
        <p:nvPicPr>
          <p:cNvPr id="4" name="Billede 3"/>
          <p:cNvPicPr>
            <a:picLocks noChangeAspect="1"/>
          </p:cNvPicPr>
          <p:nvPr/>
        </p:nvPicPr>
        <p:blipFill>
          <a:blip r:embed="rId4"/>
          <a:stretch>
            <a:fillRect/>
          </a:stretch>
        </p:blipFill>
        <p:spPr>
          <a:xfrm>
            <a:off x="363157" y="551007"/>
            <a:ext cx="408940" cy="408940"/>
          </a:xfrm>
          <a:prstGeom prst="rect">
            <a:avLst/>
          </a:prstGeom>
        </p:spPr>
      </p:pic>
    </p:spTree>
    <p:extLst>
      <p:ext uri="{BB962C8B-B14F-4D97-AF65-F5344CB8AC3E}">
        <p14:creationId xmlns:p14="http://schemas.microsoft.com/office/powerpoint/2010/main" val="84103944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Frivillig i Ældre Sagen</a:t>
            </a:r>
          </a:p>
        </p:txBody>
      </p:sp>
      <p:pic>
        <p:nvPicPr>
          <p:cNvPr id="5" name="Pladsholder til indhold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598715" y="1259011"/>
            <a:ext cx="7064828" cy="5159932"/>
          </a:xfrm>
        </p:spPr>
      </p:pic>
      <p:pic>
        <p:nvPicPr>
          <p:cNvPr id="4" name="Billede 3"/>
          <p:cNvPicPr>
            <a:picLocks noChangeAspect="1"/>
          </p:cNvPicPr>
          <p:nvPr/>
        </p:nvPicPr>
        <p:blipFill>
          <a:blip r:embed="rId4"/>
          <a:stretch>
            <a:fillRect/>
          </a:stretch>
        </p:blipFill>
        <p:spPr>
          <a:xfrm>
            <a:off x="363157" y="493993"/>
            <a:ext cx="426720" cy="568960"/>
          </a:xfrm>
          <a:prstGeom prst="rect">
            <a:avLst/>
          </a:prstGeom>
        </p:spPr>
      </p:pic>
    </p:spTree>
    <p:extLst>
      <p:ext uri="{BB962C8B-B14F-4D97-AF65-F5344CB8AC3E}">
        <p14:creationId xmlns:p14="http://schemas.microsoft.com/office/powerpoint/2010/main" val="2025994894"/>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Ældre sagen 2016">
  <a:themeElements>
    <a:clrScheme name="ÆldreTest02">
      <a:dk1>
        <a:srgbClr val="000000"/>
      </a:dk1>
      <a:lt1>
        <a:srgbClr val="FFFFFE"/>
      </a:lt1>
      <a:dk2>
        <a:srgbClr val="A91D1E"/>
      </a:dk2>
      <a:lt2>
        <a:srgbClr val="908979"/>
      </a:lt2>
      <a:accent1>
        <a:srgbClr val="C15F9C"/>
      </a:accent1>
      <a:accent2>
        <a:srgbClr val="9D1E65"/>
      </a:accent2>
      <a:accent3>
        <a:srgbClr val="6EA7AF"/>
      </a:accent3>
      <a:accent4>
        <a:srgbClr val="15494F"/>
      </a:accent4>
      <a:accent5>
        <a:srgbClr val="7281A4"/>
      </a:accent5>
      <a:accent6>
        <a:srgbClr val="111535"/>
      </a:accent6>
      <a:hlink>
        <a:srgbClr val="314C83"/>
      </a:hlink>
      <a:folHlink>
        <a:srgbClr val="5E22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Ældre Sagen 2016.potx" id="{481C4BAC-7E81-43FF-A99A-6EE3558C2D2B}" vid="{82FA4F84-95BE-403C-BE1A-D11B9F8369C9}"/>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Ældre sagen 2016-makro</Template>
  <TotalTime>4284</TotalTime>
  <Words>2960</Words>
  <Application>Microsoft Office PowerPoint</Application>
  <PresentationFormat>Skærmshow (4:3)</PresentationFormat>
  <Paragraphs>166</Paragraphs>
  <Slides>11</Slides>
  <Notes>9</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11</vt:i4>
      </vt:variant>
    </vt:vector>
  </HeadingPairs>
  <TitlesOfParts>
    <vt:vector size="17" baseType="lpstr">
      <vt:lpstr>Arial</vt:lpstr>
      <vt:lpstr>Budidaya</vt:lpstr>
      <vt:lpstr>Calibri</vt:lpstr>
      <vt:lpstr>Georgia</vt:lpstr>
      <vt:lpstr>Helvetica</vt:lpstr>
      <vt:lpstr>Ældre sagen 2016</vt:lpstr>
      <vt:lpstr>PowerPoint-præsentation</vt:lpstr>
      <vt:lpstr>Velkommen som ny frivillig</vt:lpstr>
      <vt:lpstr>Ældre Sagens historie</vt:lpstr>
      <vt:lpstr>Landsorganisationen</vt:lpstr>
      <vt:lpstr>Medlemmer</vt:lpstr>
      <vt:lpstr>Frivillige</vt:lpstr>
      <vt:lpstr>Lokalafdelingens opgaver</vt:lpstr>
      <vt:lpstr>Værdier</vt:lpstr>
      <vt:lpstr>Frivillig i Ældre Sagen</vt:lpstr>
      <vt:lpstr>Et godt liv – hele livet</vt:lpstr>
      <vt:lpstr>Sekretariatet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Ida Magdalene Hotvedt</dc:creator>
  <cp:lastModifiedBy>Silas Blomquist</cp:lastModifiedBy>
  <cp:revision>17</cp:revision>
  <dcterms:created xsi:type="dcterms:W3CDTF">2017-07-28T08:32:46Z</dcterms:created>
  <dcterms:modified xsi:type="dcterms:W3CDTF">2024-01-25T13:13:37Z</dcterms:modified>
</cp:coreProperties>
</file>