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A64A3-1AC8-4541-9057-AFA344BEF8BF}" type="datetimeFigureOut">
              <a:rPr lang="da-DK" smtClean="0"/>
              <a:t>29-01-2019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9A3EE-6D9E-4393-98C8-82E96F48B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154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Fra 8:53</a:t>
            </a:r>
            <a:endParaRPr lang="da-DK" baseline="0" dirty="0" smtClean="0"/>
          </a:p>
          <a:p>
            <a:pPr marL="0" indent="0">
              <a:buNone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>
                <a:solidFill>
                  <a:prstClr val="black"/>
                </a:solidFill>
              </a:rPr>
              <a:pPr/>
              <a:t>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8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>
              <a:latin typeface="Calibri" charset="0"/>
            </a:endParaRPr>
          </a:p>
          <a:p>
            <a:r>
              <a:rPr lang="da-DK" dirty="0" smtClean="0">
                <a:latin typeface="Calibri" charset="0"/>
              </a:rPr>
              <a:t>Hvordan vedligeholdes motivationen hos</a:t>
            </a:r>
            <a:r>
              <a:rPr lang="da-DK" baseline="0" dirty="0" smtClean="0">
                <a:latin typeface="Calibri" charset="0"/>
              </a:rPr>
              <a:t> de frivillige?</a:t>
            </a:r>
          </a:p>
          <a:p>
            <a:endParaRPr lang="da-DK" baseline="0" dirty="0" smtClean="0">
              <a:latin typeface="Calibri" charset="0"/>
            </a:endParaRPr>
          </a:p>
          <a:p>
            <a:r>
              <a:rPr lang="da-DK" baseline="0" dirty="0" smtClean="0">
                <a:latin typeface="Calibri" charset="0"/>
              </a:rPr>
              <a:t>Hvordan kan den øges til begejstring og endda ejerskab?</a:t>
            </a:r>
          </a:p>
          <a:p>
            <a:endParaRPr lang="da-DK" dirty="0" smtClean="0">
              <a:latin typeface="Calibri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>
                <a:solidFill>
                  <a:prstClr val="black"/>
                </a:solidFill>
              </a:rPr>
              <a:pPr/>
              <a:t>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0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Frustreret</a:t>
            </a:r>
            <a:r>
              <a:rPr lang="da-DK" baseline="0" dirty="0" smtClean="0"/>
              <a:t> drøm – for nu at blive i det anerkendende univers 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>
                <a:solidFill>
                  <a:prstClr val="black"/>
                </a:solidFill>
              </a:rPr>
              <a:pPr/>
              <a:t>9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4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>
                <a:solidFill>
                  <a:prstClr val="black"/>
                </a:solidFill>
              </a:rPr>
              <a:pPr/>
              <a:t>10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0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>
                <a:solidFill>
                  <a:prstClr val="black"/>
                </a:solidFill>
              </a:rPr>
              <a:pPr/>
              <a:t>11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Åbningsdias - centrer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923768"/>
            <a:ext cx="9144000" cy="595035"/>
          </a:xfrm>
          <a:prstGeom prst="rect">
            <a:avLst/>
          </a:prstGeom>
          <a:solidFill>
            <a:schemeClr val="bg2"/>
          </a:solidFill>
          <a:ln w="952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584200" latinLnBrk="1" hangingPunct="0"/>
            <a:endParaRPr lang="da-DK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431" y="5339196"/>
            <a:ext cx="9144000" cy="595035"/>
          </a:xfrm>
          <a:prstGeom prst="rect">
            <a:avLst/>
          </a:prstGeom>
          <a:solidFill>
            <a:schemeClr val="bg2"/>
          </a:solidFill>
          <a:ln w="952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584200" latinLnBrk="1" hangingPunct="0"/>
            <a:endParaRPr lang="da-DK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7" name="ÆS_logo_POS_CMYK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24" y="3005188"/>
            <a:ext cx="3743937" cy="85166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7"/>
          <p:cNvSpPr/>
          <p:nvPr userDrawn="1"/>
        </p:nvSpPr>
        <p:spPr>
          <a:xfrm>
            <a:off x="-1" y="4406902"/>
            <a:ext cx="9144000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lumMod val="65000"/>
                <a:lumOff val="3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" name="Shape 8"/>
          <p:cNvSpPr/>
          <p:nvPr userDrawn="1"/>
        </p:nvSpPr>
        <p:spPr>
          <a:xfrm flipV="1">
            <a:off x="-431" y="2396854"/>
            <a:ext cx="9144431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lumMod val="65000"/>
                <a:lumOff val="3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76205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357187" y="1946672"/>
            <a:ext cx="399116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357188" y="1988840"/>
            <a:ext cx="3991570" cy="42170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39827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480288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5" hasCustomPrompt="1"/>
          </p:nvPr>
        </p:nvSpPr>
        <p:spPr>
          <a:xfrm>
            <a:off x="4530726" y="327027"/>
            <a:ext cx="4289425" cy="5910263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159" y="329514"/>
            <a:ext cx="4081842" cy="1321486"/>
          </a:xfrm>
        </p:spPr>
        <p:txBody>
          <a:bodyPr/>
          <a:lstStyle>
            <a:lvl1pPr algn="l">
              <a:spcBef>
                <a:spcPts val="0"/>
              </a:spcBef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8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31" y="6426142"/>
            <a:ext cx="1017633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771189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82210" y="5784273"/>
            <a:ext cx="8417334" cy="407870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1"/>
          </p:nvPr>
        </p:nvSpPr>
        <p:spPr>
          <a:xfrm>
            <a:off x="377826" y="349252"/>
            <a:ext cx="8421688" cy="421120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001" y="4647515"/>
            <a:ext cx="8411783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6" name="Shape 2"/>
          <p:cNvSpPr/>
          <p:nvPr userDrawn="1"/>
        </p:nvSpPr>
        <p:spPr>
          <a:xfrm>
            <a:off x="357188" y="5692993"/>
            <a:ext cx="843559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" name="Shape 3"/>
          <p:cNvSpPr/>
          <p:nvPr userDrawn="1"/>
        </p:nvSpPr>
        <p:spPr>
          <a:xfrm>
            <a:off x="357188" y="4647135"/>
            <a:ext cx="843559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9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31" y="6426142"/>
            <a:ext cx="1017633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437096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158" y="219070"/>
            <a:ext cx="8422255" cy="97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7105160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31" y="6426142"/>
            <a:ext cx="1017633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436719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6391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&amp; undertitel i bånd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97940" y="2212910"/>
            <a:ext cx="8387769" cy="261610"/>
          </a:xfrm>
        </p:spPr>
        <p:txBody>
          <a:bodyPr vert="horz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9" name="Shape 9"/>
          <p:cNvSpPr/>
          <p:nvPr/>
        </p:nvSpPr>
        <p:spPr>
          <a:xfrm rot="16200000">
            <a:off x="5043463" y="3441527"/>
            <a:ext cx="115506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xfrm>
            <a:off x="357188" y="2560597"/>
            <a:ext cx="5063133" cy="171122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Klik for at tilføje tekst</a:t>
            </a:r>
            <a:endParaRPr sz="4900" dirty="0">
              <a:solidFill>
                <a:srgbClr val="B3242A"/>
              </a:solidFill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body" idx="1" hasCustomPrompt="1"/>
          </p:nvPr>
        </p:nvSpPr>
        <p:spPr>
          <a:xfrm>
            <a:off x="5822156" y="2592549"/>
            <a:ext cx="2982516" cy="169664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39"/>
              </a:lnSpc>
              <a:spcBef>
                <a:spcPts val="0"/>
              </a:spcBef>
              <a:buSzTx/>
              <a:buNone/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160729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0" indent="321457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0" indent="482186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Klik for at tilføje tekst</a:t>
            </a:r>
          </a:p>
        </p:txBody>
      </p:sp>
      <p:sp>
        <p:nvSpPr>
          <p:cNvPr id="12" name="Shape 7"/>
          <p:cNvSpPr/>
          <p:nvPr/>
        </p:nvSpPr>
        <p:spPr>
          <a:xfrm>
            <a:off x="357189" y="4315973"/>
            <a:ext cx="843711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7" name="Shape 8"/>
          <p:cNvSpPr/>
          <p:nvPr/>
        </p:nvSpPr>
        <p:spPr>
          <a:xfrm>
            <a:off x="357189" y="2556825"/>
            <a:ext cx="843751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4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31" y="6426142"/>
            <a:ext cx="1017633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11906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158" y="225933"/>
            <a:ext cx="8422255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762001" y="1516531"/>
            <a:ext cx="8030882" cy="4706471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da-DK" dirty="0"/>
              <a:t>Klik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4923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159" y="1418669"/>
            <a:ext cx="8417334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 hasCustomPrompt="1"/>
          </p:nvPr>
        </p:nvSpPr>
        <p:spPr>
          <a:xfrm>
            <a:off x="762001" y="1875119"/>
            <a:ext cx="8031163" cy="4340411"/>
          </a:xfrm>
        </p:spPr>
        <p:txBody>
          <a:bodyPr vert="horz"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2279659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4579575" y="1919883"/>
            <a:ext cx="4207238" cy="4286250"/>
          </a:xfrm>
        </p:spPr>
        <p:txBody>
          <a:bodyPr vert="horz">
            <a:normAutofit/>
          </a:bodyPr>
          <a:lstStyle>
            <a:lvl1pPr marL="0" marR="0" indent="0" algn="l" defTabSz="41075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/>
              <a:buNone/>
              <a:tabLst/>
              <a:defRPr lang="da-DK" sz="1800" b="0" i="0">
                <a:solidFill>
                  <a:srgbClr val="000000"/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spcBef>
                <a:spcPts val="1266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marL="241200" marR="0" lvl="0" indent="-241200" algn="l" defTabSz="41075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lang="da-DK" sz="2400" dirty="0"/>
              <a:t>Klik for at tilføje tekst</a:t>
            </a:r>
            <a:endParaRPr lang="da-DK" sz="2200" dirty="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9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357189" y="1919883"/>
            <a:ext cx="4094822" cy="4286250"/>
          </a:xfrm>
        </p:spPr>
        <p:txBody>
          <a:bodyPr vert="horz">
            <a:normAutofit/>
          </a:bodyPr>
          <a:lstStyle>
            <a:lvl1pPr marL="24120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41200" indent="-241200">
              <a:lnSpc>
                <a:spcPct val="100000"/>
              </a:lnSpc>
              <a:spcBef>
                <a:spcPts val="1000"/>
              </a:spcBef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3600" indent="-240460" algn="l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0460"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158" y="234619"/>
            <a:ext cx="8422255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91020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2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4579575" y="1919883"/>
            <a:ext cx="4207238" cy="4286250"/>
          </a:xfrm>
        </p:spPr>
        <p:txBody>
          <a:bodyPr vert="horz">
            <a:normAutofit/>
          </a:bodyPr>
          <a:lstStyle>
            <a:lvl1pPr marL="2412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8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357189" y="1919883"/>
            <a:ext cx="4094822" cy="4286250"/>
          </a:xfrm>
        </p:spPr>
        <p:txBody>
          <a:bodyPr vert="horz" anchor="ctr">
            <a:normAutofit/>
          </a:bodyPr>
          <a:lstStyle>
            <a:lvl1pPr marL="24046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920" indent="-241200" algn="l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257" indent="0" algn="l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1381" indent="-241200" algn="l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1200" algn="l">
              <a:spcBef>
                <a:spcPts val="1000"/>
              </a:spcBef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159" y="1418669"/>
            <a:ext cx="8417334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626837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indholdselement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357188" y="3429000"/>
            <a:ext cx="39912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357187" y="1946672"/>
            <a:ext cx="399116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5" name="Shape 25"/>
          <p:cNvSpPr>
            <a:spLocks noGrp="1"/>
          </p:cNvSpPr>
          <p:nvPr>
            <p:ph type="title" hasCustomPrompt="1"/>
          </p:nvPr>
        </p:nvSpPr>
        <p:spPr>
          <a:xfrm>
            <a:off x="357188" y="1949623"/>
            <a:ext cx="3991570" cy="14278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4200"/>
            </a:lvl1pPr>
          </a:lstStyle>
          <a:p>
            <a:pPr lvl="0"/>
            <a:r>
              <a:rPr lang="da-DK" sz="4000" dirty="0"/>
              <a:t>Klik for at tilføje tekst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357188" y="3536156"/>
            <a:ext cx="3991570" cy="2669688"/>
          </a:xfrm>
          <a:prstGeom prst="rect">
            <a:avLst/>
          </a:prstGeom>
        </p:spPr>
        <p:txBody>
          <a:bodyPr anchor="t"/>
          <a:lstStyle>
            <a:lvl1pPr marL="241200" indent="-241200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1"/>
                </a:solidFill>
              </a:defRPr>
            </a:lvl1pPr>
            <a:lvl2pPr marL="480920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721381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Andet niveau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380896" y="1646703"/>
            <a:ext cx="3967452" cy="200055"/>
          </a:xfrm>
        </p:spPr>
        <p:txBody>
          <a:bodyPr vert="horz"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300" b="1" i="0" cap="all">
                <a:solidFill>
                  <a:srgbClr val="90897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4572001" y="333375"/>
            <a:ext cx="4213225" cy="588168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31" y="6426142"/>
            <a:ext cx="1017633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548735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158" y="226543"/>
            <a:ext cx="8429625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357188" y="1919883"/>
            <a:ext cx="8435595" cy="4286250"/>
          </a:xfrm>
        </p:spPr>
        <p:txBody>
          <a:bodyPr/>
          <a:lstStyle>
            <a:lvl1pPr>
              <a:buClr>
                <a:schemeClr val="tx2"/>
              </a:buClr>
              <a:buSzPct val="100000"/>
              <a:defRPr/>
            </a:lvl1pPr>
            <a:lvl2pPr>
              <a:buClr>
                <a:schemeClr val="tx2"/>
              </a:buClr>
              <a:buSzPct val="100000"/>
              <a:defRPr/>
            </a:lvl2pPr>
            <a:lvl3pPr>
              <a:buClr>
                <a:schemeClr val="tx2"/>
              </a:buClr>
              <a:buSzPct val="100000"/>
              <a:defRPr/>
            </a:lvl3pPr>
            <a:lvl4pPr>
              <a:buClr>
                <a:schemeClr val="tx2"/>
              </a:buClr>
              <a:buSzPct val="100000"/>
              <a:defRPr/>
            </a:lvl4pPr>
            <a:lvl5pPr>
              <a:buClr>
                <a:schemeClr val="tx2"/>
              </a:buClr>
              <a:buSzPct val="100000"/>
              <a:defRPr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</p:spTree>
    <p:extLst>
      <p:ext uri="{BB962C8B-B14F-4D97-AF65-F5344CB8AC3E}">
        <p14:creationId xmlns:p14="http://schemas.microsoft.com/office/powerpoint/2010/main" val="94220025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158" y="226543"/>
            <a:ext cx="8429625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357188" y="1919883"/>
            <a:ext cx="8435595" cy="4286250"/>
          </a:xfr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159" y="1418669"/>
            <a:ext cx="8417334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Rediger 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4777072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57188" y="1305719"/>
            <a:ext cx="843559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/>
          <p:nvPr/>
        </p:nvSpPr>
        <p:spPr>
          <a:xfrm>
            <a:off x="357188" y="225226"/>
            <a:ext cx="843559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63158" y="233406"/>
            <a:ext cx="8429625" cy="96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Titeltekst</a:t>
            </a:r>
            <a:endParaRPr sz="4900" dirty="0">
              <a:solidFill>
                <a:srgbClr val="B3242A"/>
              </a:solidFill>
            </a:endParaRP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774430" y="1493490"/>
            <a:ext cx="8012383" cy="471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fem</a:t>
            </a:r>
          </a:p>
        </p:txBody>
      </p:sp>
      <p:pic>
        <p:nvPicPr>
          <p:cNvPr id="7" name="ÆS_logo_POS_CMYK.pdf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31" y="6426142"/>
            <a:ext cx="1017633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830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ctr" defTabSz="410751" eaLnBrk="1" hangingPunct="1">
        <a:lnSpc>
          <a:spcPct val="100000"/>
        </a:lnSpc>
        <a:spcBef>
          <a:spcPts val="1125"/>
        </a:spcBef>
        <a:defRPr sz="4000" baseline="0">
          <a:solidFill>
            <a:schemeClr val="tx2"/>
          </a:solidFill>
          <a:latin typeface="Arial"/>
          <a:ea typeface="Arial"/>
          <a:cs typeface="Arial"/>
          <a:sym typeface="Arial"/>
        </a:defRPr>
      </a:lvl1pPr>
      <a:lvl2pPr indent="1607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2pPr>
      <a:lvl3pPr indent="321457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3pPr>
      <a:lvl4pPr indent="482186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4pPr>
      <a:lvl5pPr indent="642915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5pPr>
      <a:lvl6pPr indent="803643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6pPr>
      <a:lvl7pPr indent="964372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7pPr>
      <a:lvl8pPr indent="1125101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8pPr>
      <a:lvl9pPr indent="12858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9pPr>
    </p:titleStyle>
    <p:bodyStyle>
      <a:lvl1pPr marL="240460" indent="-240460" algn="l" defTabSz="410751" eaLnBrk="1" hangingPunct="1">
        <a:lnSpc>
          <a:spcPct val="100000"/>
        </a:lnSpc>
        <a:spcBef>
          <a:spcPts val="1000"/>
        </a:spcBef>
        <a:buSzPct val="75000"/>
        <a:buFont typeface="Arial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1pPr>
      <a:lvl2pPr marL="480920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2pPr>
      <a:lvl3pPr marL="721381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3pPr>
      <a:lvl4pPr marL="96184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4pPr>
      <a:lvl5pPr marL="120230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5pPr>
      <a:lvl6pPr marL="194561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6pPr>
      <a:lvl7pPr marL="2275997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7pPr>
      <a:lvl8pPr marL="2606383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8pPr>
      <a:lvl9pPr marL="293677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9pPr>
    </p:bodyStyle>
    <p:otherStyle>
      <a:lvl1pPr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1607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321457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482186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642915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803643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964372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125101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2858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763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890">
          <p15:clr>
            <a:srgbClr val="F26B43"/>
          </p15:clr>
        </p15:guide>
        <p15:guide id="4" pos="480">
          <p15:clr>
            <a:srgbClr val="F26B43"/>
          </p15:clr>
        </p15:guide>
        <p15:guide id="5" pos="5534">
          <p15:clr>
            <a:srgbClr val="F26B43"/>
          </p15:clr>
        </p15:guide>
        <p15:guide id="6" orient="horz" pos="3915">
          <p15:clr>
            <a:srgbClr val="F26B43"/>
          </p15:clr>
        </p15:guide>
        <p15:guide id="7" orient="horz" pos="210">
          <p15:clr>
            <a:srgbClr val="F26B43"/>
          </p15:clr>
        </p15:guide>
        <p15:guide id="8" orient="horz" pos="1185">
          <p15:clr>
            <a:srgbClr val="F26B43"/>
          </p15:clr>
        </p15:guide>
        <p15:guide id="9" orient="horz" pos="1040">
          <p15:clr>
            <a:srgbClr val="F26B43"/>
          </p15:clr>
        </p15:guide>
        <p15:guide id="10" pos="226">
          <p15:clr>
            <a:srgbClr val="F26B43"/>
          </p15:clr>
        </p15:guide>
        <p15:guide id="11" orient="horz" pos="935">
          <p15:clr>
            <a:srgbClr val="F26B43"/>
          </p15:clr>
        </p15:guide>
        <p15:guide id="1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s://youtu.be/syjjjOnNEG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Motivation af frivillige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77" y="1919288"/>
            <a:ext cx="4455202" cy="4286250"/>
          </a:xfrm>
        </p:spPr>
      </p:pic>
    </p:spTree>
    <p:extLst>
      <p:ext uri="{BB962C8B-B14F-4D97-AF65-F5344CB8AC3E}">
        <p14:creationId xmlns:p14="http://schemas.microsoft.com/office/powerpoint/2010/main" val="2669806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Vrede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1271598" y="1980000"/>
            <a:ext cx="6939836" cy="428625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da-DK" sz="2400" b="1" dirty="0"/>
              <a:t>Denne gruppe er på forskellig måde ofte skuffet over arbejdet i organisationen samtidig med de er uenige med andre frivillige</a:t>
            </a:r>
          </a:p>
          <a:p>
            <a:r>
              <a:rPr lang="da-DK" sz="2400" dirty="0"/>
              <a:t>De oplever manglende mulighed for indflydelse</a:t>
            </a:r>
          </a:p>
          <a:p>
            <a:r>
              <a:rPr lang="da-DK" sz="2400" dirty="0"/>
              <a:t>De oplever dårlig ledelse </a:t>
            </a:r>
          </a:p>
          <a:p>
            <a:r>
              <a:rPr lang="da-DK" sz="2400" dirty="0"/>
              <a:t>De begejstrede og dem med ejerskab vil ofte føle dyb skuffelse og kæmpe for at ændre på tingene og ofte kaste sig ud i magtkampe </a:t>
            </a:r>
          </a:p>
          <a:p>
            <a:r>
              <a:rPr lang="da-DK" sz="2400" dirty="0"/>
              <a:t>Meget dårlige ambassadører for os, når de er stoppet – ofte med smækket dør bag sig</a:t>
            </a:r>
          </a:p>
        </p:txBody>
      </p:sp>
    </p:spTree>
    <p:extLst>
      <p:ext uri="{BB962C8B-B14F-4D97-AF65-F5344CB8AC3E}">
        <p14:creationId xmlns:p14="http://schemas.microsoft.com/office/powerpoint/2010/main" val="3982477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står det til hos jer?</a:t>
            </a:r>
            <a:endParaRPr lang="da-DK" dirty="0"/>
          </a:p>
        </p:txBody>
      </p:sp>
      <p:grpSp>
        <p:nvGrpSpPr>
          <p:cNvPr id="18" name="Grupper 17"/>
          <p:cNvGrpSpPr/>
          <p:nvPr/>
        </p:nvGrpSpPr>
        <p:grpSpPr>
          <a:xfrm>
            <a:off x="2000291" y="1780026"/>
            <a:ext cx="2025000" cy="2700000"/>
            <a:chOff x="1653000" y="1961900"/>
            <a:chExt cx="2700000" cy="2700000"/>
          </a:xfrm>
        </p:grpSpPr>
        <p:sp>
          <p:nvSpPr>
            <p:cNvPr id="12" name="Ellipse 11"/>
            <p:cNvSpPr>
              <a:spLocks noChangeAspect="1"/>
            </p:cNvSpPr>
            <p:nvPr/>
          </p:nvSpPr>
          <p:spPr bwMode="auto">
            <a:xfrm>
              <a:off x="1653000" y="1961900"/>
              <a:ext cx="2700000" cy="2700000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397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900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kstboks 3"/>
            <p:cNvSpPr txBox="1"/>
            <p:nvPr/>
          </p:nvSpPr>
          <p:spPr>
            <a:xfrm>
              <a:off x="1850871" y="2711736"/>
              <a:ext cx="23042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a-DK" sz="2400" dirty="0" smtClean="0">
                  <a:solidFill>
                    <a:srgbClr val="FFFFFF"/>
                  </a:solidFill>
                </a:rPr>
                <a:t>Hvor ligger du i modellen?</a:t>
              </a:r>
              <a:endParaRPr lang="da-DK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upper 16"/>
          <p:cNvGrpSpPr/>
          <p:nvPr/>
        </p:nvGrpSpPr>
        <p:grpSpPr>
          <a:xfrm>
            <a:off x="5053379" y="1548943"/>
            <a:ext cx="2025000" cy="2700000"/>
            <a:chOff x="4753961" y="2636900"/>
            <a:chExt cx="2700000" cy="2700000"/>
          </a:xfrm>
        </p:grpSpPr>
        <p:sp>
          <p:nvSpPr>
            <p:cNvPr id="10" name="Ellipse 9"/>
            <p:cNvSpPr>
              <a:spLocks noChangeAspect="1"/>
            </p:cNvSpPr>
            <p:nvPr/>
          </p:nvSpPr>
          <p:spPr bwMode="auto">
            <a:xfrm>
              <a:off x="4753961" y="2636900"/>
              <a:ext cx="2700000" cy="2700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397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a-DK" sz="900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Tekstboks 4"/>
            <p:cNvSpPr txBox="1"/>
            <p:nvPr/>
          </p:nvSpPr>
          <p:spPr>
            <a:xfrm>
              <a:off x="4915829" y="3386736"/>
              <a:ext cx="2376264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a-DK" sz="2400" dirty="0" smtClean="0">
                  <a:solidFill>
                    <a:srgbClr val="FFFFFF"/>
                  </a:solidFill>
                </a:rPr>
                <a:t>Kan I </a:t>
              </a:r>
              <a:br>
                <a:rPr lang="da-DK" sz="2400" dirty="0" smtClean="0">
                  <a:solidFill>
                    <a:srgbClr val="FFFFFF"/>
                  </a:solidFill>
                </a:rPr>
              </a:br>
              <a:r>
                <a:rPr lang="da-DK" sz="2400" dirty="0" smtClean="0">
                  <a:solidFill>
                    <a:srgbClr val="FFFFFF"/>
                  </a:solidFill>
                </a:rPr>
                <a:t>genkende billedet?</a:t>
              </a:r>
              <a:endParaRPr lang="da-DK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Ellipse 7"/>
          <p:cNvSpPr>
            <a:spLocks noChangeAspect="1"/>
          </p:cNvSpPr>
          <p:nvPr/>
        </p:nvSpPr>
        <p:spPr bwMode="auto">
          <a:xfrm>
            <a:off x="3642680" y="3746854"/>
            <a:ext cx="2025000" cy="2700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39788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900" baseline="-25000" smtClean="0">
              <a:solidFill>
                <a:srgbClr val="000000"/>
              </a:solidFill>
            </a:endParaRPr>
          </a:p>
        </p:txBody>
      </p:sp>
      <p:sp>
        <p:nvSpPr>
          <p:cNvPr id="9" name="Tekstboks 5"/>
          <p:cNvSpPr txBox="1"/>
          <p:nvPr/>
        </p:nvSpPr>
        <p:spPr>
          <a:xfrm>
            <a:off x="3760187" y="4496691"/>
            <a:ext cx="1789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rgbClr val="FFFFFF"/>
                </a:solidFill>
              </a:rPr>
              <a:t>Hvordan kan I bruge modellen aktivt?</a:t>
            </a:r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331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Motivation af frivillige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77" y="1919288"/>
            <a:ext cx="5715000" cy="4286250"/>
          </a:xfrm>
        </p:spPr>
      </p:pic>
      <p:pic>
        <p:nvPicPr>
          <p:cNvPr id="5" name="Billede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49" y="3227650"/>
            <a:ext cx="1137702" cy="1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53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Motivation af frivillige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1457894" y="1980000"/>
            <a:ext cx="6234185" cy="4286250"/>
          </a:xfrm>
        </p:spPr>
        <p:txBody>
          <a:bodyPr anchor="t" anchorCtr="0">
            <a:normAutofit lnSpcReduction="10000"/>
          </a:bodyPr>
          <a:lstStyle/>
          <a:p>
            <a:pPr marL="0" lvl="3" indent="0" algn="ctr" fontAlgn="t">
              <a:spcBef>
                <a:spcPts val="1200"/>
              </a:spcBef>
              <a:buNone/>
              <a:tabLst>
                <a:tab pos="1168400" algn="l"/>
              </a:tabLst>
            </a:pPr>
            <a:endParaRPr lang="da-DK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3" indent="0" algn="ctr" fontAlgn="t">
              <a:spcBef>
                <a:spcPts val="1200"/>
              </a:spcBef>
              <a:buNone/>
              <a:tabLst>
                <a:tab pos="1168400" algn="l"/>
              </a:tabLst>
            </a:pPr>
            <a:endParaRPr lang="da-DK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3" indent="0" algn="ctr" fontAlgn="t">
              <a:spcBef>
                <a:spcPts val="1200"/>
              </a:spcBef>
              <a:buNone/>
              <a:tabLst>
                <a:tab pos="1168400" algn="l"/>
              </a:tabLst>
            </a:pPr>
            <a:endParaRPr lang="da-DK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3" indent="0" algn="ctr" fontAlgn="t">
              <a:spcBef>
                <a:spcPts val="1200"/>
              </a:spcBef>
              <a:buNone/>
              <a:tabLst>
                <a:tab pos="1168400" algn="l"/>
              </a:tabLst>
            </a:pPr>
            <a:r>
              <a:rPr lang="da-DK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r>
              <a:rPr lang="da-DK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Motivation fremmes bl.a. ved at koordinere de frivilliges indsats godt, tilbyde interessante opgaver </a:t>
            </a:r>
            <a:r>
              <a:rPr lang="da-DK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baseret </a:t>
            </a:r>
            <a:r>
              <a:rPr lang="da-DK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på de frivilliges ønsker </a:t>
            </a:r>
            <a:r>
              <a:rPr lang="da-DK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a-DK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a-DK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samt </a:t>
            </a:r>
            <a:r>
              <a:rPr lang="da-DK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fremme fællesskabet mellem frivillige”</a:t>
            </a:r>
          </a:p>
          <a:p>
            <a:pPr marL="0" lvl="3" indent="0" algn="ctr" fontAlgn="t">
              <a:spcBef>
                <a:spcPts val="1200"/>
              </a:spcBef>
              <a:buNone/>
              <a:tabLst>
                <a:tab pos="1168400" algn="l"/>
              </a:tabLst>
            </a:pPr>
            <a:endParaRPr lang="da-DK" sz="2400" dirty="0" smtClean="0">
              <a:solidFill>
                <a:schemeClr val="bg2"/>
              </a:solidFill>
              <a:latin typeface="Verdana" charset="0"/>
            </a:endParaRPr>
          </a:p>
          <a:p>
            <a:pPr marL="0" lvl="3" indent="0" algn="ctr" fontAlgn="t">
              <a:spcBef>
                <a:spcPts val="1200"/>
              </a:spcBef>
              <a:buNone/>
              <a:tabLst>
                <a:tab pos="1168400" algn="l"/>
              </a:tabLst>
            </a:pPr>
            <a:endParaRPr lang="da-DK" sz="800" dirty="0" smtClean="0">
              <a:solidFill>
                <a:schemeClr val="bg2"/>
              </a:solidFill>
              <a:latin typeface="Verdana" charset="0"/>
            </a:endParaRPr>
          </a:p>
          <a:p>
            <a:pPr marL="0" lvl="3" indent="0" algn="ctr" fontAlgn="t">
              <a:spcBef>
                <a:spcPts val="1200"/>
              </a:spcBef>
              <a:buNone/>
              <a:tabLst>
                <a:tab pos="1168400" algn="l"/>
              </a:tabLst>
            </a:pPr>
            <a:endParaRPr lang="da-DK" sz="800" dirty="0">
              <a:solidFill>
                <a:schemeClr val="bg2"/>
              </a:solidFill>
              <a:latin typeface="Verdana" charset="0"/>
            </a:endParaRPr>
          </a:p>
          <a:p>
            <a:pPr marL="0" lvl="3" indent="0" algn="ctr" fontAlgn="t">
              <a:spcBef>
                <a:spcPts val="1200"/>
              </a:spcBef>
              <a:buNone/>
              <a:tabLst>
                <a:tab pos="1168400" algn="l"/>
              </a:tabLst>
            </a:pPr>
            <a:r>
              <a:rPr lang="da-DK" sz="800" dirty="0" smtClean="0">
                <a:solidFill>
                  <a:schemeClr val="bg2"/>
                </a:solidFill>
                <a:latin typeface="Verdana" charset="0"/>
              </a:rPr>
              <a:t>(</a:t>
            </a:r>
            <a:r>
              <a:rPr lang="da-DK" sz="800" dirty="0">
                <a:solidFill>
                  <a:schemeClr val="bg2"/>
                </a:solidFill>
                <a:latin typeface="Verdana" charset="0"/>
              </a:rPr>
              <a:t>Rie Frilund Skårhøj og Esther Skov Rygaard ”ledelse af frivillige i praksis” 2014</a:t>
            </a:r>
            <a:r>
              <a:rPr lang="da-DK" sz="800" dirty="0" smtClean="0">
                <a:solidFill>
                  <a:schemeClr val="bg2"/>
                </a:solidFill>
                <a:latin typeface="Verdana" charset="0"/>
              </a:rPr>
              <a:t>)</a:t>
            </a:r>
            <a:endParaRPr lang="da-DK" sz="800" dirty="0">
              <a:solidFill>
                <a:schemeClr val="bg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86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Motivationsmodellen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57828618"/>
              </p:ext>
            </p:extLst>
          </p:nvPr>
        </p:nvGraphicFramePr>
        <p:xfrm>
          <a:off x="2479781" y="1919288"/>
          <a:ext cx="4190393" cy="40697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0393"/>
              </a:tblGrid>
              <a:tr h="58139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Motivationsmodellen</a:t>
                      </a:r>
                      <a:endParaRPr lang="da-DK" sz="2400" dirty="0"/>
                    </a:p>
                  </a:txBody>
                  <a:tcPr marL="68580" marR="68580" anchor="ctr"/>
                </a:tc>
              </a:tr>
              <a:tr h="58139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Ejerskab</a:t>
                      </a:r>
                      <a:endParaRPr lang="da-DK" sz="2400" dirty="0"/>
                    </a:p>
                  </a:txBody>
                  <a:tcPr marL="68580" marR="68580" anchor="ctr"/>
                </a:tc>
              </a:tr>
              <a:tr h="58139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Begejstring</a:t>
                      </a:r>
                      <a:endParaRPr lang="da-DK" sz="2400" dirty="0"/>
                    </a:p>
                  </a:txBody>
                  <a:tcPr marL="68580" marR="68580" anchor="ctr"/>
                </a:tc>
              </a:tr>
              <a:tr h="58139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Motivation</a:t>
                      </a:r>
                      <a:endParaRPr lang="da-DK" sz="2400" dirty="0"/>
                    </a:p>
                  </a:txBody>
                  <a:tcPr marL="68580" marR="68580" anchor="ctr"/>
                </a:tc>
              </a:tr>
              <a:tr h="58139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Uengageret</a:t>
                      </a:r>
                      <a:endParaRPr lang="da-DK" sz="2400" dirty="0"/>
                    </a:p>
                  </a:txBody>
                  <a:tcPr marL="68580" marR="68580" anchor="ctr"/>
                </a:tc>
              </a:tr>
              <a:tr h="58139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Skuffelse</a:t>
                      </a:r>
                      <a:endParaRPr lang="da-DK" sz="2400" dirty="0"/>
                    </a:p>
                  </a:txBody>
                  <a:tcPr marL="68580" marR="68580" anchor="ctr"/>
                </a:tc>
              </a:tr>
              <a:tr h="58139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Vrede</a:t>
                      </a:r>
                      <a:endParaRPr lang="da-DK" sz="2400" dirty="0"/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5" name="Tekstfelt 4"/>
          <p:cNvSpPr txBox="1"/>
          <p:nvPr/>
        </p:nvSpPr>
        <p:spPr>
          <a:xfrm>
            <a:off x="2143693" y="6033616"/>
            <a:ext cx="4873268" cy="225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lvl="3" algn="ctr" defTabSz="584200" latinLnBrk="1" hangingPunct="0"/>
            <a:r>
              <a:rPr lang="da-DK" sz="800">
                <a:solidFill>
                  <a:srgbClr val="908979"/>
                </a:solidFill>
                <a:latin typeface="Verdana" charset="0"/>
              </a:rPr>
              <a:t>(Rie Frilund Skårhøj og Esther Skov Rygaard ”ledelse af frivillige i praksis” 2014</a:t>
            </a:r>
            <a:r>
              <a:rPr lang="da-DK" sz="800" smtClean="0">
                <a:solidFill>
                  <a:srgbClr val="908979"/>
                </a:solidFill>
                <a:latin typeface="Verdana" charset="0"/>
              </a:rPr>
              <a:t>)</a:t>
            </a:r>
            <a:endParaRPr lang="da-DK" sz="800">
              <a:solidFill>
                <a:srgbClr val="90897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95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Motivation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1271701" y="1980000"/>
            <a:ext cx="5468233" cy="4286250"/>
          </a:xfrm>
        </p:spPr>
        <p:txBody>
          <a:bodyPr anchor="t" anchorCtr="0">
            <a:normAutofit/>
          </a:bodyPr>
          <a:lstStyle/>
          <a:p>
            <a:pPr marL="0" indent="0">
              <a:spcBef>
                <a:spcPts val="1600"/>
              </a:spcBef>
              <a:spcAft>
                <a:spcPts val="1200"/>
              </a:spcAft>
              <a:buNone/>
            </a:pPr>
            <a:r>
              <a:rPr lang="da-DK" sz="2400" b="1" dirty="0"/>
              <a:t>”Basismotiveret” </a:t>
            </a:r>
            <a:r>
              <a:rPr lang="da-DK" sz="2400" b="1" dirty="0" smtClean="0"/>
              <a:t>– </a:t>
            </a:r>
            <a:r>
              <a:rPr lang="da-DK" sz="2400" b="1" dirty="0"/>
              <a:t>gode grundlæggende forhold</a:t>
            </a:r>
            <a:r>
              <a:rPr lang="da-DK" sz="2400" b="1" dirty="0" smtClean="0"/>
              <a:t>:</a:t>
            </a:r>
            <a:endParaRPr lang="da-DK" sz="2400" b="1" dirty="0"/>
          </a:p>
          <a:p>
            <a:pPr marL="0"/>
            <a:r>
              <a:rPr lang="da-DK" sz="2400" dirty="0"/>
              <a:t>Fællesskab</a:t>
            </a:r>
          </a:p>
          <a:p>
            <a:pPr marL="0"/>
            <a:r>
              <a:rPr lang="da-DK" sz="2400" dirty="0"/>
              <a:t>Spændende opgaver</a:t>
            </a:r>
          </a:p>
          <a:p>
            <a:pPr marL="0"/>
            <a:r>
              <a:rPr lang="da-DK" sz="2400" dirty="0"/>
              <a:t>Gøre en forskel</a:t>
            </a:r>
          </a:p>
          <a:p>
            <a:pPr marL="0"/>
            <a:r>
              <a:rPr lang="da-DK" sz="2400" dirty="0"/>
              <a:t>God kommunikation </a:t>
            </a:r>
          </a:p>
        </p:txBody>
      </p:sp>
    </p:spTree>
    <p:extLst>
      <p:ext uri="{BB962C8B-B14F-4D97-AF65-F5344CB8AC3E}">
        <p14:creationId xmlns:p14="http://schemas.microsoft.com/office/powerpoint/2010/main" val="34945642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Begejstring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1271702" y="1980000"/>
            <a:ext cx="4396301" cy="4286250"/>
          </a:xfrm>
        </p:spPr>
        <p:txBody>
          <a:bodyPr anchor="t" anchorCtr="0">
            <a:normAutofit/>
          </a:bodyPr>
          <a:lstStyle/>
          <a:p>
            <a:pPr marL="0" indent="0">
              <a:spcBef>
                <a:spcPts val="1600"/>
              </a:spcBef>
              <a:spcAft>
                <a:spcPts val="1200"/>
              </a:spcAft>
              <a:buNone/>
            </a:pPr>
            <a:r>
              <a:rPr lang="da-DK" sz="2400" b="1" dirty="0" smtClean="0"/>
              <a:t>Anspores af:</a:t>
            </a:r>
            <a:endParaRPr lang="da-DK" sz="2400" b="1" dirty="0"/>
          </a:p>
          <a:p>
            <a:r>
              <a:rPr lang="da-DK" sz="2400" dirty="0"/>
              <a:t>Oplevelsen ud over det sædvanlige </a:t>
            </a:r>
          </a:p>
          <a:p>
            <a:r>
              <a:rPr lang="da-DK" sz="2400" dirty="0"/>
              <a:t>Har virkelig gjort en forskel</a:t>
            </a:r>
          </a:p>
          <a:p>
            <a:r>
              <a:rPr lang="da-DK" sz="2400" dirty="0"/>
              <a:t>Noget vanskelige eller et nyt tiltag lykkes </a:t>
            </a:r>
          </a:p>
        </p:txBody>
      </p:sp>
    </p:spTree>
    <p:extLst>
      <p:ext uri="{BB962C8B-B14F-4D97-AF65-F5344CB8AC3E}">
        <p14:creationId xmlns:p14="http://schemas.microsoft.com/office/powerpoint/2010/main" val="178923689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Ejerskab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1271701" y="1980000"/>
            <a:ext cx="6494750" cy="4286250"/>
          </a:xfrm>
        </p:spPr>
        <p:txBody>
          <a:bodyPr anchor="t" anchorCtr="0">
            <a:normAutofit/>
          </a:bodyPr>
          <a:lstStyle/>
          <a:p>
            <a:pPr marL="0" indent="0">
              <a:spcBef>
                <a:spcPts val="1600"/>
              </a:spcBef>
              <a:spcAft>
                <a:spcPts val="1200"/>
              </a:spcAft>
              <a:buNone/>
            </a:pPr>
            <a:r>
              <a:rPr lang="da-DK" sz="2400" b="1" dirty="0" smtClean="0"/>
              <a:t>Frivillige med ejerskab identificerer sig med organisationen</a:t>
            </a:r>
            <a:endParaRPr lang="da-DK" sz="2400" b="1" dirty="0"/>
          </a:p>
          <a:p>
            <a:r>
              <a:rPr lang="da-DK" sz="2400" dirty="0"/>
              <a:t>De oplever organisationens succeser som egne succeser</a:t>
            </a:r>
          </a:p>
          <a:p>
            <a:r>
              <a:rPr lang="da-DK" sz="2400" dirty="0"/>
              <a:t>Organisationen er blevet en del af en</a:t>
            </a:r>
          </a:p>
          <a:p>
            <a:r>
              <a:rPr lang="da-DK" sz="2400" dirty="0"/>
              <a:t>Er selvkørende og tager selv initiativ til nye projekter </a:t>
            </a:r>
          </a:p>
          <a:p>
            <a:r>
              <a:rPr lang="da-DK" sz="2400" dirty="0"/>
              <a:t>Forventer at være med ved bordet, hvor beslutningerne tages</a:t>
            </a:r>
          </a:p>
        </p:txBody>
      </p:sp>
    </p:spTree>
    <p:extLst>
      <p:ext uri="{BB962C8B-B14F-4D97-AF65-F5344CB8AC3E}">
        <p14:creationId xmlns:p14="http://schemas.microsoft.com/office/powerpoint/2010/main" val="29829231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Uengageret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1271701" y="1980000"/>
            <a:ext cx="6968533" cy="428625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da-DK" sz="2400" b="1" dirty="0"/>
              <a:t>Denne gruppe vil ofte forlade organisationen inden for kort tid, hvis ikke motivationen genfindes</a:t>
            </a:r>
          </a:p>
          <a:p>
            <a:r>
              <a:rPr lang="da-DK" sz="2400" dirty="0"/>
              <a:t>Er ikke længere motiveret</a:t>
            </a:r>
          </a:p>
          <a:p>
            <a:r>
              <a:rPr lang="da-DK" sz="2400" dirty="0"/>
              <a:t>Gør kun det højest nødvendige </a:t>
            </a:r>
          </a:p>
          <a:p>
            <a:r>
              <a:rPr lang="da-DK" sz="2400" dirty="0"/>
              <a:t>Deltager kun i møder, hvor man selv har en rolle </a:t>
            </a:r>
          </a:p>
        </p:txBody>
      </p:sp>
    </p:spTree>
    <p:extLst>
      <p:ext uri="{BB962C8B-B14F-4D97-AF65-F5344CB8AC3E}">
        <p14:creationId xmlns:p14="http://schemas.microsoft.com/office/powerpoint/2010/main" val="26028295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Skuffelse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1271598" y="1980000"/>
            <a:ext cx="6939836" cy="428625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da-DK" sz="2400" b="1" dirty="0"/>
              <a:t>Denne gruppe er på forskellig måde ofte skuffet over arbejdet i </a:t>
            </a:r>
            <a:endParaRPr lang="da-DK" sz="2400" b="1" dirty="0" smtClean="0"/>
          </a:p>
          <a:p>
            <a:r>
              <a:rPr lang="da-DK" sz="2400" dirty="0"/>
              <a:t>Oplever at forhold ikke lever op til forventningerne</a:t>
            </a:r>
          </a:p>
          <a:p>
            <a:r>
              <a:rPr lang="da-DK" sz="2400" dirty="0"/>
              <a:t>De siger farvel uden den store dramatik </a:t>
            </a:r>
          </a:p>
          <a:p>
            <a:r>
              <a:rPr lang="da-DK" sz="2400" dirty="0"/>
              <a:t>De begejstrede og dem med ejerskab vil ofte føle dyb skuffelse og kæmpe for at ændre på det de er skuffede over</a:t>
            </a:r>
          </a:p>
        </p:txBody>
      </p:sp>
    </p:spTree>
    <p:extLst>
      <p:ext uri="{BB962C8B-B14F-4D97-AF65-F5344CB8AC3E}">
        <p14:creationId xmlns:p14="http://schemas.microsoft.com/office/powerpoint/2010/main" val="37038752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_Ældre Sagen Powerpoint 11-01_2018">
  <a:themeElements>
    <a:clrScheme name="Ældresagen2016">
      <a:dk1>
        <a:srgbClr val="000000"/>
      </a:dk1>
      <a:lt1>
        <a:srgbClr val="FFFFFF"/>
      </a:lt1>
      <a:dk2>
        <a:srgbClr val="A91D1E"/>
      </a:dk2>
      <a:lt2>
        <a:srgbClr val="908979"/>
      </a:lt2>
      <a:accent1>
        <a:srgbClr val="C15F9C"/>
      </a:accent1>
      <a:accent2>
        <a:srgbClr val="9D1E65"/>
      </a:accent2>
      <a:accent3>
        <a:srgbClr val="6EA7AF"/>
      </a:accent3>
      <a:accent4>
        <a:srgbClr val="15494F"/>
      </a:accent4>
      <a:accent5>
        <a:srgbClr val="7281A4"/>
      </a:accent5>
      <a:accent6>
        <a:srgbClr val="111535"/>
      </a:accent6>
      <a:hlink>
        <a:srgbClr val="314C83"/>
      </a:hlink>
      <a:folHlink>
        <a:srgbClr val="5E22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solidFill>
            <a:schemeClr val="accent1">
              <a:lumMod val="50000"/>
            </a:schemeClr>
          </a:solidFill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<a:prstTxWarp prst="textNoShape">
          <a:avLst/>
        </a:prstTxWarp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 dirty="0" err="1" smtClean="0">
            <a:solidFill>
              <a:srgbClr val="FFFFFF"/>
            </a:solidFill>
            <a:uFillTx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 dirty="0" err="1" smtClean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Ledelse og Samarbejde modul 1 dag 1" id="{5990EEA0-42B6-7A47-93B9-6EAD392CF585}" vid="{451A6812-FD29-2D47-B279-9D799E8E3ADC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349</Words>
  <Application>Microsoft Office PowerPoint</Application>
  <PresentationFormat>Skærmshow (4:3)</PresentationFormat>
  <Paragraphs>68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a_Ældre Sagen Powerpoint 11-01_2018</vt:lpstr>
      <vt:lpstr>Motivation af frivillige</vt:lpstr>
      <vt:lpstr>Motivation af frivillige</vt:lpstr>
      <vt:lpstr>Motivation af frivillige</vt:lpstr>
      <vt:lpstr>Motivationsmodellen</vt:lpstr>
      <vt:lpstr>Motivation</vt:lpstr>
      <vt:lpstr>Begejstring</vt:lpstr>
      <vt:lpstr>Ejerskab</vt:lpstr>
      <vt:lpstr>Uengageret</vt:lpstr>
      <vt:lpstr>Skuffelse</vt:lpstr>
      <vt:lpstr>Vrede</vt:lpstr>
      <vt:lpstr>Hvordan står det til hos jer?</vt:lpstr>
    </vt:vector>
  </TitlesOfParts>
  <Company>Ældre Sagen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af frivillige</dc:title>
  <dc:creator>Bente Petersen</dc:creator>
  <cp:lastModifiedBy>Bente Petersen</cp:lastModifiedBy>
  <cp:revision>1</cp:revision>
  <dcterms:created xsi:type="dcterms:W3CDTF">2019-01-29T09:33:47Z</dcterms:created>
  <dcterms:modified xsi:type="dcterms:W3CDTF">2019-01-29T09:34:32Z</dcterms:modified>
</cp:coreProperties>
</file>