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80" autoAdjust="0"/>
    <p:restoredTop sz="57195" autoAdjust="0"/>
  </p:normalViewPr>
  <p:slideViewPr>
    <p:cSldViewPr snapToGrid="0">
      <p:cViewPr varScale="1">
        <p:scale>
          <a:sx n="49" d="100"/>
          <a:sy n="49" d="100"/>
        </p:scale>
        <p:origin x="-164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62806-1435-451F-A1A0-33F32AB28C79}" type="datetimeFigureOut">
              <a:rPr lang="da-DK" smtClean="0"/>
              <a:t>26-03-2019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23C5F-1057-4D02-8278-9373A925256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0468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Det</a:t>
            </a:r>
            <a:r>
              <a:rPr lang="da-DK" baseline="0" dirty="0" smtClean="0"/>
              <a:t> er et </a:t>
            </a:r>
            <a:r>
              <a:rPr lang="da-DK" baseline="0" dirty="0" smtClean="0"/>
              <a:t>enkelt værktøj</a:t>
            </a:r>
            <a:r>
              <a:rPr lang="da-DK" baseline="0" dirty="0" smtClean="0"/>
              <a:t>, som kan bruges efter alle </a:t>
            </a:r>
            <a:r>
              <a:rPr lang="da-DK" baseline="0" dirty="0" smtClean="0"/>
              <a:t>møder til en hurtig evaluering og alle </a:t>
            </a:r>
            <a:r>
              <a:rPr lang="da-DK" baseline="0" dirty="0" smtClean="0"/>
              <a:t>mødedeltagere </a:t>
            </a:r>
            <a:r>
              <a:rPr lang="da-DK" baseline="0" dirty="0" smtClean="0"/>
              <a:t>opmuntres til at bidrage. Værktøjet kan bruges på flere måder, for eksempel:</a:t>
            </a:r>
          </a:p>
          <a:p>
            <a:pPr marL="228600" indent="-228600">
              <a:buAutoNum type="arabicParenR"/>
            </a:pPr>
            <a:r>
              <a:rPr lang="da-DK" baseline="0" dirty="0" smtClean="0"/>
              <a:t>Alle får en kopi med mødeprocestjek udleveret - og udfylder og vurderer de 5 emner på skalaen. I fællesskab taler gruppen så om deres vurderinger og hvad, der begrunder disse. </a:t>
            </a:r>
          </a:p>
          <a:p>
            <a:pPr marL="228600" indent="-228600">
              <a:buAutoNum type="arabicParenR"/>
            </a:pPr>
            <a:r>
              <a:rPr lang="da-DK" baseline="0" dirty="0" smtClean="0"/>
              <a:t>En runde hvor alle kan ytre sig – om hvordan man vurderer processen i forhold til de 5 emner</a:t>
            </a:r>
          </a:p>
          <a:p>
            <a:pPr marL="228600" indent="-228600">
              <a:buAutoNum type="arabicParenR"/>
            </a:pPr>
            <a:r>
              <a:rPr lang="da-DK" baseline="0" dirty="0" smtClean="0"/>
              <a:t>Plenum – hvor gruppen i fællesskab drøfter og vurderer de 5 emner i plenum </a:t>
            </a:r>
          </a:p>
          <a:p>
            <a:pPr marL="0" indent="0">
              <a:buNone/>
            </a:pPr>
            <a:endParaRPr lang="da-DK" baseline="0" dirty="0" smtClean="0"/>
          </a:p>
          <a:p>
            <a:pPr marL="0" indent="0">
              <a:buNone/>
            </a:pPr>
            <a:r>
              <a:rPr lang="da-DK" baseline="0" dirty="0" smtClean="0"/>
              <a:t>Uanset hvordan man bruger modellen, så vil det være værdifuldt at gruppen drøfter, hvordan man næste gang kan gøre det bedre </a:t>
            </a:r>
            <a:r>
              <a:rPr lang="da-DK" baseline="0" dirty="0" err="1" smtClean="0"/>
              <a:t>ifht</a:t>
            </a:r>
            <a:r>
              <a:rPr lang="da-DK" baseline="0" dirty="0" smtClean="0"/>
              <a:t> at fremme en konstruktiv dialog som gør at beslutninger og løsninger træffes på et solidt grundlag, som hele gruppen kan bakke op.</a:t>
            </a:r>
            <a:endParaRPr lang="da-DK" baseline="0" dirty="0" smtClean="0"/>
          </a:p>
          <a:p>
            <a:endParaRPr lang="da-DK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E9984-B626-408D-B48F-27832C242B98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9759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Åbningsdias - centrere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7"/>
          <p:cNvSpPr/>
          <p:nvPr userDrawn="1"/>
        </p:nvSpPr>
        <p:spPr>
          <a:xfrm>
            <a:off x="0" y="4410945"/>
            <a:ext cx="12192000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9" name="Shape 8"/>
          <p:cNvSpPr/>
          <p:nvPr userDrawn="1"/>
        </p:nvSpPr>
        <p:spPr>
          <a:xfrm flipV="1">
            <a:off x="-574" y="2396853"/>
            <a:ext cx="12192575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7" name="ÆS_logo_POS_CMYK.pdf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499" y="3005188"/>
            <a:ext cx="4991916" cy="851668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ktangel 2"/>
          <p:cNvSpPr/>
          <p:nvPr userDrawn="1"/>
        </p:nvSpPr>
        <p:spPr>
          <a:xfrm>
            <a:off x="0" y="0"/>
            <a:ext cx="12192000" cy="2442572"/>
          </a:xfrm>
          <a:prstGeom prst="rect">
            <a:avLst/>
          </a:prstGeom>
          <a:solidFill>
            <a:schemeClr val="bg2"/>
          </a:solidFill>
          <a:ln w="12700" cap="flat">
            <a:solidFill>
              <a:schemeClr val="accent1">
                <a:lumMod val="50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0" name="Rektangel 9"/>
          <p:cNvSpPr/>
          <p:nvPr userDrawn="1"/>
        </p:nvSpPr>
        <p:spPr>
          <a:xfrm>
            <a:off x="0" y="4410945"/>
            <a:ext cx="12192000" cy="2442572"/>
          </a:xfrm>
          <a:prstGeom prst="rect">
            <a:avLst/>
          </a:prstGeom>
          <a:solidFill>
            <a:schemeClr val="bg2"/>
          </a:solidFill>
          <a:ln w="12700" cap="flat">
            <a:solidFill>
              <a:schemeClr val="accent1">
                <a:lumMod val="50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7806304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1988840"/>
            <a:ext cx="5322093" cy="421700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SzTx/>
              <a:buNone/>
              <a:defRPr sz="22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39827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480288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15" hasCustomPrompt="1"/>
          </p:nvPr>
        </p:nvSpPr>
        <p:spPr>
          <a:xfrm>
            <a:off x="6040968" y="327026"/>
            <a:ext cx="5719233" cy="5910263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2" y="329514"/>
            <a:ext cx="5442456" cy="1321486"/>
          </a:xfrm>
        </p:spPr>
        <p:txBody>
          <a:bodyPr/>
          <a:lstStyle>
            <a:lvl1pPr algn="l">
              <a:spcBef>
                <a:spcPts val="0"/>
              </a:spcBef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pic>
        <p:nvPicPr>
          <p:cNvPr id="8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99890335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09613" y="5784273"/>
            <a:ext cx="11223112" cy="407870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sz="quarter" idx="11"/>
          </p:nvPr>
        </p:nvSpPr>
        <p:spPr>
          <a:xfrm>
            <a:off x="503767" y="349251"/>
            <a:ext cx="11228917" cy="4211205"/>
          </a:xfrm>
        </p:spPr>
        <p:txBody>
          <a:bodyPr/>
          <a:lstStyle/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8001" y="4647515"/>
            <a:ext cx="11215711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6" name="Shape 2"/>
          <p:cNvSpPr/>
          <p:nvPr userDrawn="1"/>
        </p:nvSpPr>
        <p:spPr>
          <a:xfrm>
            <a:off x="476250" y="5692993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8" name="Shape 3"/>
          <p:cNvSpPr/>
          <p:nvPr userDrawn="1"/>
        </p:nvSpPr>
        <p:spPr>
          <a:xfrm>
            <a:off x="476250" y="4647135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pic>
        <p:nvPicPr>
          <p:cNvPr id="9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702630973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19070"/>
            <a:ext cx="11229673" cy="97200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1981512815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53716831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514921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&amp; undertitel i bånd centre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30586" y="2212910"/>
            <a:ext cx="11183692" cy="261610"/>
          </a:xfrm>
        </p:spPr>
        <p:txBody>
          <a:bodyPr vert="horz" anchor="b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 baseline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9" name="Shape 9"/>
          <p:cNvSpPr/>
          <p:nvPr/>
        </p:nvSpPr>
        <p:spPr>
          <a:xfrm rot="16200000">
            <a:off x="6917128" y="3441526"/>
            <a:ext cx="1155065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0" name="Shape 10"/>
          <p:cNvSpPr>
            <a:spLocks noGrp="1"/>
          </p:cNvSpPr>
          <p:nvPr>
            <p:ph type="title" hasCustomPrompt="1"/>
          </p:nvPr>
        </p:nvSpPr>
        <p:spPr>
          <a:xfrm>
            <a:off x="476250" y="2560596"/>
            <a:ext cx="6750844" cy="171122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5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 dirty="0">
                <a:solidFill>
                  <a:srgbClr val="B3242A"/>
                </a:solidFill>
              </a:rPr>
              <a:t>Klik for at tilføje tekst</a:t>
            </a:r>
            <a:endParaRPr sz="4900" dirty="0">
              <a:solidFill>
                <a:srgbClr val="B3242A"/>
              </a:solidFill>
            </a:endParaRPr>
          </a:p>
        </p:txBody>
      </p:sp>
      <p:sp>
        <p:nvSpPr>
          <p:cNvPr id="11" name="Shape 11"/>
          <p:cNvSpPr>
            <a:spLocks noGrp="1"/>
          </p:cNvSpPr>
          <p:nvPr>
            <p:ph type="body" idx="1" hasCustomPrompt="1"/>
          </p:nvPr>
        </p:nvSpPr>
        <p:spPr>
          <a:xfrm>
            <a:off x="7762875" y="2592549"/>
            <a:ext cx="3976688" cy="169664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039"/>
              </a:lnSpc>
              <a:spcBef>
                <a:spcPts val="0"/>
              </a:spcBef>
              <a:buSzTx/>
              <a:buNone/>
              <a:defRPr sz="17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160729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0" indent="321457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0" indent="482186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Klik for at tilføje tekst</a:t>
            </a:r>
          </a:p>
        </p:txBody>
      </p:sp>
      <p:sp>
        <p:nvSpPr>
          <p:cNvPr id="12" name="Shape 7"/>
          <p:cNvSpPr/>
          <p:nvPr/>
        </p:nvSpPr>
        <p:spPr>
          <a:xfrm>
            <a:off x="476251" y="4315973"/>
            <a:ext cx="1124948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7" name="Shape 8"/>
          <p:cNvSpPr/>
          <p:nvPr/>
        </p:nvSpPr>
        <p:spPr>
          <a:xfrm>
            <a:off x="476252" y="2556825"/>
            <a:ext cx="1125001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pic>
        <p:nvPicPr>
          <p:cNvPr id="14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91723589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25933"/>
            <a:ext cx="11229673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dirty="0"/>
              <a:t>Klik for at tilføje tekst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0" hasCustomPrompt="1"/>
          </p:nvPr>
        </p:nvSpPr>
        <p:spPr>
          <a:xfrm>
            <a:off x="1016000" y="1516530"/>
            <a:ext cx="10707843" cy="4706471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da-DK" dirty="0"/>
              <a:t>Klik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96086700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1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329745437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099" y="1919883"/>
            <a:ext cx="5609651" cy="4286250"/>
          </a:xfrm>
        </p:spPr>
        <p:txBody>
          <a:bodyPr vert="horz">
            <a:normAutofit/>
          </a:bodyPr>
          <a:lstStyle>
            <a:lvl1pPr marL="0" marR="0" indent="0" algn="l" defTabSz="41075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75000"/>
              <a:buFont typeface="Arial"/>
              <a:buNone/>
              <a:tabLst/>
              <a:defRPr lang="da-DK" sz="1800" b="0" i="0">
                <a:solidFill>
                  <a:srgbClr val="000000"/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spcBef>
                <a:spcPts val="1266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marL="241200" marR="0" lvl="0" indent="-241200" algn="l" defTabSz="41075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75000"/>
              <a:buFont typeface="Arial"/>
              <a:buChar char="•"/>
              <a:tabLst/>
              <a:defRPr sz="1800">
                <a:solidFill>
                  <a:srgbClr val="000000"/>
                </a:solidFill>
              </a:defRPr>
            </a:pPr>
            <a:r>
              <a:rPr lang="da-DK" sz="2400" dirty="0"/>
              <a:t>Klik for at tilføje tekst</a:t>
            </a:r>
            <a:endParaRPr lang="da-DK" sz="2200" dirty="0">
              <a:solidFill>
                <a:srgbClr val="414141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9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5459763" cy="4286250"/>
          </a:xfrm>
        </p:spPr>
        <p:txBody>
          <a:bodyPr vert="horz">
            <a:normAutofit/>
          </a:bodyPr>
          <a:lstStyle>
            <a:lvl1pPr marL="24120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241200" indent="-241200">
              <a:lnSpc>
                <a:spcPct val="100000"/>
              </a:lnSpc>
              <a:spcBef>
                <a:spcPts val="1000"/>
              </a:spcBef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3600" indent="-24046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0460"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34619"/>
            <a:ext cx="11229673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6128493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2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099" y="1919883"/>
            <a:ext cx="5609651" cy="4286250"/>
          </a:xfrm>
        </p:spPr>
        <p:txBody>
          <a:bodyPr vert="horz">
            <a:normAutofit/>
          </a:bodyPr>
          <a:lstStyle>
            <a:lvl1pPr marL="2412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8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5459763" cy="4286250"/>
          </a:xfrm>
        </p:spPr>
        <p:txBody>
          <a:bodyPr vert="horz" anchor="ctr">
            <a:normAutofit/>
          </a:bodyPr>
          <a:lstStyle>
            <a:lvl1pPr marL="24046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920" indent="-241200" algn="l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0257" indent="0" algn="l">
              <a:lnSpc>
                <a:spcPct val="100000"/>
              </a:lnSpc>
              <a:spcBef>
                <a:spcPts val="100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1381" indent="-24120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1200" algn="l">
              <a:spcBef>
                <a:spcPts val="1000"/>
              </a:spcBef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8673410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indholdselement - lo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476251" y="3429000"/>
            <a:ext cx="53216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25" name="Shape 25"/>
          <p:cNvSpPr>
            <a:spLocks noGrp="1"/>
          </p:cNvSpPr>
          <p:nvPr>
            <p:ph type="title" hasCustomPrompt="1"/>
          </p:nvPr>
        </p:nvSpPr>
        <p:spPr>
          <a:xfrm>
            <a:off x="476251" y="1949623"/>
            <a:ext cx="5322093" cy="142789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4200"/>
            </a:lvl1pPr>
          </a:lstStyle>
          <a:p>
            <a:pPr lvl="0"/>
            <a:r>
              <a:rPr lang="da-DK" sz="4000" dirty="0"/>
              <a:t>Klik for at tilføje tekst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3536156"/>
            <a:ext cx="5322093" cy="2669688"/>
          </a:xfrm>
          <a:prstGeom prst="rect">
            <a:avLst/>
          </a:prstGeom>
        </p:spPr>
        <p:txBody>
          <a:bodyPr anchor="t"/>
          <a:lstStyle>
            <a:lvl1pPr marL="241200" indent="-241200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1"/>
                </a:solidFill>
              </a:defRPr>
            </a:lvl1pPr>
            <a:lvl2pPr marL="480920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721381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Andet niveau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507861" y="1646702"/>
            <a:ext cx="5289936" cy="200055"/>
          </a:xfrm>
        </p:spPr>
        <p:txBody>
          <a:bodyPr vert="horz" wrap="square" anchor="b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300" b="1" i="0" cap="all">
                <a:solidFill>
                  <a:srgbClr val="90897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6096001" y="333375"/>
            <a:ext cx="5617633" cy="5881688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0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36173056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542"/>
            <a:ext cx="11239500" cy="972021"/>
          </a:xfrm>
        </p:spPr>
        <p:txBody>
          <a:bodyPr vert="horz">
            <a:normAutofit/>
          </a:bodyPr>
          <a:lstStyle>
            <a:lvl1pPr>
              <a:defRPr sz="49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0" y="1919883"/>
            <a:ext cx="11247460" cy="4286250"/>
          </a:xfr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fem</a:t>
            </a:r>
          </a:p>
        </p:txBody>
      </p:sp>
    </p:spTree>
    <p:extLst>
      <p:ext uri="{BB962C8B-B14F-4D97-AF65-F5344CB8AC3E}">
        <p14:creationId xmlns:p14="http://schemas.microsoft.com/office/powerpoint/2010/main" val="68393391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542"/>
            <a:ext cx="11239500" cy="972021"/>
          </a:xfrm>
        </p:spPr>
        <p:txBody>
          <a:bodyPr vert="horz">
            <a:normAutofit/>
          </a:bodyPr>
          <a:lstStyle>
            <a:lvl1pPr>
              <a:defRPr sz="49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0" y="1919883"/>
            <a:ext cx="11247460" cy="4286250"/>
          </a:xfr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fem</a:t>
            </a:r>
          </a:p>
        </p:txBody>
      </p:sp>
      <p:sp>
        <p:nvSpPr>
          <p:cNvPr id="4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38271176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476250" y="1305719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3" name="Shape 3"/>
          <p:cNvSpPr/>
          <p:nvPr/>
        </p:nvSpPr>
        <p:spPr>
          <a:xfrm>
            <a:off x="476250" y="225226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84211" y="233406"/>
            <a:ext cx="11239500" cy="96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 dirty="0">
                <a:solidFill>
                  <a:srgbClr val="B3242A"/>
                </a:solidFill>
              </a:rPr>
              <a:t>Titeltekst</a:t>
            </a:r>
            <a:endParaRPr sz="4900" dirty="0">
              <a:solidFill>
                <a:srgbClr val="B3242A"/>
              </a:solidFill>
            </a:endParaRP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1032573" y="1493490"/>
            <a:ext cx="10683177" cy="4712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fem</a:t>
            </a:r>
          </a:p>
        </p:txBody>
      </p:sp>
      <p:pic>
        <p:nvPicPr>
          <p:cNvPr id="7" name="ÆS_logo_POS_CMYK.pdf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094862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med"/>
  <p:txStyles>
    <p:titleStyle>
      <a:lvl1pPr algn="ctr" defTabSz="410751" eaLnBrk="1" hangingPunct="1">
        <a:lnSpc>
          <a:spcPct val="100000"/>
        </a:lnSpc>
        <a:spcBef>
          <a:spcPts val="1125"/>
        </a:spcBef>
        <a:defRPr sz="4000" baseline="0">
          <a:solidFill>
            <a:schemeClr val="tx2"/>
          </a:solidFill>
          <a:latin typeface="Arial"/>
          <a:ea typeface="Arial"/>
          <a:cs typeface="Arial"/>
          <a:sym typeface="Arial"/>
        </a:defRPr>
      </a:lvl1pPr>
      <a:lvl2pPr indent="1607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2pPr>
      <a:lvl3pPr indent="321457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3pPr>
      <a:lvl4pPr indent="482186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4pPr>
      <a:lvl5pPr indent="642915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5pPr>
      <a:lvl6pPr indent="803643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6pPr>
      <a:lvl7pPr indent="964372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7pPr>
      <a:lvl8pPr indent="1125101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8pPr>
      <a:lvl9pPr indent="12858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9pPr>
    </p:titleStyle>
    <p:bodyStyle>
      <a:lvl1pPr marL="240460" indent="-240460" algn="l" defTabSz="410751" eaLnBrk="1" hangingPunct="1">
        <a:lnSpc>
          <a:spcPct val="100000"/>
        </a:lnSpc>
        <a:spcBef>
          <a:spcPts val="1000"/>
        </a:spcBef>
        <a:buSzPct val="75000"/>
        <a:buFont typeface="Arial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1pPr>
      <a:lvl2pPr marL="480920" indent="-240460" algn="l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2pPr>
      <a:lvl3pPr marL="721381" indent="-240460" algn="l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3pPr>
      <a:lvl4pPr marL="961841" indent="-240460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4pPr>
      <a:lvl5pPr marL="1202301" indent="-240460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5pPr>
      <a:lvl6pPr marL="194561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6pPr>
      <a:lvl7pPr marL="2275997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7pPr>
      <a:lvl8pPr marL="2606383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8pPr>
      <a:lvl9pPr marL="293677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9pPr>
    </p:bodyStyle>
    <p:otherStyle>
      <a:lvl1pPr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1pPr>
      <a:lvl2pPr indent="1607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2pPr>
      <a:lvl3pPr indent="321457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3pPr>
      <a:lvl4pPr indent="482186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4pPr>
      <a:lvl5pPr indent="642915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5pPr>
      <a:lvl6pPr indent="803643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6pPr>
      <a:lvl7pPr indent="964372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7pPr>
      <a:lvl8pPr indent="1125101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8pPr>
      <a:lvl9pPr indent="12858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763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890">
          <p15:clr>
            <a:srgbClr val="F26B43"/>
          </p15:clr>
        </p15:guide>
        <p15:guide id="4" pos="480">
          <p15:clr>
            <a:srgbClr val="F26B43"/>
          </p15:clr>
        </p15:guide>
        <p15:guide id="5" pos="5534">
          <p15:clr>
            <a:srgbClr val="F26B43"/>
          </p15:clr>
        </p15:guide>
        <p15:guide id="6" orient="horz" pos="3915">
          <p15:clr>
            <a:srgbClr val="F26B43"/>
          </p15:clr>
        </p15:guide>
        <p15:guide id="7" orient="horz" pos="210">
          <p15:clr>
            <a:srgbClr val="F26B43"/>
          </p15:clr>
        </p15:guide>
        <p15:guide id="8" orient="horz" pos="1185">
          <p15:clr>
            <a:srgbClr val="F26B43"/>
          </p15:clr>
        </p15:guide>
        <p15:guide id="9" orient="horz" pos="1040">
          <p15:clr>
            <a:srgbClr val="F26B43"/>
          </p15:clr>
        </p15:guide>
        <p15:guide id="10" pos="226">
          <p15:clr>
            <a:srgbClr val="F26B43"/>
          </p15:clr>
        </p15:guide>
        <p15:guide id="11" orient="horz" pos="935">
          <p15:clr>
            <a:srgbClr val="F26B43"/>
          </p15:clr>
        </p15:guide>
        <p15:guide id="1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1007434" y="2005068"/>
            <a:ext cx="355239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smtClean="0"/>
              <a:t>Det var næsten umuligt at holde sig til emnet</a:t>
            </a:r>
          </a:p>
          <a:p>
            <a:pPr algn="ctr"/>
            <a:endParaRPr lang="da-DK" sz="1400" dirty="0" smtClean="0"/>
          </a:p>
          <a:p>
            <a:pPr algn="ctr"/>
            <a:r>
              <a:rPr lang="da-DK" sz="1400" dirty="0" smtClean="0"/>
              <a:t>Der var få </a:t>
            </a:r>
            <a:r>
              <a:rPr lang="da-DK" sz="1400" dirty="0" smtClean="0"/>
              <a:t>der </a:t>
            </a:r>
            <a:r>
              <a:rPr lang="da-DK" sz="1400" dirty="0" smtClean="0"/>
              <a:t>bidrog </a:t>
            </a:r>
            <a:r>
              <a:rPr lang="da-DK" sz="1400" dirty="0" smtClean="0"/>
              <a:t>– og der var ikke meget opbakning til fællesskabet</a:t>
            </a:r>
          </a:p>
          <a:p>
            <a:pPr algn="ctr"/>
            <a:endParaRPr lang="da-DK" sz="1400" dirty="0" smtClean="0"/>
          </a:p>
          <a:p>
            <a:pPr algn="ctr"/>
            <a:r>
              <a:rPr lang="da-DK" sz="1400" dirty="0" smtClean="0"/>
              <a:t>Der var mere </a:t>
            </a:r>
            <a:r>
              <a:rPr lang="da-DK" sz="1400" dirty="0" smtClean="0"/>
              <a:t>end en person </a:t>
            </a:r>
            <a:r>
              <a:rPr lang="da-DK" sz="1400" dirty="0" smtClean="0"/>
              <a:t>som talte </a:t>
            </a:r>
            <a:r>
              <a:rPr lang="da-DK" sz="1400" dirty="0" smtClean="0"/>
              <a:t>ad </a:t>
            </a:r>
            <a:r>
              <a:rPr lang="da-DK" sz="1400" dirty="0" smtClean="0"/>
              <a:t>gangen. </a:t>
            </a:r>
            <a:r>
              <a:rPr lang="da-DK" sz="1400" dirty="0" smtClean="0"/>
              <a:t>Deltagerne </a:t>
            </a:r>
            <a:r>
              <a:rPr lang="da-DK" sz="1400" dirty="0" smtClean="0"/>
              <a:t>talte </a:t>
            </a:r>
            <a:r>
              <a:rPr lang="da-DK" sz="1400" dirty="0" smtClean="0"/>
              <a:t>om </a:t>
            </a:r>
            <a:r>
              <a:rPr lang="da-DK" sz="1400" dirty="0" smtClean="0"/>
              <a:t>deres eget</a:t>
            </a:r>
          </a:p>
          <a:p>
            <a:pPr algn="ctr"/>
            <a:endParaRPr lang="da-DK" sz="1400" dirty="0" smtClean="0"/>
          </a:p>
          <a:p>
            <a:pPr algn="ctr"/>
            <a:r>
              <a:rPr lang="da-DK" sz="1400" dirty="0" smtClean="0"/>
              <a:t>Der </a:t>
            </a:r>
            <a:r>
              <a:rPr lang="da-DK" sz="1400" dirty="0" smtClean="0"/>
              <a:t>var ikke nogen metodisk fremgangsmåde i </a:t>
            </a:r>
            <a:r>
              <a:rPr lang="da-DK" sz="1400" dirty="0" smtClean="0"/>
              <a:t>mødet</a:t>
            </a:r>
            <a:endParaRPr lang="da-DK" sz="1400" dirty="0" smtClean="0"/>
          </a:p>
          <a:p>
            <a:pPr algn="ctr"/>
            <a:endParaRPr lang="da-DK" sz="1400" dirty="0" smtClean="0"/>
          </a:p>
          <a:p>
            <a:pPr algn="ctr"/>
            <a:r>
              <a:rPr lang="da-DK" sz="1400" dirty="0" smtClean="0"/>
              <a:t>Der </a:t>
            </a:r>
            <a:r>
              <a:rPr lang="da-DK" sz="1400" dirty="0" smtClean="0"/>
              <a:t>blev ikke opnået nogen brugbare resultater i </a:t>
            </a:r>
            <a:r>
              <a:rPr lang="da-DK" sz="1400" dirty="0" smtClean="0"/>
              <a:t>mødet</a:t>
            </a:r>
            <a:endParaRPr lang="da-DK" sz="1400" dirty="0"/>
          </a:p>
        </p:txBody>
      </p:sp>
      <p:sp>
        <p:nvSpPr>
          <p:cNvPr id="7" name="Tekstfelt 6"/>
          <p:cNvSpPr txBox="1"/>
          <p:nvPr/>
        </p:nvSpPr>
        <p:spPr>
          <a:xfrm>
            <a:off x="7344146" y="2066795"/>
            <a:ext cx="403244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smtClean="0"/>
              <a:t>Vi holdt </a:t>
            </a:r>
            <a:r>
              <a:rPr lang="da-DK" sz="1400" dirty="0" smtClean="0"/>
              <a:t>os til emnet – </a:t>
            </a:r>
            <a:r>
              <a:rPr lang="da-DK" sz="1400" dirty="0" smtClean="0"/>
              <a:t>og oplevede ingen </a:t>
            </a:r>
            <a:r>
              <a:rPr lang="da-DK" sz="1400" dirty="0" smtClean="0"/>
              <a:t>afvigelser</a:t>
            </a:r>
          </a:p>
          <a:p>
            <a:pPr algn="ctr"/>
            <a:endParaRPr lang="da-DK" sz="1400" dirty="0" smtClean="0"/>
          </a:p>
          <a:p>
            <a:pPr algn="ctr"/>
            <a:r>
              <a:rPr lang="da-DK" sz="1400" dirty="0" smtClean="0"/>
              <a:t>Alle </a:t>
            </a:r>
            <a:r>
              <a:rPr lang="da-DK" sz="1400" dirty="0" smtClean="0"/>
              <a:t>bidrog og var indstillet på at yde en indsats for fællesskabet</a:t>
            </a:r>
          </a:p>
          <a:p>
            <a:pPr algn="ctr"/>
            <a:endParaRPr lang="da-DK" sz="1400" dirty="0" smtClean="0"/>
          </a:p>
          <a:p>
            <a:pPr algn="ctr"/>
            <a:r>
              <a:rPr lang="da-DK" sz="1400" dirty="0" smtClean="0"/>
              <a:t>En </a:t>
            </a:r>
            <a:r>
              <a:rPr lang="da-DK" sz="1400" dirty="0" smtClean="0"/>
              <a:t>person talte, og de andre byggede videre på det, der blev sagt</a:t>
            </a:r>
          </a:p>
          <a:p>
            <a:pPr algn="ctr"/>
            <a:endParaRPr lang="da-DK" sz="1400" dirty="0" smtClean="0"/>
          </a:p>
          <a:p>
            <a:pPr algn="ctr"/>
            <a:r>
              <a:rPr lang="da-DK" sz="1400" dirty="0" smtClean="0"/>
              <a:t>Der </a:t>
            </a:r>
            <a:r>
              <a:rPr lang="da-DK" sz="1400" dirty="0" smtClean="0"/>
              <a:t>var en god arbejdsmetode og </a:t>
            </a:r>
            <a:r>
              <a:rPr lang="da-DK" sz="1400" dirty="0" smtClean="0"/>
              <a:t>systematik </a:t>
            </a:r>
            <a:r>
              <a:rPr lang="da-DK" sz="1400" dirty="0" smtClean="0"/>
              <a:t>i den måde, som vi greb det an på</a:t>
            </a:r>
          </a:p>
          <a:p>
            <a:pPr algn="ctr"/>
            <a:endParaRPr lang="da-DK" sz="1400" dirty="0" smtClean="0"/>
          </a:p>
          <a:p>
            <a:pPr algn="ctr"/>
            <a:r>
              <a:rPr lang="da-DK" sz="1400" dirty="0" smtClean="0"/>
              <a:t>Der </a:t>
            </a:r>
            <a:r>
              <a:rPr lang="da-DK" sz="1400" dirty="0" smtClean="0"/>
              <a:t>kom mange konstruktive løsninger frem, fordi vi fik lejlighed til at </a:t>
            </a:r>
            <a:r>
              <a:rPr lang="da-DK" sz="1400" dirty="0" smtClean="0"/>
              <a:t>mødes og indgå i dialog om emnet</a:t>
            </a:r>
            <a:endParaRPr lang="da-DK" sz="1400" dirty="0" smtClean="0"/>
          </a:p>
        </p:txBody>
      </p:sp>
      <p:grpSp>
        <p:nvGrpSpPr>
          <p:cNvPr id="11" name="Grupper 10"/>
          <p:cNvGrpSpPr/>
          <p:nvPr/>
        </p:nvGrpSpPr>
        <p:grpSpPr>
          <a:xfrm>
            <a:off x="4751853" y="1998972"/>
            <a:ext cx="2400267" cy="574232"/>
            <a:chOff x="3059832" y="1909448"/>
            <a:chExt cx="1800200" cy="574232"/>
          </a:xfrm>
        </p:grpSpPr>
        <p:sp>
          <p:nvSpPr>
            <p:cNvPr id="6" name="Tekstfelt 5"/>
            <p:cNvSpPr txBox="1"/>
            <p:nvPr/>
          </p:nvSpPr>
          <p:spPr>
            <a:xfrm>
              <a:off x="3455467" y="1909448"/>
              <a:ext cx="100893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a-DK" sz="1050" b="1" dirty="0" smtClean="0"/>
                <a:t>1 2 3 4 5 6 7 8 9 10</a:t>
              </a:r>
              <a:endParaRPr lang="da-DK" sz="1050" b="1" dirty="0"/>
            </a:p>
          </p:txBody>
        </p:sp>
        <p:cxnSp>
          <p:nvCxnSpPr>
            <p:cNvPr id="10" name="Lige forbindelse 9"/>
            <p:cNvCxnSpPr/>
            <p:nvPr/>
          </p:nvCxnSpPr>
          <p:spPr bwMode="auto">
            <a:xfrm>
              <a:off x="3059832" y="2204864"/>
              <a:ext cx="1800200" cy="0"/>
            </a:xfrm>
            <a:prstGeom prst="line">
              <a:avLst/>
            </a:prstGeom>
            <a:solidFill>
              <a:schemeClr val="accent1"/>
            </a:solidFill>
            <a:ln w="44450" cap="flat" cmpd="sng" algn="ctr">
              <a:solidFill>
                <a:schemeClr val="accent4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2" name="Tekstfelt 11"/>
            <p:cNvSpPr txBox="1"/>
            <p:nvPr/>
          </p:nvSpPr>
          <p:spPr>
            <a:xfrm>
              <a:off x="3658312" y="2229764"/>
              <a:ext cx="59896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a-DK" sz="1050" b="1" dirty="0" smtClean="0"/>
                <a:t>På sporet</a:t>
              </a:r>
              <a:endParaRPr lang="da-DK" sz="1050" b="1" dirty="0"/>
            </a:p>
          </p:txBody>
        </p:sp>
      </p:grpSp>
      <p:grpSp>
        <p:nvGrpSpPr>
          <p:cNvPr id="14" name="Grupper 13"/>
          <p:cNvGrpSpPr/>
          <p:nvPr/>
        </p:nvGrpSpPr>
        <p:grpSpPr>
          <a:xfrm>
            <a:off x="4751853" y="2644969"/>
            <a:ext cx="2400267" cy="574232"/>
            <a:chOff x="3059832" y="1909448"/>
            <a:chExt cx="1800200" cy="574232"/>
          </a:xfrm>
        </p:grpSpPr>
        <p:sp>
          <p:nvSpPr>
            <p:cNvPr id="15" name="Tekstfelt 14"/>
            <p:cNvSpPr txBox="1"/>
            <p:nvPr/>
          </p:nvSpPr>
          <p:spPr>
            <a:xfrm>
              <a:off x="3455467" y="1909448"/>
              <a:ext cx="100893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a-DK" sz="1050" b="1" dirty="0" smtClean="0"/>
                <a:t>1 2 3 4 5 6 7 8 9 10</a:t>
              </a:r>
              <a:endParaRPr lang="da-DK" sz="1050" b="1" dirty="0"/>
            </a:p>
          </p:txBody>
        </p:sp>
        <p:cxnSp>
          <p:nvCxnSpPr>
            <p:cNvPr id="16" name="Lige forbindelse 15"/>
            <p:cNvCxnSpPr/>
            <p:nvPr/>
          </p:nvCxnSpPr>
          <p:spPr bwMode="auto">
            <a:xfrm>
              <a:off x="3059832" y="2204864"/>
              <a:ext cx="1800200" cy="0"/>
            </a:xfrm>
            <a:prstGeom prst="line">
              <a:avLst/>
            </a:prstGeom>
            <a:solidFill>
              <a:schemeClr val="accent1"/>
            </a:solidFill>
            <a:ln w="44450" cap="flat" cmpd="sng" algn="ctr">
              <a:solidFill>
                <a:schemeClr val="accent4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7" name="Tekstfelt 16"/>
            <p:cNvSpPr txBox="1"/>
            <p:nvPr/>
          </p:nvSpPr>
          <p:spPr>
            <a:xfrm>
              <a:off x="3585577" y="2229764"/>
              <a:ext cx="74443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a-DK" sz="1050" b="1" dirty="0" smtClean="0"/>
                <a:t>Engagement</a:t>
              </a:r>
              <a:endParaRPr lang="da-DK" sz="1050" b="1" dirty="0"/>
            </a:p>
          </p:txBody>
        </p:sp>
      </p:grpSp>
      <p:grpSp>
        <p:nvGrpSpPr>
          <p:cNvPr id="18" name="Grupper 17"/>
          <p:cNvGrpSpPr/>
          <p:nvPr/>
        </p:nvGrpSpPr>
        <p:grpSpPr>
          <a:xfrm>
            <a:off x="4751853" y="3290966"/>
            <a:ext cx="2400267" cy="574232"/>
            <a:chOff x="3059832" y="1909448"/>
            <a:chExt cx="1800200" cy="574232"/>
          </a:xfrm>
        </p:grpSpPr>
        <p:sp>
          <p:nvSpPr>
            <p:cNvPr id="19" name="Tekstfelt 18"/>
            <p:cNvSpPr txBox="1"/>
            <p:nvPr/>
          </p:nvSpPr>
          <p:spPr>
            <a:xfrm>
              <a:off x="3455467" y="1909448"/>
              <a:ext cx="100893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a-DK" sz="1050" b="1" dirty="0" smtClean="0"/>
                <a:t>1 2 3 4 5 6 7 8 9 10</a:t>
              </a:r>
              <a:endParaRPr lang="da-DK" sz="1050" b="1" dirty="0"/>
            </a:p>
          </p:txBody>
        </p:sp>
        <p:cxnSp>
          <p:nvCxnSpPr>
            <p:cNvPr id="20" name="Lige forbindelse 19"/>
            <p:cNvCxnSpPr/>
            <p:nvPr/>
          </p:nvCxnSpPr>
          <p:spPr bwMode="auto">
            <a:xfrm>
              <a:off x="3059832" y="2204864"/>
              <a:ext cx="1800200" cy="0"/>
            </a:xfrm>
            <a:prstGeom prst="line">
              <a:avLst/>
            </a:prstGeom>
            <a:solidFill>
              <a:schemeClr val="accent1"/>
            </a:solidFill>
            <a:ln w="44450" cap="flat" cmpd="sng" algn="ctr">
              <a:solidFill>
                <a:schemeClr val="accent4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1" name="Tekstfelt 20"/>
            <p:cNvSpPr txBox="1"/>
            <p:nvPr/>
          </p:nvSpPr>
          <p:spPr>
            <a:xfrm>
              <a:off x="3767716" y="2229764"/>
              <a:ext cx="38015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a-DK" sz="1050" b="1" dirty="0" smtClean="0"/>
                <a:t>Lytte</a:t>
              </a:r>
              <a:endParaRPr lang="da-DK" sz="1050" b="1" dirty="0"/>
            </a:p>
          </p:txBody>
        </p:sp>
      </p:grpSp>
      <p:grpSp>
        <p:nvGrpSpPr>
          <p:cNvPr id="22" name="Grupper 21"/>
          <p:cNvGrpSpPr/>
          <p:nvPr/>
        </p:nvGrpSpPr>
        <p:grpSpPr>
          <a:xfrm>
            <a:off x="4751853" y="3936963"/>
            <a:ext cx="2400267" cy="574232"/>
            <a:chOff x="3059832" y="1909448"/>
            <a:chExt cx="1800200" cy="574232"/>
          </a:xfrm>
        </p:grpSpPr>
        <p:sp>
          <p:nvSpPr>
            <p:cNvPr id="23" name="Tekstfelt 22"/>
            <p:cNvSpPr txBox="1"/>
            <p:nvPr/>
          </p:nvSpPr>
          <p:spPr>
            <a:xfrm>
              <a:off x="3455467" y="1909448"/>
              <a:ext cx="100893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a-DK" sz="1050" b="1" dirty="0" smtClean="0"/>
                <a:t>1 2 3 4 5 6 7 8 9 10</a:t>
              </a:r>
              <a:endParaRPr lang="da-DK" sz="1050" b="1" dirty="0"/>
            </a:p>
          </p:txBody>
        </p:sp>
        <p:cxnSp>
          <p:nvCxnSpPr>
            <p:cNvPr id="24" name="Lige forbindelse 23"/>
            <p:cNvCxnSpPr/>
            <p:nvPr/>
          </p:nvCxnSpPr>
          <p:spPr bwMode="auto">
            <a:xfrm>
              <a:off x="3059832" y="2204864"/>
              <a:ext cx="1800200" cy="0"/>
            </a:xfrm>
            <a:prstGeom prst="line">
              <a:avLst/>
            </a:prstGeom>
            <a:solidFill>
              <a:schemeClr val="accent1"/>
            </a:solidFill>
            <a:ln w="44450" cap="flat" cmpd="sng" algn="ctr">
              <a:solidFill>
                <a:schemeClr val="accent4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5" name="Tekstfelt 24"/>
            <p:cNvSpPr txBox="1"/>
            <p:nvPr/>
          </p:nvSpPr>
          <p:spPr>
            <a:xfrm>
              <a:off x="3711814" y="2229764"/>
              <a:ext cx="49196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a-DK" sz="1050" b="1" dirty="0" smtClean="0"/>
                <a:t>Metode</a:t>
              </a:r>
              <a:endParaRPr lang="da-DK" sz="1050" b="1" dirty="0"/>
            </a:p>
          </p:txBody>
        </p:sp>
      </p:grpSp>
      <p:grpSp>
        <p:nvGrpSpPr>
          <p:cNvPr id="26" name="Grupper 25"/>
          <p:cNvGrpSpPr/>
          <p:nvPr/>
        </p:nvGrpSpPr>
        <p:grpSpPr>
          <a:xfrm>
            <a:off x="4751853" y="4582960"/>
            <a:ext cx="2400267" cy="574232"/>
            <a:chOff x="3059832" y="1909448"/>
            <a:chExt cx="1800200" cy="574232"/>
          </a:xfrm>
        </p:grpSpPr>
        <p:sp>
          <p:nvSpPr>
            <p:cNvPr id="27" name="Tekstfelt 26"/>
            <p:cNvSpPr txBox="1"/>
            <p:nvPr/>
          </p:nvSpPr>
          <p:spPr>
            <a:xfrm>
              <a:off x="3455467" y="1909448"/>
              <a:ext cx="100893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a-DK" sz="1050" b="1" dirty="0" smtClean="0"/>
                <a:t>1 2 3 4 5 6 7 8 9 10</a:t>
              </a:r>
              <a:endParaRPr lang="da-DK" sz="1050" b="1" dirty="0"/>
            </a:p>
          </p:txBody>
        </p:sp>
        <p:cxnSp>
          <p:nvCxnSpPr>
            <p:cNvPr id="28" name="Lige forbindelse 27"/>
            <p:cNvCxnSpPr/>
            <p:nvPr/>
          </p:nvCxnSpPr>
          <p:spPr bwMode="auto">
            <a:xfrm>
              <a:off x="3059832" y="2204864"/>
              <a:ext cx="1800200" cy="0"/>
            </a:xfrm>
            <a:prstGeom prst="line">
              <a:avLst/>
            </a:prstGeom>
            <a:solidFill>
              <a:schemeClr val="accent1"/>
            </a:solidFill>
            <a:ln w="44450" cap="flat" cmpd="sng" algn="ctr">
              <a:solidFill>
                <a:schemeClr val="accent4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9" name="Tekstfelt 28"/>
            <p:cNvSpPr txBox="1"/>
            <p:nvPr/>
          </p:nvSpPr>
          <p:spPr>
            <a:xfrm>
              <a:off x="3640882" y="2229764"/>
              <a:ext cx="63382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a-DK" sz="1050" b="1" dirty="0" smtClean="0"/>
                <a:t>Resultater</a:t>
              </a:r>
              <a:endParaRPr lang="da-DK" sz="1050" b="1" dirty="0"/>
            </a:p>
          </p:txBody>
        </p:sp>
      </p:grpSp>
      <p:cxnSp>
        <p:nvCxnSpPr>
          <p:cNvPr id="31" name="Lige forbindelse 30"/>
          <p:cNvCxnSpPr/>
          <p:nvPr/>
        </p:nvCxnSpPr>
        <p:spPr bwMode="auto">
          <a:xfrm>
            <a:off x="911424" y="2600099"/>
            <a:ext cx="1036915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Lige forbindelse 32"/>
          <p:cNvCxnSpPr/>
          <p:nvPr/>
        </p:nvCxnSpPr>
        <p:spPr bwMode="auto">
          <a:xfrm>
            <a:off x="911424" y="3248171"/>
            <a:ext cx="1036915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Lige forbindelse 33"/>
          <p:cNvCxnSpPr/>
          <p:nvPr/>
        </p:nvCxnSpPr>
        <p:spPr bwMode="auto">
          <a:xfrm>
            <a:off x="911424" y="3896243"/>
            <a:ext cx="1036915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Lige forbindelse 34"/>
          <p:cNvCxnSpPr/>
          <p:nvPr/>
        </p:nvCxnSpPr>
        <p:spPr bwMode="auto">
          <a:xfrm>
            <a:off x="911424" y="4544315"/>
            <a:ext cx="1036915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itel 29"/>
          <p:cNvSpPr>
            <a:spLocks noGrp="1"/>
          </p:cNvSpPr>
          <p:nvPr>
            <p:ph type="title"/>
          </p:nvPr>
        </p:nvSpPr>
        <p:spPr>
          <a:xfrm>
            <a:off x="481170" y="352420"/>
            <a:ext cx="11229673" cy="972000"/>
          </a:xfrm>
        </p:spPr>
        <p:txBody>
          <a:bodyPr anchor="b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da-DK" sz="4400" dirty="0" smtClean="0"/>
              <a:t/>
            </a:r>
            <a:br>
              <a:rPr lang="da-DK" sz="4400" dirty="0" smtClean="0"/>
            </a:br>
            <a:r>
              <a:rPr lang="da-DK" sz="4400" dirty="0"/>
              <a:t/>
            </a:r>
            <a:br>
              <a:rPr lang="da-DK" sz="4400" dirty="0"/>
            </a:br>
            <a:r>
              <a:rPr lang="da-DK" sz="4400" dirty="0" smtClean="0"/>
              <a:t/>
            </a:r>
            <a:br>
              <a:rPr lang="da-DK" sz="4400" dirty="0" smtClean="0"/>
            </a:br>
            <a:r>
              <a:rPr lang="da-DK" sz="4400" dirty="0"/>
              <a:t/>
            </a:r>
            <a:br>
              <a:rPr lang="da-DK" sz="4400" dirty="0"/>
            </a:br>
            <a:r>
              <a:rPr lang="da-DK" sz="4400" dirty="0" smtClean="0"/>
              <a:t/>
            </a:r>
            <a:br>
              <a:rPr lang="da-DK" sz="4400" dirty="0" smtClean="0"/>
            </a:br>
            <a:r>
              <a:rPr lang="da-DK" sz="4400" dirty="0"/>
              <a:t/>
            </a:r>
            <a:br>
              <a:rPr lang="da-DK" sz="4400" dirty="0"/>
            </a:br>
            <a:r>
              <a:rPr lang="da-DK" sz="4400" dirty="0" smtClean="0"/>
              <a:t>Møde procestjek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88963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_Ældre Sagen Powerpoint 11-01_2018">
  <a:themeElements>
    <a:clrScheme name="Ældresagen2016">
      <a:dk1>
        <a:srgbClr val="000000"/>
      </a:dk1>
      <a:lt1>
        <a:srgbClr val="FFFFFF"/>
      </a:lt1>
      <a:dk2>
        <a:srgbClr val="A91D1E"/>
      </a:dk2>
      <a:lt2>
        <a:srgbClr val="908979"/>
      </a:lt2>
      <a:accent1>
        <a:srgbClr val="C15F9C"/>
      </a:accent1>
      <a:accent2>
        <a:srgbClr val="9D1E65"/>
      </a:accent2>
      <a:accent3>
        <a:srgbClr val="6EA7AF"/>
      </a:accent3>
      <a:accent4>
        <a:srgbClr val="15494F"/>
      </a:accent4>
      <a:accent5>
        <a:srgbClr val="7281A4"/>
      </a:accent5>
      <a:accent6>
        <a:srgbClr val="111535"/>
      </a:accent6>
      <a:hlink>
        <a:srgbClr val="314C83"/>
      </a:hlink>
      <a:folHlink>
        <a:srgbClr val="5E22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solidFill>
            <a:schemeClr val="accent1">
              <a:lumMod val="50000"/>
            </a:schemeClr>
          </a:solidFill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<a:prstTxWarp prst="textNoShape">
          <a:avLst/>
        </a:prstTxWarp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700" b="0" i="0" u="none" strike="noStrike" cap="none" spc="0" normalizeH="0" baseline="0" dirty="0" err="1" smtClean="0">
            <a:solidFill>
              <a:srgbClr val="FFFFFF"/>
            </a:solidFill>
            <a:uFillTx/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14141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 dirty="0" err="1" smtClean="0">
            <a:ln>
              <a:noFill/>
            </a:ln>
            <a:solidFill>
              <a:srgbClr val="414141"/>
            </a:solidFill>
            <a:effectLst/>
            <a:uFillTx/>
            <a:latin typeface="+mn-lt"/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xmlns="" name="Ældre Sagen 2016-16_9.potx" id="{FA62C7F8-41E3-4CF3-B1AF-0560228E0AF8}" vid="{84D6CD33-1C15-46A3-8315-F2B29DD7BD60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a_Ældre Sagen Powerpoint 11-01_2018</Template>
  <TotalTime>26</TotalTime>
  <Words>335</Words>
  <Application>Microsoft Office PowerPoint</Application>
  <PresentationFormat>Brugerdefineret</PresentationFormat>
  <Paragraphs>36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a_Ældre Sagen Powerpoint 11-01_2018</vt:lpstr>
      <vt:lpstr>      Møde procestjek</vt:lpstr>
    </vt:vector>
  </TitlesOfParts>
  <Company>Ældre Sagen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Møde procestjek</dc:title>
  <dc:creator>Bente Petersen</dc:creator>
  <cp:lastModifiedBy>Bente Petersen</cp:lastModifiedBy>
  <cp:revision>3</cp:revision>
  <dcterms:created xsi:type="dcterms:W3CDTF">2019-03-26T12:20:50Z</dcterms:created>
  <dcterms:modified xsi:type="dcterms:W3CDTF">2019-03-26T12:47:31Z</dcterms:modified>
</cp:coreProperties>
</file>