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5"/>
  </p:notesMasterIdLst>
  <p:sldIdLst>
    <p:sldId id="552" r:id="rId5"/>
    <p:sldId id="273" r:id="rId6"/>
    <p:sldId id="304" r:id="rId7"/>
    <p:sldId id="556" r:id="rId8"/>
    <p:sldId id="574" r:id="rId9"/>
    <p:sldId id="575" r:id="rId10"/>
    <p:sldId id="577" r:id="rId11"/>
    <p:sldId id="569" r:id="rId12"/>
    <p:sldId id="570" r:id="rId13"/>
    <p:sldId id="571" r:id="rId14"/>
    <p:sldId id="572" r:id="rId15"/>
    <p:sldId id="265" r:id="rId16"/>
    <p:sldId id="313" r:id="rId17"/>
    <p:sldId id="578" r:id="rId18"/>
    <p:sldId id="2141413525" r:id="rId19"/>
    <p:sldId id="2141413528" r:id="rId20"/>
    <p:sldId id="1028" r:id="rId21"/>
    <p:sldId id="1030" r:id="rId22"/>
    <p:sldId id="339" r:id="rId23"/>
    <p:sldId id="2141413520" r:id="rId24"/>
    <p:sldId id="2141413536" r:id="rId25"/>
    <p:sldId id="275" r:id="rId26"/>
    <p:sldId id="276" r:id="rId27"/>
    <p:sldId id="2141413516" r:id="rId28"/>
    <p:sldId id="2141413529" r:id="rId29"/>
    <p:sldId id="2141413513" r:id="rId30"/>
    <p:sldId id="2141413514" r:id="rId31"/>
    <p:sldId id="2141413518" r:id="rId32"/>
    <p:sldId id="2141413519" r:id="rId33"/>
    <p:sldId id="2141413515" r:id="rId34"/>
    <p:sldId id="2141413517" r:id="rId35"/>
    <p:sldId id="1031" r:id="rId36"/>
    <p:sldId id="294" r:id="rId37"/>
    <p:sldId id="2141413533" r:id="rId38"/>
    <p:sldId id="2141413522" r:id="rId39"/>
    <p:sldId id="2141413524" r:id="rId40"/>
    <p:sldId id="2141413523" r:id="rId41"/>
    <p:sldId id="287" r:id="rId42"/>
    <p:sldId id="2141413526" r:id="rId43"/>
    <p:sldId id="288" r:id="rId44"/>
    <p:sldId id="2141413527" r:id="rId45"/>
    <p:sldId id="1042" r:id="rId46"/>
    <p:sldId id="329" r:id="rId47"/>
    <p:sldId id="1043" r:id="rId48"/>
    <p:sldId id="2141413534" r:id="rId49"/>
    <p:sldId id="311" r:id="rId50"/>
    <p:sldId id="260" r:id="rId51"/>
    <p:sldId id="334" r:id="rId52"/>
    <p:sldId id="337" r:id="rId53"/>
    <p:sldId id="323" r:id="rId54"/>
    <p:sldId id="573" r:id="rId55"/>
    <p:sldId id="309" r:id="rId56"/>
    <p:sldId id="290" r:id="rId57"/>
    <p:sldId id="264" r:id="rId58"/>
    <p:sldId id="331" r:id="rId59"/>
    <p:sldId id="2141413531" r:id="rId60"/>
    <p:sldId id="332" r:id="rId61"/>
    <p:sldId id="263" r:id="rId62"/>
    <p:sldId id="335" r:id="rId63"/>
    <p:sldId id="2141413532" r:id="rId64"/>
    <p:sldId id="333" r:id="rId65"/>
    <p:sldId id="342" r:id="rId66"/>
    <p:sldId id="341" r:id="rId67"/>
    <p:sldId id="340" r:id="rId68"/>
    <p:sldId id="343" r:id="rId69"/>
    <p:sldId id="336" r:id="rId70"/>
    <p:sldId id="2141413535" r:id="rId71"/>
    <p:sldId id="566" r:id="rId72"/>
    <p:sldId id="567" r:id="rId73"/>
    <p:sldId id="568" r:id="rId74"/>
  </p:sldIdLst>
  <p:sldSz cx="12192000" cy="6858000"/>
  <p:notesSz cx="9944100" cy="68056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3E572567-B255-4A90-88C8-2634212A8836}">
          <p14:sldIdLst>
            <p14:sldId id="552"/>
            <p14:sldId id="273"/>
            <p14:sldId id="304"/>
            <p14:sldId id="556"/>
            <p14:sldId id="574"/>
            <p14:sldId id="575"/>
            <p14:sldId id="577"/>
            <p14:sldId id="569"/>
            <p14:sldId id="570"/>
            <p14:sldId id="571"/>
            <p14:sldId id="572"/>
            <p14:sldId id="265"/>
            <p14:sldId id="313"/>
          </p14:sldIdLst>
        </p14:section>
        <p14:section name="Standardsektion" id="{73B1B5FC-5A6E-4561-ADD7-2B3AC3DB309C}">
          <p14:sldIdLst>
            <p14:sldId id="578"/>
            <p14:sldId id="2141413525"/>
            <p14:sldId id="2141413528"/>
            <p14:sldId id="1028"/>
            <p14:sldId id="1030"/>
            <p14:sldId id="339"/>
            <p14:sldId id="2141413520"/>
            <p14:sldId id="2141413536"/>
          </p14:sldIdLst>
        </p14:section>
        <p14:section name="Tools" id="{13298FAA-B0CE-4181-B38D-E38972434BCB}">
          <p14:sldIdLst>
            <p14:sldId id="275"/>
          </p14:sldIdLst>
        </p14:section>
        <p14:section name="Standardsektion" id="{3A6DCE23-2335-487F-9F36-EFBD8C6C4121}">
          <p14:sldIdLst/>
        </p14:section>
        <p14:section name="Tools" id="{E93E3EBF-2321-4A01-8FD7-2065D85C66A3}">
          <p14:sldIdLst>
            <p14:sldId id="276"/>
            <p14:sldId id="2141413516"/>
            <p14:sldId id="2141413529"/>
            <p14:sldId id="2141413513"/>
            <p14:sldId id="2141413514"/>
            <p14:sldId id="2141413518"/>
            <p14:sldId id="2141413519"/>
            <p14:sldId id="2141413515"/>
            <p14:sldId id="2141413517"/>
            <p14:sldId id="1031"/>
            <p14:sldId id="294"/>
            <p14:sldId id="2141413533"/>
            <p14:sldId id="2141413522"/>
            <p14:sldId id="2141413524"/>
            <p14:sldId id="2141413523"/>
            <p14:sldId id="287"/>
            <p14:sldId id="2141413526"/>
            <p14:sldId id="288"/>
            <p14:sldId id="2141413527"/>
            <p14:sldId id="1042"/>
            <p14:sldId id="329"/>
            <p14:sldId id="1043"/>
            <p14:sldId id="2141413534"/>
            <p14:sldId id="311"/>
            <p14:sldId id="260"/>
            <p14:sldId id="334"/>
            <p14:sldId id="337"/>
            <p14:sldId id="323"/>
            <p14:sldId id="573"/>
            <p14:sldId id="309"/>
          </p14:sldIdLst>
        </p14:section>
        <p14:section name="Standardsektion" id="{9F491F3E-65A2-43AC-87B0-5FB5AED6C8EE}">
          <p14:sldIdLst>
            <p14:sldId id="290"/>
            <p14:sldId id="264"/>
            <p14:sldId id="331"/>
            <p14:sldId id="2141413531"/>
            <p14:sldId id="332"/>
            <p14:sldId id="263"/>
            <p14:sldId id="335"/>
            <p14:sldId id="2141413532"/>
            <p14:sldId id="333"/>
            <p14:sldId id="342"/>
            <p14:sldId id="341"/>
            <p14:sldId id="340"/>
            <p14:sldId id="343"/>
            <p14:sldId id="336"/>
          </p14:sldIdLst>
        </p14:section>
        <p14:section name="Tools" id="{AC6DDC7A-07FF-4E68-9A59-C9E8FD5548BD}">
          <p14:sldIdLst>
            <p14:sldId id="2141413535"/>
          </p14:sldIdLst>
        </p14:section>
        <p14:section name="Standardsektion" id="{3E943EA1-0AA3-4AFF-9AA7-CC7EF17DF453}">
          <p14:sldIdLst>
            <p14:sldId id="566"/>
            <p14:sldId id="567"/>
            <p14:sldId id="56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FBE5"/>
    <a:srgbClr val="BED9C4"/>
    <a:srgbClr val="FFBBBE"/>
    <a:srgbClr val="FFFD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407" autoAdjust="0"/>
    <p:restoredTop sz="71943" autoAdjust="0"/>
  </p:normalViewPr>
  <p:slideViewPr>
    <p:cSldViewPr snapToGrid="0">
      <p:cViewPr varScale="1">
        <p:scale>
          <a:sx n="82" d="100"/>
          <a:sy n="82" d="100"/>
        </p:scale>
        <p:origin x="912" y="102"/>
      </p:cViewPr>
      <p:guideLst>
        <p:guide orient="horz" pos="2160"/>
        <p:guide pos="3840"/>
      </p:guideLst>
    </p:cSldViewPr>
  </p:slideViewPr>
  <p:notesTextViewPr>
    <p:cViewPr>
      <p:scale>
        <a:sx n="3" d="2"/>
        <a:sy n="3" d="2"/>
      </p:scale>
      <p:origin x="0" y="0"/>
    </p:cViewPr>
  </p:notesTextViewPr>
  <p:sorterViewPr>
    <p:cViewPr>
      <p:scale>
        <a:sx n="60" d="100"/>
        <a:sy n="60" d="100"/>
      </p:scale>
      <p:origin x="0" y="-171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_rels/data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C88B79-2465-421E-9246-CBB3DBB3845F}"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da-DK"/>
        </a:p>
      </dgm:t>
    </dgm:pt>
    <dgm:pt modelId="{17ECB95B-4EE0-4CBE-B3D3-4F04575A13B6}">
      <dgm:prSet phldrT="[Tekst]" custT="1"/>
      <dgm:spPr/>
      <dgm:t>
        <a:bodyPr/>
        <a:lstStyle/>
        <a:p>
          <a:r>
            <a:rPr lang="da-DK" sz="1600" dirty="0"/>
            <a:t>New Deal 2019-2024</a:t>
          </a:r>
        </a:p>
      </dgm:t>
    </dgm:pt>
    <dgm:pt modelId="{C56C6ADC-27CC-40BD-B958-10064AFD7B35}" type="parTrans" cxnId="{AD4E5968-0289-4025-88A7-85CFD9EDC183}">
      <dgm:prSet/>
      <dgm:spPr/>
      <dgm:t>
        <a:bodyPr/>
        <a:lstStyle/>
        <a:p>
          <a:endParaRPr lang="da-DK"/>
        </a:p>
      </dgm:t>
    </dgm:pt>
    <dgm:pt modelId="{BE79662A-872F-4DAC-9703-D368FA4A943B}" type="sibTrans" cxnId="{AD4E5968-0289-4025-88A7-85CFD9EDC183}">
      <dgm:prSet/>
      <dgm:spPr/>
      <dgm:t>
        <a:bodyPr/>
        <a:lstStyle/>
        <a:p>
          <a:endParaRPr lang="da-DK"/>
        </a:p>
      </dgm:t>
    </dgm:pt>
    <dgm:pt modelId="{362AFF2D-4E35-4B6F-8488-F73CD44D50C3}">
      <dgm:prSet phldrT="[Tekst]" custT="1"/>
      <dgm:spPr/>
      <dgm:t>
        <a:bodyPr/>
        <a:lstStyle/>
        <a:p>
          <a:r>
            <a:rPr lang="da-DK" sz="1400" dirty="0"/>
            <a:t>   Ældretopmøder</a:t>
          </a:r>
        </a:p>
      </dgm:t>
    </dgm:pt>
    <dgm:pt modelId="{DB6CBF81-356F-4F6F-8F73-9808E51628BC}" type="parTrans" cxnId="{6449861F-6D69-41C7-9E85-4801E61C95AC}">
      <dgm:prSet/>
      <dgm:spPr/>
      <dgm:t>
        <a:bodyPr/>
        <a:lstStyle/>
        <a:p>
          <a:endParaRPr lang="da-DK"/>
        </a:p>
      </dgm:t>
    </dgm:pt>
    <dgm:pt modelId="{7D71B5B6-D894-4D46-9A17-AF635E10A38C}" type="sibTrans" cxnId="{6449861F-6D69-41C7-9E85-4801E61C95AC}">
      <dgm:prSet/>
      <dgm:spPr/>
      <dgm:t>
        <a:bodyPr/>
        <a:lstStyle/>
        <a:p>
          <a:endParaRPr lang="da-DK"/>
        </a:p>
      </dgm:t>
    </dgm:pt>
    <dgm:pt modelId="{CF7689A3-3BBB-4EEF-AE20-FF37F9BF5889}">
      <dgm:prSet phldrT="[Tekst]" custT="1"/>
      <dgm:spPr/>
      <dgm:t>
        <a:bodyPr/>
        <a:lstStyle/>
        <a:p>
          <a:r>
            <a:rPr lang="da-DK" sz="1400" dirty="0"/>
            <a:t>   Charter for værdig    ældrepleje    	</a:t>
          </a:r>
        </a:p>
      </dgm:t>
    </dgm:pt>
    <dgm:pt modelId="{1EDC4FE1-95C5-46FF-96AA-7C1A9FC005BA}" type="parTrans" cxnId="{FC9C962E-9B9E-4256-995A-39B506293C88}">
      <dgm:prSet/>
      <dgm:spPr/>
      <dgm:t>
        <a:bodyPr/>
        <a:lstStyle/>
        <a:p>
          <a:endParaRPr lang="da-DK"/>
        </a:p>
      </dgm:t>
    </dgm:pt>
    <dgm:pt modelId="{54E8C3FB-F0B2-48CB-BA9C-696188B7DB3A}" type="sibTrans" cxnId="{FC9C962E-9B9E-4256-995A-39B506293C88}">
      <dgm:prSet/>
      <dgm:spPr/>
      <dgm:t>
        <a:bodyPr/>
        <a:lstStyle/>
        <a:p>
          <a:endParaRPr lang="da-DK"/>
        </a:p>
      </dgm:t>
    </dgm:pt>
    <dgm:pt modelId="{E3E2AE45-B8A1-4DC8-A63E-F2894BA2F862}">
      <dgm:prSet phldrT="[Tekst]" custT="1"/>
      <dgm:spPr/>
      <dgm:t>
        <a:bodyPr/>
        <a:lstStyle/>
        <a:p>
          <a:r>
            <a:rPr lang="da-DK" sz="2000" dirty="0"/>
            <a:t>Ældre-reform</a:t>
          </a:r>
        </a:p>
      </dgm:t>
    </dgm:pt>
    <dgm:pt modelId="{6B0D3AD0-9E69-40CC-893F-0D7627ACEA44}" type="parTrans" cxnId="{94BF77E6-2A80-4980-9AA8-BF38A7F963AA}">
      <dgm:prSet/>
      <dgm:spPr/>
      <dgm:t>
        <a:bodyPr/>
        <a:lstStyle/>
        <a:p>
          <a:endParaRPr lang="da-DK"/>
        </a:p>
      </dgm:t>
    </dgm:pt>
    <dgm:pt modelId="{817EBE94-2EE7-437C-961C-9523397043C3}" type="sibTrans" cxnId="{94BF77E6-2A80-4980-9AA8-BF38A7F963AA}">
      <dgm:prSet/>
      <dgm:spPr/>
      <dgm:t>
        <a:bodyPr/>
        <a:lstStyle/>
        <a:p>
          <a:endParaRPr lang="da-DK"/>
        </a:p>
      </dgm:t>
    </dgm:pt>
    <dgm:pt modelId="{C9FF0E55-F42E-42B2-BCD8-8F4A6A878677}">
      <dgm:prSet phldrT="[Tekst]" custT="1"/>
      <dgm:spPr/>
      <dgm:t>
        <a:bodyPr/>
        <a:lstStyle/>
        <a:p>
          <a:pPr algn="l">
            <a:buFont typeface="Wingdings" panose="05000000000000000000" pitchFamily="2" charset="2"/>
            <a:buChar char="§"/>
          </a:pPr>
          <a:r>
            <a:rPr lang="da-DK" sz="1400" dirty="0"/>
            <a:t>Ældre Sagen i intensiv dialog med minister, partier, sekretariater.</a:t>
          </a:r>
        </a:p>
        <a:p>
          <a:pPr algn="l">
            <a:buNone/>
          </a:pPr>
          <a:r>
            <a:rPr lang="da-DK" sz="1400" dirty="0"/>
            <a:t>Tre vigtige temaer: </a:t>
          </a:r>
          <a:br>
            <a:rPr lang="da-DK" sz="1400" dirty="0"/>
          </a:br>
          <a:br>
            <a:rPr lang="da-DK" sz="1400" dirty="0"/>
          </a:br>
          <a:r>
            <a:rPr lang="da-DK" sz="1400" dirty="0"/>
            <a:t>1) opgør med NPM</a:t>
          </a:r>
          <a:br>
            <a:rPr lang="da-DK" sz="1400" dirty="0"/>
          </a:br>
          <a:r>
            <a:rPr lang="da-DK" sz="1400" dirty="0"/>
            <a:t>2) kontinuitet i hverdagen</a:t>
          </a:r>
          <a:br>
            <a:rPr lang="da-DK" sz="1400" dirty="0"/>
          </a:br>
          <a:r>
            <a:rPr lang="da-DK" sz="1400" dirty="0"/>
            <a:t> 3)styrket pårørendeindflydelse</a:t>
          </a:r>
        </a:p>
      </dgm:t>
    </dgm:pt>
    <dgm:pt modelId="{0C48E76F-E3B2-4DD9-95DB-A4D68091B0E3}" type="parTrans" cxnId="{9AF6FD6F-170B-4643-ADDD-6B9C79FA989A}">
      <dgm:prSet/>
      <dgm:spPr/>
      <dgm:t>
        <a:bodyPr/>
        <a:lstStyle/>
        <a:p>
          <a:endParaRPr lang="da-DK"/>
        </a:p>
      </dgm:t>
    </dgm:pt>
    <dgm:pt modelId="{B972F5D6-C4F4-4588-9528-AEF56148DEF0}" type="sibTrans" cxnId="{9AF6FD6F-170B-4643-ADDD-6B9C79FA989A}">
      <dgm:prSet/>
      <dgm:spPr/>
      <dgm:t>
        <a:bodyPr/>
        <a:lstStyle/>
        <a:p>
          <a:endParaRPr lang="da-DK"/>
        </a:p>
      </dgm:t>
    </dgm:pt>
    <dgm:pt modelId="{E122E846-9A04-4AC5-B0B9-0CFDFB048CE8}">
      <dgm:prSet phldrT="[Tekst]"/>
      <dgm:spPr/>
      <dgm:t>
        <a:bodyPr/>
        <a:lstStyle/>
        <a:p>
          <a:r>
            <a:rPr lang="da-DK" dirty="0"/>
            <a:t>Ældrelov</a:t>
          </a:r>
        </a:p>
      </dgm:t>
    </dgm:pt>
    <dgm:pt modelId="{8635268F-58CC-44B9-990A-E1DCB0C06FC1}" type="parTrans" cxnId="{CF1A0545-E211-4015-A7A2-96D91FEB04CB}">
      <dgm:prSet/>
      <dgm:spPr/>
      <dgm:t>
        <a:bodyPr/>
        <a:lstStyle/>
        <a:p>
          <a:endParaRPr lang="da-DK"/>
        </a:p>
      </dgm:t>
    </dgm:pt>
    <dgm:pt modelId="{F9A49FBB-4FF9-474C-885B-586F04A469AC}" type="sibTrans" cxnId="{CF1A0545-E211-4015-A7A2-96D91FEB04CB}">
      <dgm:prSet/>
      <dgm:spPr/>
      <dgm:t>
        <a:bodyPr/>
        <a:lstStyle/>
        <a:p>
          <a:endParaRPr lang="da-DK"/>
        </a:p>
      </dgm:t>
    </dgm:pt>
    <dgm:pt modelId="{5232D9A4-CFA1-484D-8279-BEEACF238651}">
      <dgm:prSet phldrT="[Tekst]" custT="1"/>
      <dgm:spPr/>
      <dgm:t>
        <a:bodyPr/>
        <a:lstStyle/>
        <a:p>
          <a:r>
            <a:rPr lang="da-DK" sz="1400" dirty="0"/>
            <a:t>Intensiv kommunikation med minister, partier m.fl. fortsætter</a:t>
          </a:r>
        </a:p>
      </dgm:t>
    </dgm:pt>
    <dgm:pt modelId="{0CB94205-9F69-4DE5-A888-3A29C93499D4}" type="parTrans" cxnId="{29A2EF44-D2ED-4017-92FE-5AEDE86E4F8E}">
      <dgm:prSet/>
      <dgm:spPr/>
      <dgm:t>
        <a:bodyPr/>
        <a:lstStyle/>
        <a:p>
          <a:endParaRPr lang="da-DK"/>
        </a:p>
      </dgm:t>
    </dgm:pt>
    <dgm:pt modelId="{B822B6CF-BB70-424E-8C19-55FA00013C23}" type="sibTrans" cxnId="{29A2EF44-D2ED-4017-92FE-5AEDE86E4F8E}">
      <dgm:prSet/>
      <dgm:spPr/>
      <dgm:t>
        <a:bodyPr/>
        <a:lstStyle/>
        <a:p>
          <a:endParaRPr lang="da-DK"/>
        </a:p>
      </dgm:t>
    </dgm:pt>
    <dgm:pt modelId="{883E0231-F63F-40E8-82D6-E497A23C7F31}">
      <dgm:prSet phldrT="[Tekst]" custT="1"/>
      <dgm:spPr/>
      <dgm:t>
        <a:bodyPr/>
        <a:lstStyle/>
        <a:p>
          <a:r>
            <a:rPr lang="da-DK" sz="1400" dirty="0"/>
            <a:t>Lovudkast: For stort rum til kommunal fortolkning</a:t>
          </a:r>
        </a:p>
      </dgm:t>
    </dgm:pt>
    <dgm:pt modelId="{666B3ABB-8BFA-419E-B18C-07F3FA04BD52}" type="parTrans" cxnId="{4C36A57E-AF21-48EF-A8AC-5BBC416AE2D1}">
      <dgm:prSet/>
      <dgm:spPr/>
      <dgm:t>
        <a:bodyPr/>
        <a:lstStyle/>
        <a:p>
          <a:endParaRPr lang="da-DK"/>
        </a:p>
      </dgm:t>
    </dgm:pt>
    <dgm:pt modelId="{E14F67DA-F2CA-4741-8AF6-B8FB5BBA0DCC}" type="sibTrans" cxnId="{4C36A57E-AF21-48EF-A8AC-5BBC416AE2D1}">
      <dgm:prSet/>
      <dgm:spPr/>
      <dgm:t>
        <a:bodyPr/>
        <a:lstStyle/>
        <a:p>
          <a:endParaRPr lang="da-DK"/>
        </a:p>
      </dgm:t>
    </dgm:pt>
    <dgm:pt modelId="{3BA63C50-AAA4-49EE-9142-E8E78C7B57A5}">
      <dgm:prSet phldrT="[Tekst]" custT="1"/>
      <dgm:spPr/>
      <dgm:t>
        <a:bodyPr/>
        <a:lstStyle/>
        <a:p>
          <a:r>
            <a:rPr lang="da-DK" sz="1400" dirty="0"/>
            <a:t>   Okkelsudvalg</a:t>
          </a:r>
          <a:br>
            <a:rPr lang="da-DK" sz="1400" dirty="0"/>
          </a:br>
          <a:r>
            <a:rPr lang="da-DK" sz="1400" dirty="0"/>
            <a:t>   Ny regering</a:t>
          </a:r>
        </a:p>
      </dgm:t>
    </dgm:pt>
    <dgm:pt modelId="{6CF74FDF-6F43-4328-B373-4DE010638F32}" type="parTrans" cxnId="{FC24D995-6741-47A0-BCAB-2F1CDA1189D9}">
      <dgm:prSet/>
      <dgm:spPr/>
      <dgm:t>
        <a:bodyPr/>
        <a:lstStyle/>
        <a:p>
          <a:endParaRPr lang="da-DK"/>
        </a:p>
      </dgm:t>
    </dgm:pt>
    <dgm:pt modelId="{2844DF0B-5C0D-4E16-A9D5-173AFA5D79E8}" type="sibTrans" cxnId="{FC24D995-6741-47A0-BCAB-2F1CDA1189D9}">
      <dgm:prSet/>
      <dgm:spPr/>
      <dgm:t>
        <a:bodyPr/>
        <a:lstStyle/>
        <a:p>
          <a:endParaRPr lang="da-DK"/>
        </a:p>
      </dgm:t>
    </dgm:pt>
    <dgm:pt modelId="{4DB1CDD5-E624-4DFA-8BB6-85F917B3BE64}">
      <dgm:prSet phldrT="[Tekst]" custT="1"/>
      <dgm:spPr/>
      <dgm:t>
        <a:bodyPr/>
        <a:lstStyle/>
        <a:p>
          <a:r>
            <a:rPr lang="da-DK" sz="1400" dirty="0"/>
            <a:t>Ny lovgivning på plads inden udgangen af 2024</a:t>
          </a:r>
        </a:p>
      </dgm:t>
    </dgm:pt>
    <dgm:pt modelId="{9DE050BD-9648-4454-90FC-E41E25AF896A}" type="parTrans" cxnId="{1D4FFD02-6B2C-4884-907A-A4970B8B5BB8}">
      <dgm:prSet/>
      <dgm:spPr/>
      <dgm:t>
        <a:bodyPr/>
        <a:lstStyle/>
        <a:p>
          <a:endParaRPr lang="da-DK"/>
        </a:p>
      </dgm:t>
    </dgm:pt>
    <dgm:pt modelId="{410471EC-9338-4D28-BAB6-11922E16609A}" type="sibTrans" cxnId="{1D4FFD02-6B2C-4884-907A-A4970B8B5BB8}">
      <dgm:prSet/>
      <dgm:spPr/>
      <dgm:t>
        <a:bodyPr/>
        <a:lstStyle/>
        <a:p>
          <a:endParaRPr lang="da-DK"/>
        </a:p>
      </dgm:t>
    </dgm:pt>
    <dgm:pt modelId="{69EB2CE6-9AB2-40D0-819A-6D5009A165D1}" type="pres">
      <dgm:prSet presAssocID="{4DC88B79-2465-421E-9246-CBB3DBB3845F}" presName="theList" presStyleCnt="0">
        <dgm:presLayoutVars>
          <dgm:dir/>
          <dgm:animLvl val="lvl"/>
          <dgm:resizeHandles val="exact"/>
        </dgm:presLayoutVars>
      </dgm:prSet>
      <dgm:spPr/>
    </dgm:pt>
    <dgm:pt modelId="{9ADAAF70-A017-4636-B7AE-C4B1D4E734E6}" type="pres">
      <dgm:prSet presAssocID="{17ECB95B-4EE0-4CBE-B3D3-4F04575A13B6}" presName="compNode" presStyleCnt="0"/>
      <dgm:spPr/>
    </dgm:pt>
    <dgm:pt modelId="{CD4826B8-F2C1-4E62-8E58-C650ED6687CD}" type="pres">
      <dgm:prSet presAssocID="{17ECB95B-4EE0-4CBE-B3D3-4F04575A13B6}" presName="noGeometry" presStyleCnt="0"/>
      <dgm:spPr/>
    </dgm:pt>
    <dgm:pt modelId="{57B6EA81-B0F1-4EE4-9CEC-89BD785B28E5}" type="pres">
      <dgm:prSet presAssocID="{17ECB95B-4EE0-4CBE-B3D3-4F04575A13B6}" presName="childTextVisible" presStyleLbl="bgAccFollowNode1" presStyleIdx="0" presStyleCnt="3" custScaleX="139027" custScaleY="146415" custLinFactNeighborX="1356" custLinFactNeighborY="0">
        <dgm:presLayoutVars>
          <dgm:bulletEnabled val="1"/>
        </dgm:presLayoutVars>
      </dgm:prSet>
      <dgm:spPr/>
    </dgm:pt>
    <dgm:pt modelId="{DB08B1DC-64F8-4263-BD9F-428E1322255E}" type="pres">
      <dgm:prSet presAssocID="{17ECB95B-4EE0-4CBE-B3D3-4F04575A13B6}" presName="childTextHidden" presStyleLbl="bgAccFollowNode1" presStyleIdx="0" presStyleCnt="3"/>
      <dgm:spPr/>
    </dgm:pt>
    <dgm:pt modelId="{1521783E-076B-4FC4-99FB-7A2A202AE362}" type="pres">
      <dgm:prSet presAssocID="{17ECB95B-4EE0-4CBE-B3D3-4F04575A13B6}" presName="parentText" presStyleLbl="node1" presStyleIdx="0" presStyleCnt="3" custLinFactNeighborX="-1131" custLinFactNeighborY="-4031">
        <dgm:presLayoutVars>
          <dgm:chMax val="1"/>
          <dgm:bulletEnabled val="1"/>
        </dgm:presLayoutVars>
      </dgm:prSet>
      <dgm:spPr/>
    </dgm:pt>
    <dgm:pt modelId="{9197ABE0-1D54-47F8-9AE0-9F1A191B9D17}" type="pres">
      <dgm:prSet presAssocID="{17ECB95B-4EE0-4CBE-B3D3-4F04575A13B6}" presName="aSpace" presStyleCnt="0"/>
      <dgm:spPr/>
    </dgm:pt>
    <dgm:pt modelId="{78D73DBE-B3B4-461D-BE4C-113673F7530C}" type="pres">
      <dgm:prSet presAssocID="{E3E2AE45-B8A1-4DC8-A63E-F2894BA2F862}" presName="compNode" presStyleCnt="0"/>
      <dgm:spPr/>
    </dgm:pt>
    <dgm:pt modelId="{DB51C397-A49C-4DC1-8457-EB60835E347D}" type="pres">
      <dgm:prSet presAssocID="{E3E2AE45-B8A1-4DC8-A63E-F2894BA2F862}" presName="noGeometry" presStyleCnt="0"/>
      <dgm:spPr/>
    </dgm:pt>
    <dgm:pt modelId="{F95B07DB-D488-4DFB-9FC3-B5BE1514C0B8}" type="pres">
      <dgm:prSet presAssocID="{E3E2AE45-B8A1-4DC8-A63E-F2894BA2F862}" presName="childTextVisible" presStyleLbl="bgAccFollowNode1" presStyleIdx="1" presStyleCnt="3" custScaleX="142783" custScaleY="157149">
        <dgm:presLayoutVars>
          <dgm:bulletEnabled val="1"/>
        </dgm:presLayoutVars>
      </dgm:prSet>
      <dgm:spPr/>
    </dgm:pt>
    <dgm:pt modelId="{6EFCEA68-CF5B-48BB-B735-12955BE146E2}" type="pres">
      <dgm:prSet presAssocID="{E3E2AE45-B8A1-4DC8-A63E-F2894BA2F862}" presName="childTextHidden" presStyleLbl="bgAccFollowNode1" presStyleIdx="1" presStyleCnt="3"/>
      <dgm:spPr/>
    </dgm:pt>
    <dgm:pt modelId="{45E72FF2-BD0D-419E-966A-A6F43DE1BE0F}" type="pres">
      <dgm:prSet presAssocID="{E3E2AE45-B8A1-4DC8-A63E-F2894BA2F862}" presName="parentText" presStyleLbl="node1" presStyleIdx="1" presStyleCnt="3" custLinFactNeighborX="-38586" custLinFactNeighborY="-4181">
        <dgm:presLayoutVars>
          <dgm:chMax val="1"/>
          <dgm:bulletEnabled val="1"/>
        </dgm:presLayoutVars>
      </dgm:prSet>
      <dgm:spPr/>
    </dgm:pt>
    <dgm:pt modelId="{FD431735-03ED-4AFC-A72A-00467C01F54E}" type="pres">
      <dgm:prSet presAssocID="{E3E2AE45-B8A1-4DC8-A63E-F2894BA2F862}" presName="aSpace" presStyleCnt="0"/>
      <dgm:spPr/>
    </dgm:pt>
    <dgm:pt modelId="{945F7D75-B699-4D80-99F2-F29CC9028CCB}" type="pres">
      <dgm:prSet presAssocID="{E122E846-9A04-4AC5-B0B9-0CFDFB048CE8}" presName="compNode" presStyleCnt="0"/>
      <dgm:spPr/>
    </dgm:pt>
    <dgm:pt modelId="{0D46353C-6833-48CA-BF9F-6C134DAD4DCE}" type="pres">
      <dgm:prSet presAssocID="{E122E846-9A04-4AC5-B0B9-0CFDFB048CE8}" presName="noGeometry" presStyleCnt="0"/>
      <dgm:spPr/>
    </dgm:pt>
    <dgm:pt modelId="{63C57D59-46F0-421F-BC41-780E0CD11F84}" type="pres">
      <dgm:prSet presAssocID="{E122E846-9A04-4AC5-B0B9-0CFDFB048CE8}" presName="childTextVisible" presStyleLbl="bgAccFollowNode1" presStyleIdx="2" presStyleCnt="3" custScaleX="147702" custScaleY="154973" custLinFactNeighborX="328" custLinFactNeighborY="3596">
        <dgm:presLayoutVars>
          <dgm:bulletEnabled val="1"/>
        </dgm:presLayoutVars>
      </dgm:prSet>
      <dgm:spPr/>
    </dgm:pt>
    <dgm:pt modelId="{975D33DC-2BCB-457B-B329-11D33A3A4A1E}" type="pres">
      <dgm:prSet presAssocID="{E122E846-9A04-4AC5-B0B9-0CFDFB048CE8}" presName="childTextHidden" presStyleLbl="bgAccFollowNode1" presStyleIdx="2" presStyleCnt="3"/>
      <dgm:spPr/>
    </dgm:pt>
    <dgm:pt modelId="{9463D6F0-0A34-4F93-B49E-8F3D33E1F67F}" type="pres">
      <dgm:prSet presAssocID="{E122E846-9A04-4AC5-B0B9-0CFDFB048CE8}" presName="parentText" presStyleLbl="node1" presStyleIdx="2" presStyleCnt="3" custLinFactNeighborX="-34017" custLinFactNeighborY="0">
        <dgm:presLayoutVars>
          <dgm:chMax val="1"/>
          <dgm:bulletEnabled val="1"/>
        </dgm:presLayoutVars>
      </dgm:prSet>
      <dgm:spPr/>
    </dgm:pt>
  </dgm:ptLst>
  <dgm:cxnLst>
    <dgm:cxn modelId="{1D4FFD02-6B2C-4884-907A-A4970B8B5BB8}" srcId="{E122E846-9A04-4AC5-B0B9-0CFDFB048CE8}" destId="{4DB1CDD5-E624-4DFA-8BB6-85F917B3BE64}" srcOrd="1" destOrd="0" parTransId="{9DE050BD-9648-4454-90FC-E41E25AF896A}" sibTransId="{410471EC-9338-4D28-BAB6-11922E16609A}"/>
    <dgm:cxn modelId="{71A71A05-C6AE-4D13-9565-F60D9C456F46}" type="presOf" srcId="{CF7689A3-3BBB-4EEF-AE20-FF37F9BF5889}" destId="{57B6EA81-B0F1-4EE4-9CEC-89BD785B28E5}" srcOrd="0" destOrd="1" presId="urn:microsoft.com/office/officeart/2005/8/layout/hProcess6"/>
    <dgm:cxn modelId="{2A0B560B-17FD-4B23-9042-F856880D40F6}" type="presOf" srcId="{17ECB95B-4EE0-4CBE-B3D3-4F04575A13B6}" destId="{1521783E-076B-4FC4-99FB-7A2A202AE362}" srcOrd="0" destOrd="0" presId="urn:microsoft.com/office/officeart/2005/8/layout/hProcess6"/>
    <dgm:cxn modelId="{1444EA0F-FFA2-4037-8C72-C8C34454586E}" type="presOf" srcId="{362AFF2D-4E35-4B6F-8488-F73CD44D50C3}" destId="{DB08B1DC-64F8-4263-BD9F-428E1322255E}" srcOrd="1" destOrd="0" presId="urn:microsoft.com/office/officeart/2005/8/layout/hProcess6"/>
    <dgm:cxn modelId="{6449861F-6D69-41C7-9E85-4801E61C95AC}" srcId="{17ECB95B-4EE0-4CBE-B3D3-4F04575A13B6}" destId="{362AFF2D-4E35-4B6F-8488-F73CD44D50C3}" srcOrd="0" destOrd="0" parTransId="{DB6CBF81-356F-4F6F-8F73-9808E51628BC}" sibTransId="{7D71B5B6-D894-4D46-9A17-AF635E10A38C}"/>
    <dgm:cxn modelId="{2E8CCB28-ED20-40A4-BA6E-DF4845C2E3BC}" type="presOf" srcId="{E3E2AE45-B8A1-4DC8-A63E-F2894BA2F862}" destId="{45E72FF2-BD0D-419E-966A-A6F43DE1BE0F}" srcOrd="0" destOrd="0" presId="urn:microsoft.com/office/officeart/2005/8/layout/hProcess6"/>
    <dgm:cxn modelId="{FC9C962E-9B9E-4256-995A-39B506293C88}" srcId="{17ECB95B-4EE0-4CBE-B3D3-4F04575A13B6}" destId="{CF7689A3-3BBB-4EEF-AE20-FF37F9BF5889}" srcOrd="1" destOrd="0" parTransId="{1EDC4FE1-95C5-46FF-96AA-7C1A9FC005BA}" sibTransId="{54E8C3FB-F0B2-48CB-BA9C-696188B7DB3A}"/>
    <dgm:cxn modelId="{29A2EF44-D2ED-4017-92FE-5AEDE86E4F8E}" srcId="{E122E846-9A04-4AC5-B0B9-0CFDFB048CE8}" destId="{5232D9A4-CFA1-484D-8279-BEEACF238651}" srcOrd="0" destOrd="0" parTransId="{0CB94205-9F69-4DE5-A888-3A29C93499D4}" sibTransId="{B822B6CF-BB70-424E-8C19-55FA00013C23}"/>
    <dgm:cxn modelId="{CF1A0545-E211-4015-A7A2-96D91FEB04CB}" srcId="{4DC88B79-2465-421E-9246-CBB3DBB3845F}" destId="{E122E846-9A04-4AC5-B0B9-0CFDFB048CE8}" srcOrd="2" destOrd="0" parTransId="{8635268F-58CC-44B9-990A-E1DCB0C06FC1}" sibTransId="{F9A49FBB-4FF9-474C-885B-586F04A469AC}"/>
    <dgm:cxn modelId="{DCD84B46-98FE-4732-AC6C-2291BBFEB3B3}" type="presOf" srcId="{4DB1CDD5-E624-4DFA-8BB6-85F917B3BE64}" destId="{63C57D59-46F0-421F-BC41-780E0CD11F84}" srcOrd="0" destOrd="1" presId="urn:microsoft.com/office/officeart/2005/8/layout/hProcess6"/>
    <dgm:cxn modelId="{AD4E5968-0289-4025-88A7-85CFD9EDC183}" srcId="{4DC88B79-2465-421E-9246-CBB3DBB3845F}" destId="{17ECB95B-4EE0-4CBE-B3D3-4F04575A13B6}" srcOrd="0" destOrd="0" parTransId="{C56C6ADC-27CC-40BD-B958-10064AFD7B35}" sibTransId="{BE79662A-872F-4DAC-9703-D368FA4A943B}"/>
    <dgm:cxn modelId="{A9E3B54B-4B70-4011-99E5-EDABD567C77A}" type="presOf" srcId="{883E0231-F63F-40E8-82D6-E497A23C7F31}" destId="{975D33DC-2BCB-457B-B329-11D33A3A4A1E}" srcOrd="1" destOrd="2" presId="urn:microsoft.com/office/officeart/2005/8/layout/hProcess6"/>
    <dgm:cxn modelId="{2C9EAC6E-E797-4F75-B5D3-6E81A8083D9D}" type="presOf" srcId="{4DC88B79-2465-421E-9246-CBB3DBB3845F}" destId="{69EB2CE6-9AB2-40D0-819A-6D5009A165D1}" srcOrd="0" destOrd="0" presId="urn:microsoft.com/office/officeart/2005/8/layout/hProcess6"/>
    <dgm:cxn modelId="{9AF6FD6F-170B-4643-ADDD-6B9C79FA989A}" srcId="{E3E2AE45-B8A1-4DC8-A63E-F2894BA2F862}" destId="{C9FF0E55-F42E-42B2-BCD8-8F4A6A878677}" srcOrd="0" destOrd="0" parTransId="{0C48E76F-E3B2-4DD9-95DB-A4D68091B0E3}" sibTransId="{B972F5D6-C4F4-4588-9528-AEF56148DEF0}"/>
    <dgm:cxn modelId="{9ADC777B-D51E-4128-888B-E3C6BE8FD83D}" type="presOf" srcId="{5232D9A4-CFA1-484D-8279-BEEACF238651}" destId="{63C57D59-46F0-421F-BC41-780E0CD11F84}" srcOrd="0" destOrd="0" presId="urn:microsoft.com/office/officeart/2005/8/layout/hProcess6"/>
    <dgm:cxn modelId="{4C36A57E-AF21-48EF-A8AC-5BBC416AE2D1}" srcId="{E122E846-9A04-4AC5-B0B9-0CFDFB048CE8}" destId="{883E0231-F63F-40E8-82D6-E497A23C7F31}" srcOrd="2" destOrd="0" parTransId="{666B3ABB-8BFA-419E-B18C-07F3FA04BD52}" sibTransId="{E14F67DA-F2CA-4741-8AF6-B8FB5BBA0DCC}"/>
    <dgm:cxn modelId="{87D7357F-A6D3-4074-94A9-5425B842E328}" type="presOf" srcId="{3BA63C50-AAA4-49EE-9142-E8E78C7B57A5}" destId="{DB08B1DC-64F8-4263-BD9F-428E1322255E}" srcOrd="1" destOrd="2" presId="urn:microsoft.com/office/officeart/2005/8/layout/hProcess6"/>
    <dgm:cxn modelId="{FC24D995-6741-47A0-BCAB-2F1CDA1189D9}" srcId="{17ECB95B-4EE0-4CBE-B3D3-4F04575A13B6}" destId="{3BA63C50-AAA4-49EE-9142-E8E78C7B57A5}" srcOrd="2" destOrd="0" parTransId="{6CF74FDF-6F43-4328-B373-4DE010638F32}" sibTransId="{2844DF0B-5C0D-4E16-A9D5-173AFA5D79E8}"/>
    <dgm:cxn modelId="{8E12D29E-53D2-46B6-A3CF-C26EDDAF85D9}" type="presOf" srcId="{CF7689A3-3BBB-4EEF-AE20-FF37F9BF5889}" destId="{DB08B1DC-64F8-4263-BD9F-428E1322255E}" srcOrd="1" destOrd="1" presId="urn:microsoft.com/office/officeart/2005/8/layout/hProcess6"/>
    <dgm:cxn modelId="{572441A2-75E0-4CCF-BDA2-0E774DC39089}" type="presOf" srcId="{4DB1CDD5-E624-4DFA-8BB6-85F917B3BE64}" destId="{975D33DC-2BCB-457B-B329-11D33A3A4A1E}" srcOrd="1" destOrd="1" presId="urn:microsoft.com/office/officeart/2005/8/layout/hProcess6"/>
    <dgm:cxn modelId="{4512AAB0-292D-4C49-9F87-9F0E08D7F014}" type="presOf" srcId="{5232D9A4-CFA1-484D-8279-BEEACF238651}" destId="{975D33DC-2BCB-457B-B329-11D33A3A4A1E}" srcOrd="1" destOrd="0" presId="urn:microsoft.com/office/officeart/2005/8/layout/hProcess6"/>
    <dgm:cxn modelId="{F0F354BA-F94D-455B-BC60-5D17A965CF54}" type="presOf" srcId="{C9FF0E55-F42E-42B2-BCD8-8F4A6A878677}" destId="{F95B07DB-D488-4DFB-9FC3-B5BE1514C0B8}" srcOrd="0" destOrd="0" presId="urn:microsoft.com/office/officeart/2005/8/layout/hProcess6"/>
    <dgm:cxn modelId="{74A022C6-312A-48B7-A155-A8D5686EFC49}" type="presOf" srcId="{C9FF0E55-F42E-42B2-BCD8-8F4A6A878677}" destId="{6EFCEA68-CF5B-48BB-B735-12955BE146E2}" srcOrd="1" destOrd="0" presId="urn:microsoft.com/office/officeart/2005/8/layout/hProcess6"/>
    <dgm:cxn modelId="{42C3CBCC-B555-4D00-92B2-4A2127FFCC89}" type="presOf" srcId="{362AFF2D-4E35-4B6F-8488-F73CD44D50C3}" destId="{57B6EA81-B0F1-4EE4-9CEC-89BD785B28E5}" srcOrd="0" destOrd="0" presId="urn:microsoft.com/office/officeart/2005/8/layout/hProcess6"/>
    <dgm:cxn modelId="{94BF77E6-2A80-4980-9AA8-BF38A7F963AA}" srcId="{4DC88B79-2465-421E-9246-CBB3DBB3845F}" destId="{E3E2AE45-B8A1-4DC8-A63E-F2894BA2F862}" srcOrd="1" destOrd="0" parTransId="{6B0D3AD0-9E69-40CC-893F-0D7627ACEA44}" sibTransId="{817EBE94-2EE7-437C-961C-9523397043C3}"/>
    <dgm:cxn modelId="{8940F3F4-07EC-42F2-8DDE-734426437AAE}" type="presOf" srcId="{3BA63C50-AAA4-49EE-9142-E8E78C7B57A5}" destId="{57B6EA81-B0F1-4EE4-9CEC-89BD785B28E5}" srcOrd="0" destOrd="2" presId="urn:microsoft.com/office/officeart/2005/8/layout/hProcess6"/>
    <dgm:cxn modelId="{0C225BFA-312D-42F3-BF66-1DF9DA3766E3}" type="presOf" srcId="{E122E846-9A04-4AC5-B0B9-0CFDFB048CE8}" destId="{9463D6F0-0A34-4F93-B49E-8F3D33E1F67F}" srcOrd="0" destOrd="0" presId="urn:microsoft.com/office/officeart/2005/8/layout/hProcess6"/>
    <dgm:cxn modelId="{6CD224FB-2CD4-497C-8C90-015420ED5CC1}" type="presOf" srcId="{883E0231-F63F-40E8-82D6-E497A23C7F31}" destId="{63C57D59-46F0-421F-BC41-780E0CD11F84}" srcOrd="0" destOrd="2" presId="urn:microsoft.com/office/officeart/2005/8/layout/hProcess6"/>
    <dgm:cxn modelId="{08F826B6-ECF5-4436-9ADB-5C6B3D5970E5}" type="presParOf" srcId="{69EB2CE6-9AB2-40D0-819A-6D5009A165D1}" destId="{9ADAAF70-A017-4636-B7AE-C4B1D4E734E6}" srcOrd="0" destOrd="0" presId="urn:microsoft.com/office/officeart/2005/8/layout/hProcess6"/>
    <dgm:cxn modelId="{B1F1F11C-A306-4A7F-96F7-D0419AEF3861}" type="presParOf" srcId="{9ADAAF70-A017-4636-B7AE-C4B1D4E734E6}" destId="{CD4826B8-F2C1-4E62-8E58-C650ED6687CD}" srcOrd="0" destOrd="0" presId="urn:microsoft.com/office/officeart/2005/8/layout/hProcess6"/>
    <dgm:cxn modelId="{9B925CBC-6070-412C-B95E-DD1448A58B40}" type="presParOf" srcId="{9ADAAF70-A017-4636-B7AE-C4B1D4E734E6}" destId="{57B6EA81-B0F1-4EE4-9CEC-89BD785B28E5}" srcOrd="1" destOrd="0" presId="urn:microsoft.com/office/officeart/2005/8/layout/hProcess6"/>
    <dgm:cxn modelId="{2D7FBA72-F417-4603-BEF0-96383BF67BA1}" type="presParOf" srcId="{9ADAAF70-A017-4636-B7AE-C4B1D4E734E6}" destId="{DB08B1DC-64F8-4263-BD9F-428E1322255E}" srcOrd="2" destOrd="0" presId="urn:microsoft.com/office/officeart/2005/8/layout/hProcess6"/>
    <dgm:cxn modelId="{F8E41F62-1870-4D05-A3A1-B648EC842FC2}" type="presParOf" srcId="{9ADAAF70-A017-4636-B7AE-C4B1D4E734E6}" destId="{1521783E-076B-4FC4-99FB-7A2A202AE362}" srcOrd="3" destOrd="0" presId="urn:microsoft.com/office/officeart/2005/8/layout/hProcess6"/>
    <dgm:cxn modelId="{7F30C015-4030-4088-ACEC-E3FDDBF11084}" type="presParOf" srcId="{69EB2CE6-9AB2-40D0-819A-6D5009A165D1}" destId="{9197ABE0-1D54-47F8-9AE0-9F1A191B9D17}" srcOrd="1" destOrd="0" presId="urn:microsoft.com/office/officeart/2005/8/layout/hProcess6"/>
    <dgm:cxn modelId="{8F2279FA-AF38-48A6-9659-04634808B0BB}" type="presParOf" srcId="{69EB2CE6-9AB2-40D0-819A-6D5009A165D1}" destId="{78D73DBE-B3B4-461D-BE4C-113673F7530C}" srcOrd="2" destOrd="0" presId="urn:microsoft.com/office/officeart/2005/8/layout/hProcess6"/>
    <dgm:cxn modelId="{BA140902-415A-492B-89BA-CE7E62484878}" type="presParOf" srcId="{78D73DBE-B3B4-461D-BE4C-113673F7530C}" destId="{DB51C397-A49C-4DC1-8457-EB60835E347D}" srcOrd="0" destOrd="0" presId="urn:microsoft.com/office/officeart/2005/8/layout/hProcess6"/>
    <dgm:cxn modelId="{4CDF21EC-2556-41B7-B7AA-6D20E1349BA1}" type="presParOf" srcId="{78D73DBE-B3B4-461D-BE4C-113673F7530C}" destId="{F95B07DB-D488-4DFB-9FC3-B5BE1514C0B8}" srcOrd="1" destOrd="0" presId="urn:microsoft.com/office/officeart/2005/8/layout/hProcess6"/>
    <dgm:cxn modelId="{A02F8132-B947-4FA1-A4B4-FEAFBEAAA1C5}" type="presParOf" srcId="{78D73DBE-B3B4-461D-BE4C-113673F7530C}" destId="{6EFCEA68-CF5B-48BB-B735-12955BE146E2}" srcOrd="2" destOrd="0" presId="urn:microsoft.com/office/officeart/2005/8/layout/hProcess6"/>
    <dgm:cxn modelId="{769A7B26-3E57-4A34-974D-A30AA55BA290}" type="presParOf" srcId="{78D73DBE-B3B4-461D-BE4C-113673F7530C}" destId="{45E72FF2-BD0D-419E-966A-A6F43DE1BE0F}" srcOrd="3" destOrd="0" presId="urn:microsoft.com/office/officeart/2005/8/layout/hProcess6"/>
    <dgm:cxn modelId="{F3666496-9DD1-4744-B8CF-4540CEB56012}" type="presParOf" srcId="{69EB2CE6-9AB2-40D0-819A-6D5009A165D1}" destId="{FD431735-03ED-4AFC-A72A-00467C01F54E}" srcOrd="3" destOrd="0" presId="urn:microsoft.com/office/officeart/2005/8/layout/hProcess6"/>
    <dgm:cxn modelId="{F2C7D45D-8533-4F22-B3B4-4971D16F1863}" type="presParOf" srcId="{69EB2CE6-9AB2-40D0-819A-6D5009A165D1}" destId="{945F7D75-B699-4D80-99F2-F29CC9028CCB}" srcOrd="4" destOrd="0" presId="urn:microsoft.com/office/officeart/2005/8/layout/hProcess6"/>
    <dgm:cxn modelId="{9104C0B7-0D8C-44C8-92B9-E35384C0CB7D}" type="presParOf" srcId="{945F7D75-B699-4D80-99F2-F29CC9028CCB}" destId="{0D46353C-6833-48CA-BF9F-6C134DAD4DCE}" srcOrd="0" destOrd="0" presId="urn:microsoft.com/office/officeart/2005/8/layout/hProcess6"/>
    <dgm:cxn modelId="{E9FD7623-E77D-426A-BA37-EFC533AF354D}" type="presParOf" srcId="{945F7D75-B699-4D80-99F2-F29CC9028CCB}" destId="{63C57D59-46F0-421F-BC41-780E0CD11F84}" srcOrd="1" destOrd="0" presId="urn:microsoft.com/office/officeart/2005/8/layout/hProcess6"/>
    <dgm:cxn modelId="{1940C4A4-FD72-4312-B45C-17C02317A4F2}" type="presParOf" srcId="{945F7D75-B699-4D80-99F2-F29CC9028CCB}" destId="{975D33DC-2BCB-457B-B329-11D33A3A4A1E}" srcOrd="2" destOrd="0" presId="urn:microsoft.com/office/officeart/2005/8/layout/hProcess6"/>
    <dgm:cxn modelId="{10F61935-E588-4D2F-90C0-47B2BC9A7A80}" type="presParOf" srcId="{945F7D75-B699-4D80-99F2-F29CC9028CCB}" destId="{9463D6F0-0A34-4F93-B49E-8F3D33E1F67F}"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F5903D-5B65-4146-AECC-A6749CC0CFDB}" type="doc">
      <dgm:prSet loTypeId="urn:microsoft.com/office/officeart/2018/2/layout/IconLabelDescriptionList" loCatId="icon" qsTypeId="urn:microsoft.com/office/officeart/2005/8/quickstyle/simple1" qsCatId="simple" csTypeId="urn:microsoft.com/office/officeart/2005/8/colors/accent4_2" csCatId="accent4" phldr="1"/>
      <dgm:spPr/>
      <dgm:t>
        <a:bodyPr/>
        <a:lstStyle/>
        <a:p>
          <a:endParaRPr lang="en-US"/>
        </a:p>
      </dgm:t>
    </dgm:pt>
    <dgm:pt modelId="{A512315C-A151-46AA-BEE0-3EE75F00ADB6}">
      <dgm:prSet/>
      <dgm:spPr/>
      <dgm:t>
        <a:bodyPr/>
        <a:lstStyle/>
        <a:p>
          <a:pPr>
            <a:lnSpc>
              <a:spcPct val="100000"/>
            </a:lnSpc>
            <a:defRPr b="1"/>
          </a:pPr>
          <a:r>
            <a:rPr lang="da-DK" noProof="0" dirty="0"/>
            <a:t>Tænk  (ca. 2 min.) </a:t>
          </a:r>
        </a:p>
      </dgm:t>
    </dgm:pt>
    <dgm:pt modelId="{8BD4A89A-B1FB-4CAC-95B0-E218A0407BF6}" type="parTrans" cxnId="{0ECC5CD9-8098-4006-87B7-4B5477A23A2B}">
      <dgm:prSet/>
      <dgm:spPr/>
      <dgm:t>
        <a:bodyPr/>
        <a:lstStyle/>
        <a:p>
          <a:endParaRPr lang="da-DK" noProof="0" dirty="0"/>
        </a:p>
      </dgm:t>
    </dgm:pt>
    <dgm:pt modelId="{1B3DD5CA-8946-41DE-A028-A9C16D4663BA}" type="sibTrans" cxnId="{0ECC5CD9-8098-4006-87B7-4B5477A23A2B}">
      <dgm:prSet/>
      <dgm:spPr/>
      <dgm:t>
        <a:bodyPr/>
        <a:lstStyle/>
        <a:p>
          <a:endParaRPr lang="da-DK" noProof="0" dirty="0"/>
        </a:p>
      </dgm:t>
    </dgm:pt>
    <dgm:pt modelId="{E972AD2F-137B-4815-990F-93F9AD72E9E3}">
      <dgm:prSet/>
      <dgm:spPr/>
      <dgm:t>
        <a:bodyPr/>
        <a:lstStyle/>
        <a:p>
          <a:pPr>
            <a:lnSpc>
              <a:spcPct val="100000"/>
            </a:lnSpc>
          </a:pPr>
          <a:r>
            <a:rPr lang="da-DK" sz="1700" noProof="0" dirty="0"/>
            <a:t>Overvej for dig selv:</a:t>
          </a:r>
        </a:p>
      </dgm:t>
    </dgm:pt>
    <dgm:pt modelId="{ABFEAB61-8B18-4623-A44F-B3ACFCA28A3B}" type="parTrans" cxnId="{9DAEED93-D838-401C-AA0F-7CA9AA92759A}">
      <dgm:prSet/>
      <dgm:spPr/>
      <dgm:t>
        <a:bodyPr/>
        <a:lstStyle/>
        <a:p>
          <a:endParaRPr lang="da-DK" noProof="0" dirty="0"/>
        </a:p>
      </dgm:t>
    </dgm:pt>
    <dgm:pt modelId="{A1E361A5-C685-4732-B0DD-B57451459605}" type="sibTrans" cxnId="{9DAEED93-D838-401C-AA0F-7CA9AA92759A}">
      <dgm:prSet/>
      <dgm:spPr/>
      <dgm:t>
        <a:bodyPr/>
        <a:lstStyle/>
        <a:p>
          <a:endParaRPr lang="da-DK" noProof="0" dirty="0"/>
        </a:p>
      </dgm:t>
    </dgm:pt>
    <dgm:pt modelId="{3BCF9124-5AC8-4339-9123-A5775F4173D9}">
      <dgm:prSet/>
      <dgm:spPr/>
      <dgm:t>
        <a:bodyPr/>
        <a:lstStyle/>
        <a:p>
          <a:pPr>
            <a:lnSpc>
              <a:spcPct val="100000"/>
            </a:lnSpc>
            <a:defRPr b="1"/>
          </a:pPr>
          <a:r>
            <a:rPr lang="da-DK" noProof="0" dirty="0"/>
            <a:t>Tal  (ca. 10 min.)</a:t>
          </a:r>
        </a:p>
      </dgm:t>
    </dgm:pt>
    <dgm:pt modelId="{96666541-844B-483E-AD3A-D73B51EBB4DC}" type="parTrans" cxnId="{E722DB99-31FD-475A-B12B-60FC7028D801}">
      <dgm:prSet/>
      <dgm:spPr/>
      <dgm:t>
        <a:bodyPr/>
        <a:lstStyle/>
        <a:p>
          <a:endParaRPr lang="da-DK" noProof="0" dirty="0"/>
        </a:p>
      </dgm:t>
    </dgm:pt>
    <dgm:pt modelId="{EBB02FFA-B024-4075-ABFC-E4AF99BBC920}" type="sibTrans" cxnId="{E722DB99-31FD-475A-B12B-60FC7028D801}">
      <dgm:prSet/>
      <dgm:spPr/>
      <dgm:t>
        <a:bodyPr/>
        <a:lstStyle/>
        <a:p>
          <a:endParaRPr lang="da-DK" noProof="0" dirty="0"/>
        </a:p>
      </dgm:t>
    </dgm:pt>
    <dgm:pt modelId="{5CD93443-B153-4EFD-AED3-A16D51587F2B}">
      <dgm:prSet/>
      <dgm:spPr/>
      <dgm:t>
        <a:bodyPr/>
        <a:lstStyle/>
        <a:p>
          <a:pPr>
            <a:lnSpc>
              <a:spcPct val="100000"/>
            </a:lnSpc>
          </a:pPr>
          <a:r>
            <a:rPr lang="da-DK" noProof="0" dirty="0"/>
            <a:t>Tal med gruppen om det du har tænkt på. </a:t>
          </a:r>
        </a:p>
        <a:p>
          <a:pPr>
            <a:lnSpc>
              <a:spcPct val="100000"/>
            </a:lnSpc>
          </a:pPr>
          <a:r>
            <a:rPr lang="da-DK" noProof="0" dirty="0"/>
            <a:t>Sørg for at alle bliver hørt. </a:t>
          </a:r>
        </a:p>
      </dgm:t>
    </dgm:pt>
    <dgm:pt modelId="{CCEC5FBF-B3E5-410B-A86D-86725413D9FA}" type="parTrans" cxnId="{EBBBE107-C969-4DF0-BA6D-72062C8B064C}">
      <dgm:prSet/>
      <dgm:spPr/>
      <dgm:t>
        <a:bodyPr/>
        <a:lstStyle/>
        <a:p>
          <a:endParaRPr lang="da-DK" noProof="0" dirty="0"/>
        </a:p>
      </dgm:t>
    </dgm:pt>
    <dgm:pt modelId="{A5F8DF4C-7A0F-49DB-8E28-CE11AC453751}" type="sibTrans" cxnId="{EBBBE107-C969-4DF0-BA6D-72062C8B064C}">
      <dgm:prSet/>
      <dgm:spPr/>
      <dgm:t>
        <a:bodyPr/>
        <a:lstStyle/>
        <a:p>
          <a:endParaRPr lang="da-DK" noProof="0" dirty="0"/>
        </a:p>
      </dgm:t>
    </dgm:pt>
    <dgm:pt modelId="{23FC3177-C5A0-44FA-BA27-2ACFA922B86F}">
      <dgm:prSet custT="1"/>
      <dgm:spPr/>
      <dgm:t>
        <a:bodyPr/>
        <a:lstStyle/>
        <a:p>
          <a:pPr>
            <a:lnSpc>
              <a:spcPct val="100000"/>
            </a:lnSpc>
          </a:pPr>
          <a:r>
            <a:rPr lang="da-DK" sz="1700" noProof="0" dirty="0"/>
            <a:t>Skriv 1-2 spørgsmål ned, som I gerne vil stille til Bjarne. </a:t>
          </a:r>
        </a:p>
        <a:p>
          <a:pPr>
            <a:lnSpc>
              <a:spcPct val="100000"/>
            </a:lnSpc>
          </a:pPr>
          <a:r>
            <a:rPr lang="da-DK" sz="1700" noProof="0" dirty="0"/>
            <a:t>Brug det </a:t>
          </a:r>
          <a:r>
            <a:rPr lang="da-DK" sz="2000" b="1" noProof="0" dirty="0">
              <a:solidFill>
                <a:srgbClr val="00B0F0"/>
              </a:solidFill>
            </a:rPr>
            <a:t>blå</a:t>
          </a:r>
          <a:r>
            <a:rPr lang="da-DK" sz="1700" noProof="0" dirty="0"/>
            <a:t> papkort.</a:t>
          </a:r>
        </a:p>
        <a:p>
          <a:pPr>
            <a:lnSpc>
              <a:spcPct val="100000"/>
            </a:lnSpc>
          </a:pPr>
          <a:r>
            <a:rPr lang="da-DK" sz="1700" noProof="0" dirty="0"/>
            <a:t>Husk at skrive jeres bordnummer på som underskrift. </a:t>
          </a:r>
        </a:p>
      </dgm:t>
    </dgm:pt>
    <dgm:pt modelId="{C63CDE2E-8D4C-4E75-93F6-68C87379B6DD}" type="parTrans" cxnId="{653988E6-329F-44BD-977D-7456459C7A55}">
      <dgm:prSet/>
      <dgm:spPr/>
      <dgm:t>
        <a:bodyPr/>
        <a:lstStyle/>
        <a:p>
          <a:endParaRPr lang="da-DK" noProof="0" dirty="0"/>
        </a:p>
      </dgm:t>
    </dgm:pt>
    <dgm:pt modelId="{3B508ECF-E733-4A55-87CA-3A87D38534A3}" type="sibTrans" cxnId="{653988E6-329F-44BD-977D-7456459C7A55}">
      <dgm:prSet/>
      <dgm:spPr/>
      <dgm:t>
        <a:bodyPr/>
        <a:lstStyle/>
        <a:p>
          <a:endParaRPr lang="da-DK" noProof="0" dirty="0"/>
        </a:p>
      </dgm:t>
    </dgm:pt>
    <dgm:pt modelId="{14D01430-446D-8D4C-9F30-AF1EF08C359A}">
      <dgm:prSet/>
      <dgm:spPr/>
      <dgm:t>
        <a:bodyPr/>
        <a:lstStyle/>
        <a:p>
          <a:pPr>
            <a:lnSpc>
              <a:spcPct val="100000"/>
            </a:lnSpc>
            <a:defRPr b="1"/>
          </a:pPr>
          <a:r>
            <a:rPr lang="da-DK" noProof="0" dirty="0"/>
            <a:t>Del (ca. 45 min.)</a:t>
          </a:r>
        </a:p>
      </dgm:t>
    </dgm:pt>
    <dgm:pt modelId="{4426004A-DA1B-874C-A372-E1E12BEC74CB}" type="parTrans" cxnId="{0826720B-5821-7E46-921F-3D4536C08128}">
      <dgm:prSet/>
      <dgm:spPr/>
      <dgm:t>
        <a:bodyPr/>
        <a:lstStyle/>
        <a:p>
          <a:endParaRPr lang="da-DK" noProof="0" dirty="0"/>
        </a:p>
      </dgm:t>
    </dgm:pt>
    <dgm:pt modelId="{326B9F2A-F75D-944D-81CB-AD8F1233D5FF}" type="sibTrans" cxnId="{0826720B-5821-7E46-921F-3D4536C08128}">
      <dgm:prSet/>
      <dgm:spPr/>
      <dgm:t>
        <a:bodyPr/>
        <a:lstStyle/>
        <a:p>
          <a:endParaRPr lang="da-DK" noProof="0" dirty="0"/>
        </a:p>
      </dgm:t>
    </dgm:pt>
    <dgm:pt modelId="{ADBF0378-A48B-44D6-9D8D-B0EBCFC12CD1}">
      <dgm:prSet/>
      <dgm:spPr/>
      <dgm:t>
        <a:bodyPr/>
        <a:lstStyle/>
        <a:p>
          <a:pPr>
            <a:lnSpc>
              <a:spcPct val="100000"/>
            </a:lnSpc>
            <a:defRPr b="1"/>
          </a:pPr>
          <a:r>
            <a:rPr lang="da-DK" noProof="0" dirty="0"/>
            <a:t>Skriv (ca. 5 min.)</a:t>
          </a:r>
        </a:p>
      </dgm:t>
    </dgm:pt>
    <dgm:pt modelId="{775D0F36-010F-4966-99BB-DAF6C6A306E8}" type="sibTrans" cxnId="{E4F50805-E7A4-4DCA-A06B-024998123197}">
      <dgm:prSet/>
      <dgm:spPr/>
      <dgm:t>
        <a:bodyPr/>
        <a:lstStyle/>
        <a:p>
          <a:endParaRPr lang="da-DK" noProof="0" dirty="0"/>
        </a:p>
      </dgm:t>
    </dgm:pt>
    <dgm:pt modelId="{984EBE84-3A92-45AB-8AA8-C98D89DD1106}" type="parTrans" cxnId="{E4F50805-E7A4-4DCA-A06B-024998123197}">
      <dgm:prSet/>
      <dgm:spPr/>
      <dgm:t>
        <a:bodyPr/>
        <a:lstStyle/>
        <a:p>
          <a:endParaRPr lang="da-DK" noProof="0" dirty="0"/>
        </a:p>
      </dgm:t>
    </dgm:pt>
    <dgm:pt modelId="{0F76FD31-FA04-F340-B440-7CFB10C42206}">
      <dgm:prSet/>
      <dgm:spPr/>
      <dgm:t>
        <a:bodyPr/>
        <a:lstStyle/>
        <a:p>
          <a:pPr>
            <a:lnSpc>
              <a:spcPct val="100000"/>
            </a:lnSpc>
          </a:pPr>
          <a:r>
            <a:rPr lang="da-DK" noProof="0" dirty="0"/>
            <a:t>Alle papkort med spørgsmål samles ind </a:t>
          </a:r>
        </a:p>
        <a:p>
          <a:pPr>
            <a:lnSpc>
              <a:spcPct val="100000"/>
            </a:lnSpc>
          </a:pPr>
          <a:r>
            <a:rPr lang="da-DK" noProof="0" dirty="0"/>
            <a:t>Derefter deles og drøftes spørgsmålene på skift i plenum.</a:t>
          </a:r>
        </a:p>
      </dgm:t>
    </dgm:pt>
    <dgm:pt modelId="{69F0FB68-2715-7748-9475-CEE3C6836537}" type="parTrans" cxnId="{179F7660-8023-9C46-90F3-8CEC6952F460}">
      <dgm:prSet/>
      <dgm:spPr/>
      <dgm:t>
        <a:bodyPr/>
        <a:lstStyle/>
        <a:p>
          <a:endParaRPr lang="da-DK" noProof="0" dirty="0"/>
        </a:p>
      </dgm:t>
    </dgm:pt>
    <dgm:pt modelId="{FD5F2ED6-ACD0-9643-B333-0126F0C5EB81}" type="sibTrans" cxnId="{179F7660-8023-9C46-90F3-8CEC6952F460}">
      <dgm:prSet/>
      <dgm:spPr/>
      <dgm:t>
        <a:bodyPr/>
        <a:lstStyle/>
        <a:p>
          <a:endParaRPr lang="da-DK" noProof="0" dirty="0"/>
        </a:p>
      </dgm:t>
    </dgm:pt>
    <dgm:pt modelId="{609F5B7B-D8C7-434B-950A-F0C3CBA0F85C}">
      <dgm:prSet custT="1"/>
      <dgm:spPr/>
      <dgm:t>
        <a:bodyPr/>
        <a:lstStyle/>
        <a:p>
          <a:r>
            <a:rPr lang="da-DK" sz="2000" b="1" i="1" noProof="0" dirty="0"/>
            <a:t>Hvad lagde du særligt mærke til?</a:t>
          </a:r>
        </a:p>
      </dgm:t>
    </dgm:pt>
    <dgm:pt modelId="{24778851-5FC4-CF41-857A-445AF9F7A2FE}" type="parTrans" cxnId="{3127FAEC-E7E6-054C-91E0-BD041C6345BF}">
      <dgm:prSet/>
      <dgm:spPr/>
      <dgm:t>
        <a:bodyPr/>
        <a:lstStyle/>
        <a:p>
          <a:endParaRPr lang="da-DK" noProof="0" dirty="0"/>
        </a:p>
      </dgm:t>
    </dgm:pt>
    <dgm:pt modelId="{F2FD8895-3233-A74E-B06B-C27480CBBE27}" type="sibTrans" cxnId="{3127FAEC-E7E6-054C-91E0-BD041C6345BF}">
      <dgm:prSet/>
      <dgm:spPr/>
      <dgm:t>
        <a:bodyPr/>
        <a:lstStyle/>
        <a:p>
          <a:endParaRPr lang="da-DK" noProof="0" dirty="0"/>
        </a:p>
      </dgm:t>
    </dgm:pt>
    <dgm:pt modelId="{995368B1-DC4A-BB43-B087-C1358804E0BB}">
      <dgm:prSet custT="1"/>
      <dgm:spPr/>
      <dgm:t>
        <a:bodyPr/>
        <a:lstStyle/>
        <a:p>
          <a:r>
            <a:rPr lang="da-DK" sz="2000" b="1" i="1" noProof="0" dirty="0"/>
            <a:t>Hvad undrede du dig over i oplægget?</a:t>
          </a:r>
        </a:p>
      </dgm:t>
    </dgm:pt>
    <dgm:pt modelId="{78F1251F-39E1-8E46-A0D4-6E9F213129BB}" type="parTrans" cxnId="{91FCF356-8D4C-B14F-9E78-1BC104FDF317}">
      <dgm:prSet/>
      <dgm:spPr/>
      <dgm:t>
        <a:bodyPr/>
        <a:lstStyle/>
        <a:p>
          <a:endParaRPr lang="da-DK" noProof="0" dirty="0"/>
        </a:p>
      </dgm:t>
    </dgm:pt>
    <dgm:pt modelId="{143A59DE-9859-7B42-BBA3-808F261DB19E}" type="sibTrans" cxnId="{91FCF356-8D4C-B14F-9E78-1BC104FDF317}">
      <dgm:prSet/>
      <dgm:spPr/>
      <dgm:t>
        <a:bodyPr/>
        <a:lstStyle/>
        <a:p>
          <a:endParaRPr lang="da-DK" noProof="0" dirty="0"/>
        </a:p>
      </dgm:t>
    </dgm:pt>
    <dgm:pt modelId="{19BC9C0B-99D7-48EF-A1D5-FC8CDA4C1A7B}" type="pres">
      <dgm:prSet presAssocID="{27F5903D-5B65-4146-AECC-A6749CC0CFDB}" presName="root" presStyleCnt="0">
        <dgm:presLayoutVars>
          <dgm:dir/>
          <dgm:resizeHandles val="exact"/>
        </dgm:presLayoutVars>
      </dgm:prSet>
      <dgm:spPr/>
    </dgm:pt>
    <dgm:pt modelId="{7E4BEE60-1449-400E-A143-F4E9F6E8BF1F}" type="pres">
      <dgm:prSet presAssocID="{A512315C-A151-46AA-BEE0-3EE75F00ADB6}" presName="compNode" presStyleCnt="0"/>
      <dgm:spPr/>
    </dgm:pt>
    <dgm:pt modelId="{9A943523-1CA1-4F95-9DCC-DDE0EB019E91}" type="pres">
      <dgm:prSet presAssocID="{A512315C-A151-46AA-BEE0-3EE75F00ADB6}"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rainstorm med massiv udfyldning"/>
        </a:ext>
      </dgm:extLst>
    </dgm:pt>
    <dgm:pt modelId="{CFE9FDFF-0547-41A3-BA36-216F497D4500}" type="pres">
      <dgm:prSet presAssocID="{A512315C-A151-46AA-BEE0-3EE75F00ADB6}" presName="iconSpace" presStyleCnt="0"/>
      <dgm:spPr/>
    </dgm:pt>
    <dgm:pt modelId="{E903EDAF-ECCC-44FC-9E04-CCCB2DA5799C}" type="pres">
      <dgm:prSet presAssocID="{A512315C-A151-46AA-BEE0-3EE75F00ADB6}" presName="parTx" presStyleLbl="revTx" presStyleIdx="0" presStyleCnt="8">
        <dgm:presLayoutVars>
          <dgm:chMax val="0"/>
          <dgm:chPref val="0"/>
        </dgm:presLayoutVars>
      </dgm:prSet>
      <dgm:spPr/>
    </dgm:pt>
    <dgm:pt modelId="{56EC5332-8D21-493F-A868-7EBD9FDF3DB4}" type="pres">
      <dgm:prSet presAssocID="{A512315C-A151-46AA-BEE0-3EE75F00ADB6}" presName="txSpace" presStyleCnt="0"/>
      <dgm:spPr/>
    </dgm:pt>
    <dgm:pt modelId="{DC8D1E29-4496-4D40-AA22-FB4902E6FB31}" type="pres">
      <dgm:prSet presAssocID="{A512315C-A151-46AA-BEE0-3EE75F00ADB6}" presName="desTx" presStyleLbl="revTx" presStyleIdx="1" presStyleCnt="8">
        <dgm:presLayoutVars/>
      </dgm:prSet>
      <dgm:spPr/>
    </dgm:pt>
    <dgm:pt modelId="{8DEC13E4-ADE0-493C-BDC2-1ED21DBC16C7}" type="pres">
      <dgm:prSet presAssocID="{1B3DD5CA-8946-41DE-A028-A9C16D4663BA}" presName="sibTrans" presStyleCnt="0"/>
      <dgm:spPr/>
    </dgm:pt>
    <dgm:pt modelId="{85EB33DF-A90C-4F4A-AE8C-F58948652AF2}" type="pres">
      <dgm:prSet presAssocID="{3BCF9124-5AC8-4339-9123-A5775F4173D9}" presName="compNode" presStyleCnt="0"/>
      <dgm:spPr/>
    </dgm:pt>
    <dgm:pt modelId="{CA41EDAA-9ED1-4B7E-AC43-0511784E1101}" type="pres">
      <dgm:prSet presAssocID="{3BCF9124-5AC8-4339-9123-A5775F4173D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pørgsmål"/>
        </a:ext>
      </dgm:extLst>
    </dgm:pt>
    <dgm:pt modelId="{8D5BAB9D-4ABC-475D-A3CC-DA66FE5E674B}" type="pres">
      <dgm:prSet presAssocID="{3BCF9124-5AC8-4339-9123-A5775F4173D9}" presName="iconSpace" presStyleCnt="0"/>
      <dgm:spPr/>
    </dgm:pt>
    <dgm:pt modelId="{EAB69059-4873-4198-B752-71FA2E45A7AD}" type="pres">
      <dgm:prSet presAssocID="{3BCF9124-5AC8-4339-9123-A5775F4173D9}" presName="parTx" presStyleLbl="revTx" presStyleIdx="2" presStyleCnt="8">
        <dgm:presLayoutVars>
          <dgm:chMax val="0"/>
          <dgm:chPref val="0"/>
        </dgm:presLayoutVars>
      </dgm:prSet>
      <dgm:spPr/>
    </dgm:pt>
    <dgm:pt modelId="{E0935BE3-2283-4DC4-8803-CADF048BD7FC}" type="pres">
      <dgm:prSet presAssocID="{3BCF9124-5AC8-4339-9123-A5775F4173D9}" presName="txSpace" presStyleCnt="0"/>
      <dgm:spPr/>
    </dgm:pt>
    <dgm:pt modelId="{53C4EB14-A24D-435D-B965-582C8C6C2772}" type="pres">
      <dgm:prSet presAssocID="{3BCF9124-5AC8-4339-9123-A5775F4173D9}" presName="desTx" presStyleLbl="revTx" presStyleIdx="3" presStyleCnt="8">
        <dgm:presLayoutVars/>
      </dgm:prSet>
      <dgm:spPr/>
    </dgm:pt>
    <dgm:pt modelId="{D4973D73-3D1F-4DD2-9FF6-D6FFB9C0575D}" type="pres">
      <dgm:prSet presAssocID="{EBB02FFA-B024-4075-ABFC-E4AF99BBC920}" presName="sibTrans" presStyleCnt="0"/>
      <dgm:spPr/>
    </dgm:pt>
    <dgm:pt modelId="{7108195B-A9A3-405D-BB84-368D96C43466}" type="pres">
      <dgm:prSet presAssocID="{ADBF0378-A48B-44D6-9D8D-B0EBCFC12CD1}" presName="compNode" presStyleCnt="0"/>
      <dgm:spPr/>
    </dgm:pt>
    <dgm:pt modelId="{B9F7767F-459F-4B5B-B43F-E64C387EC9E3}" type="pres">
      <dgm:prSet presAssocID="{ADBF0378-A48B-44D6-9D8D-B0EBCFC12CD1}"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ipboard med massiv udfyldning"/>
        </a:ext>
      </dgm:extLst>
    </dgm:pt>
    <dgm:pt modelId="{E51E7F23-6675-48FE-B261-6752C8BC6958}" type="pres">
      <dgm:prSet presAssocID="{ADBF0378-A48B-44D6-9D8D-B0EBCFC12CD1}" presName="iconSpace" presStyleCnt="0"/>
      <dgm:spPr/>
    </dgm:pt>
    <dgm:pt modelId="{1E3655A4-6AA6-4465-B469-E62974358D62}" type="pres">
      <dgm:prSet presAssocID="{ADBF0378-A48B-44D6-9D8D-B0EBCFC12CD1}" presName="parTx" presStyleLbl="revTx" presStyleIdx="4" presStyleCnt="8">
        <dgm:presLayoutVars>
          <dgm:chMax val="0"/>
          <dgm:chPref val="0"/>
        </dgm:presLayoutVars>
      </dgm:prSet>
      <dgm:spPr/>
    </dgm:pt>
    <dgm:pt modelId="{CB0580B5-DD8A-4D5E-9B80-12CD7A8757FB}" type="pres">
      <dgm:prSet presAssocID="{ADBF0378-A48B-44D6-9D8D-B0EBCFC12CD1}" presName="txSpace" presStyleCnt="0"/>
      <dgm:spPr/>
    </dgm:pt>
    <dgm:pt modelId="{3BDF667C-BA9B-46E9-854D-13DAEAAE7931}" type="pres">
      <dgm:prSet presAssocID="{ADBF0378-A48B-44D6-9D8D-B0EBCFC12CD1}" presName="desTx" presStyleLbl="revTx" presStyleIdx="5" presStyleCnt="8">
        <dgm:presLayoutVars/>
      </dgm:prSet>
      <dgm:spPr/>
    </dgm:pt>
    <dgm:pt modelId="{BCCD1348-E378-CD48-83AF-F4670E3FF472}" type="pres">
      <dgm:prSet presAssocID="{775D0F36-010F-4966-99BB-DAF6C6A306E8}" presName="sibTrans" presStyleCnt="0"/>
      <dgm:spPr/>
    </dgm:pt>
    <dgm:pt modelId="{C6351B44-8FF3-E745-947A-107E53EFD801}" type="pres">
      <dgm:prSet presAssocID="{14D01430-446D-8D4C-9F30-AF1EF08C359A}" presName="compNode" presStyleCnt="0"/>
      <dgm:spPr/>
    </dgm:pt>
    <dgm:pt modelId="{C008EA47-5810-E84A-999D-10B5C58B3AB8}" type="pres">
      <dgm:prSet presAssocID="{14D01430-446D-8D4C-9F30-AF1EF08C359A}" presName="iconRect" presStyleLbl="node1" presStyleIdx="3" presStyleCnt="4"/>
      <dgm:spPr>
        <a:blipFill rotWithShape="1">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pt>
    <dgm:pt modelId="{28799A07-B1F5-294D-80EC-72463396988B}" type="pres">
      <dgm:prSet presAssocID="{14D01430-446D-8D4C-9F30-AF1EF08C359A}" presName="iconSpace" presStyleCnt="0"/>
      <dgm:spPr/>
    </dgm:pt>
    <dgm:pt modelId="{E5DDE363-7322-C746-A7BE-26A9CD862DBE}" type="pres">
      <dgm:prSet presAssocID="{14D01430-446D-8D4C-9F30-AF1EF08C359A}" presName="parTx" presStyleLbl="revTx" presStyleIdx="6" presStyleCnt="8">
        <dgm:presLayoutVars>
          <dgm:chMax val="0"/>
          <dgm:chPref val="0"/>
        </dgm:presLayoutVars>
      </dgm:prSet>
      <dgm:spPr/>
    </dgm:pt>
    <dgm:pt modelId="{356A6824-C2FD-7343-8D8F-C1CF531C39FD}" type="pres">
      <dgm:prSet presAssocID="{14D01430-446D-8D4C-9F30-AF1EF08C359A}" presName="txSpace" presStyleCnt="0"/>
      <dgm:spPr/>
    </dgm:pt>
    <dgm:pt modelId="{924198F7-F9C1-6645-A609-76CF5E376824}" type="pres">
      <dgm:prSet presAssocID="{14D01430-446D-8D4C-9F30-AF1EF08C359A}" presName="desTx" presStyleLbl="revTx" presStyleIdx="7" presStyleCnt="8">
        <dgm:presLayoutVars/>
      </dgm:prSet>
      <dgm:spPr/>
    </dgm:pt>
  </dgm:ptLst>
  <dgm:cxnLst>
    <dgm:cxn modelId="{E4F50805-E7A4-4DCA-A06B-024998123197}" srcId="{27F5903D-5B65-4146-AECC-A6749CC0CFDB}" destId="{ADBF0378-A48B-44D6-9D8D-B0EBCFC12CD1}" srcOrd="2" destOrd="0" parTransId="{984EBE84-3A92-45AB-8AA8-C98D89DD1106}" sibTransId="{775D0F36-010F-4966-99BB-DAF6C6A306E8}"/>
    <dgm:cxn modelId="{EBBBE107-C969-4DF0-BA6D-72062C8B064C}" srcId="{3BCF9124-5AC8-4339-9123-A5775F4173D9}" destId="{5CD93443-B153-4EFD-AED3-A16D51587F2B}" srcOrd="0" destOrd="0" parTransId="{CCEC5FBF-B3E5-410B-A86D-86725413D9FA}" sibTransId="{A5F8DF4C-7A0F-49DB-8E28-CE11AC453751}"/>
    <dgm:cxn modelId="{4D54D409-E756-8049-BBF7-8F501B2990C0}" type="presOf" srcId="{0F76FD31-FA04-F340-B440-7CFB10C42206}" destId="{924198F7-F9C1-6645-A609-76CF5E376824}" srcOrd="0" destOrd="0" presId="urn:microsoft.com/office/officeart/2018/2/layout/IconLabelDescriptionList"/>
    <dgm:cxn modelId="{0826720B-5821-7E46-921F-3D4536C08128}" srcId="{27F5903D-5B65-4146-AECC-A6749CC0CFDB}" destId="{14D01430-446D-8D4C-9F30-AF1EF08C359A}" srcOrd="3" destOrd="0" parTransId="{4426004A-DA1B-874C-A372-E1E12BEC74CB}" sibTransId="{326B9F2A-F75D-944D-81CB-AD8F1233D5FF}"/>
    <dgm:cxn modelId="{00E9DF13-C35D-4E1B-9DFA-038932BF36CF}" type="presOf" srcId="{5CD93443-B153-4EFD-AED3-A16D51587F2B}" destId="{53C4EB14-A24D-435D-B965-582C8C6C2772}" srcOrd="0" destOrd="0" presId="urn:microsoft.com/office/officeart/2018/2/layout/IconLabelDescriptionList"/>
    <dgm:cxn modelId="{15F7FC13-EEFD-4EF6-A2FF-259432EBF6A3}" type="presOf" srcId="{23FC3177-C5A0-44FA-BA27-2ACFA922B86F}" destId="{3BDF667C-BA9B-46E9-854D-13DAEAAE7931}" srcOrd="0" destOrd="0" presId="urn:microsoft.com/office/officeart/2018/2/layout/IconLabelDescriptionList"/>
    <dgm:cxn modelId="{36E68B28-125D-4A4C-8D44-FB0BA0E30537}" type="presOf" srcId="{E972AD2F-137B-4815-990F-93F9AD72E9E3}" destId="{DC8D1E29-4496-4D40-AA22-FB4902E6FB31}" srcOrd="0" destOrd="0" presId="urn:microsoft.com/office/officeart/2018/2/layout/IconLabelDescriptionList"/>
    <dgm:cxn modelId="{300D5732-4F91-4A93-9A74-CD956BABC222}" type="presOf" srcId="{A512315C-A151-46AA-BEE0-3EE75F00ADB6}" destId="{E903EDAF-ECCC-44FC-9E04-CCCB2DA5799C}" srcOrd="0" destOrd="0" presId="urn:microsoft.com/office/officeart/2018/2/layout/IconLabelDescriptionList"/>
    <dgm:cxn modelId="{179F7660-8023-9C46-90F3-8CEC6952F460}" srcId="{14D01430-446D-8D4C-9F30-AF1EF08C359A}" destId="{0F76FD31-FA04-F340-B440-7CFB10C42206}" srcOrd="0" destOrd="0" parTransId="{69F0FB68-2715-7748-9475-CEE3C6836537}" sibTransId="{FD5F2ED6-ACD0-9643-B333-0126F0C5EB81}"/>
    <dgm:cxn modelId="{5246B26F-D535-E643-8941-4D9B1486ED58}" type="presOf" srcId="{609F5B7B-D8C7-434B-950A-F0C3CBA0F85C}" destId="{DC8D1E29-4496-4D40-AA22-FB4902E6FB31}" srcOrd="0" destOrd="1" presId="urn:microsoft.com/office/officeart/2018/2/layout/IconLabelDescriptionList"/>
    <dgm:cxn modelId="{B3A97956-5DA7-41BC-AE52-5ABDD1DD7BB6}" type="presOf" srcId="{3BCF9124-5AC8-4339-9123-A5775F4173D9}" destId="{EAB69059-4873-4198-B752-71FA2E45A7AD}" srcOrd="0" destOrd="0" presId="urn:microsoft.com/office/officeart/2018/2/layout/IconLabelDescriptionList"/>
    <dgm:cxn modelId="{91FCF356-8D4C-B14F-9E78-1BC104FDF317}" srcId="{E972AD2F-137B-4815-990F-93F9AD72E9E3}" destId="{995368B1-DC4A-BB43-B087-C1358804E0BB}" srcOrd="1" destOrd="0" parTransId="{78F1251F-39E1-8E46-A0D4-6E9F213129BB}" sibTransId="{143A59DE-9859-7B42-BBA3-808F261DB19E}"/>
    <dgm:cxn modelId="{99484D87-43E5-4A65-BBCE-5739428F2222}" type="presOf" srcId="{27F5903D-5B65-4146-AECC-A6749CC0CFDB}" destId="{19BC9C0B-99D7-48EF-A1D5-FC8CDA4C1A7B}" srcOrd="0" destOrd="0" presId="urn:microsoft.com/office/officeart/2018/2/layout/IconLabelDescriptionList"/>
    <dgm:cxn modelId="{9DAEED93-D838-401C-AA0F-7CA9AA92759A}" srcId="{A512315C-A151-46AA-BEE0-3EE75F00ADB6}" destId="{E972AD2F-137B-4815-990F-93F9AD72E9E3}" srcOrd="0" destOrd="0" parTransId="{ABFEAB61-8B18-4623-A44F-B3ACFCA28A3B}" sibTransId="{A1E361A5-C685-4732-B0DD-B57451459605}"/>
    <dgm:cxn modelId="{E722DB99-31FD-475A-B12B-60FC7028D801}" srcId="{27F5903D-5B65-4146-AECC-A6749CC0CFDB}" destId="{3BCF9124-5AC8-4339-9123-A5775F4173D9}" srcOrd="1" destOrd="0" parTransId="{96666541-844B-483E-AD3A-D73B51EBB4DC}" sibTransId="{EBB02FFA-B024-4075-ABFC-E4AF99BBC920}"/>
    <dgm:cxn modelId="{1D93B6A0-B3A8-438D-9599-62DD26F3713A}" type="presOf" srcId="{ADBF0378-A48B-44D6-9D8D-B0EBCFC12CD1}" destId="{1E3655A4-6AA6-4465-B469-E62974358D62}" srcOrd="0" destOrd="0" presId="urn:microsoft.com/office/officeart/2018/2/layout/IconLabelDescriptionList"/>
    <dgm:cxn modelId="{38F79AB3-0898-F247-A973-0D7FE44492FC}" type="presOf" srcId="{995368B1-DC4A-BB43-B087-C1358804E0BB}" destId="{DC8D1E29-4496-4D40-AA22-FB4902E6FB31}" srcOrd="0" destOrd="2" presId="urn:microsoft.com/office/officeart/2018/2/layout/IconLabelDescriptionList"/>
    <dgm:cxn modelId="{0ECC5CD9-8098-4006-87B7-4B5477A23A2B}" srcId="{27F5903D-5B65-4146-AECC-A6749CC0CFDB}" destId="{A512315C-A151-46AA-BEE0-3EE75F00ADB6}" srcOrd="0" destOrd="0" parTransId="{8BD4A89A-B1FB-4CAC-95B0-E218A0407BF6}" sibTransId="{1B3DD5CA-8946-41DE-A028-A9C16D4663BA}"/>
    <dgm:cxn modelId="{6D6128E6-1A23-9A4D-8B64-3522220DED0B}" type="presOf" srcId="{14D01430-446D-8D4C-9F30-AF1EF08C359A}" destId="{E5DDE363-7322-C746-A7BE-26A9CD862DBE}" srcOrd="0" destOrd="0" presId="urn:microsoft.com/office/officeart/2018/2/layout/IconLabelDescriptionList"/>
    <dgm:cxn modelId="{653988E6-329F-44BD-977D-7456459C7A55}" srcId="{ADBF0378-A48B-44D6-9D8D-B0EBCFC12CD1}" destId="{23FC3177-C5A0-44FA-BA27-2ACFA922B86F}" srcOrd="0" destOrd="0" parTransId="{C63CDE2E-8D4C-4E75-93F6-68C87379B6DD}" sibTransId="{3B508ECF-E733-4A55-87CA-3A87D38534A3}"/>
    <dgm:cxn modelId="{3127FAEC-E7E6-054C-91E0-BD041C6345BF}" srcId="{E972AD2F-137B-4815-990F-93F9AD72E9E3}" destId="{609F5B7B-D8C7-434B-950A-F0C3CBA0F85C}" srcOrd="0" destOrd="0" parTransId="{24778851-5FC4-CF41-857A-445AF9F7A2FE}" sibTransId="{F2FD8895-3233-A74E-B06B-C27480CBBE27}"/>
    <dgm:cxn modelId="{8AC768D2-ED6C-476E-8DD4-633F1C31B928}" type="presParOf" srcId="{19BC9C0B-99D7-48EF-A1D5-FC8CDA4C1A7B}" destId="{7E4BEE60-1449-400E-A143-F4E9F6E8BF1F}" srcOrd="0" destOrd="0" presId="urn:microsoft.com/office/officeart/2018/2/layout/IconLabelDescriptionList"/>
    <dgm:cxn modelId="{06635EFC-E552-49E7-9263-49919CFBCEDA}" type="presParOf" srcId="{7E4BEE60-1449-400E-A143-F4E9F6E8BF1F}" destId="{9A943523-1CA1-4F95-9DCC-DDE0EB019E91}" srcOrd="0" destOrd="0" presId="urn:microsoft.com/office/officeart/2018/2/layout/IconLabelDescriptionList"/>
    <dgm:cxn modelId="{A05EF4E9-0565-4332-BAE3-2C3C1D6C0CE6}" type="presParOf" srcId="{7E4BEE60-1449-400E-A143-F4E9F6E8BF1F}" destId="{CFE9FDFF-0547-41A3-BA36-216F497D4500}" srcOrd="1" destOrd="0" presId="urn:microsoft.com/office/officeart/2018/2/layout/IconLabelDescriptionList"/>
    <dgm:cxn modelId="{8D510D5A-82D4-46F8-9FC0-57CA3ACC7C08}" type="presParOf" srcId="{7E4BEE60-1449-400E-A143-F4E9F6E8BF1F}" destId="{E903EDAF-ECCC-44FC-9E04-CCCB2DA5799C}" srcOrd="2" destOrd="0" presId="urn:microsoft.com/office/officeart/2018/2/layout/IconLabelDescriptionList"/>
    <dgm:cxn modelId="{1C423FAF-F33C-4B66-A6A4-3E7587677C7E}" type="presParOf" srcId="{7E4BEE60-1449-400E-A143-F4E9F6E8BF1F}" destId="{56EC5332-8D21-493F-A868-7EBD9FDF3DB4}" srcOrd="3" destOrd="0" presId="urn:microsoft.com/office/officeart/2018/2/layout/IconLabelDescriptionList"/>
    <dgm:cxn modelId="{C993C089-848B-47C9-B57C-482285F59BA3}" type="presParOf" srcId="{7E4BEE60-1449-400E-A143-F4E9F6E8BF1F}" destId="{DC8D1E29-4496-4D40-AA22-FB4902E6FB31}" srcOrd="4" destOrd="0" presId="urn:microsoft.com/office/officeart/2018/2/layout/IconLabelDescriptionList"/>
    <dgm:cxn modelId="{EB7BEDC8-E6B2-4B51-A9B9-5B8EA5180675}" type="presParOf" srcId="{19BC9C0B-99D7-48EF-A1D5-FC8CDA4C1A7B}" destId="{8DEC13E4-ADE0-493C-BDC2-1ED21DBC16C7}" srcOrd="1" destOrd="0" presId="urn:microsoft.com/office/officeart/2018/2/layout/IconLabelDescriptionList"/>
    <dgm:cxn modelId="{E6666F10-F4BB-46C1-9C4C-4E24987C13E3}" type="presParOf" srcId="{19BC9C0B-99D7-48EF-A1D5-FC8CDA4C1A7B}" destId="{85EB33DF-A90C-4F4A-AE8C-F58948652AF2}" srcOrd="2" destOrd="0" presId="urn:microsoft.com/office/officeart/2018/2/layout/IconLabelDescriptionList"/>
    <dgm:cxn modelId="{64629821-DEE6-4428-B6DD-0DA7BB51A1C9}" type="presParOf" srcId="{85EB33DF-A90C-4F4A-AE8C-F58948652AF2}" destId="{CA41EDAA-9ED1-4B7E-AC43-0511784E1101}" srcOrd="0" destOrd="0" presId="urn:microsoft.com/office/officeart/2018/2/layout/IconLabelDescriptionList"/>
    <dgm:cxn modelId="{FA5F19D8-C260-4418-A27B-CF51742E2C12}" type="presParOf" srcId="{85EB33DF-A90C-4F4A-AE8C-F58948652AF2}" destId="{8D5BAB9D-4ABC-475D-A3CC-DA66FE5E674B}" srcOrd="1" destOrd="0" presId="urn:microsoft.com/office/officeart/2018/2/layout/IconLabelDescriptionList"/>
    <dgm:cxn modelId="{BF38E4DA-4C8B-48BC-8A4F-32415C766888}" type="presParOf" srcId="{85EB33DF-A90C-4F4A-AE8C-F58948652AF2}" destId="{EAB69059-4873-4198-B752-71FA2E45A7AD}" srcOrd="2" destOrd="0" presId="urn:microsoft.com/office/officeart/2018/2/layout/IconLabelDescriptionList"/>
    <dgm:cxn modelId="{388CD6B8-E07C-4262-95D4-0317393275E7}" type="presParOf" srcId="{85EB33DF-A90C-4F4A-AE8C-F58948652AF2}" destId="{E0935BE3-2283-4DC4-8803-CADF048BD7FC}" srcOrd="3" destOrd="0" presId="urn:microsoft.com/office/officeart/2018/2/layout/IconLabelDescriptionList"/>
    <dgm:cxn modelId="{45E53DF7-4C69-4034-82B3-1B7F6BD454C9}" type="presParOf" srcId="{85EB33DF-A90C-4F4A-AE8C-F58948652AF2}" destId="{53C4EB14-A24D-435D-B965-582C8C6C2772}" srcOrd="4" destOrd="0" presId="urn:microsoft.com/office/officeart/2018/2/layout/IconLabelDescriptionList"/>
    <dgm:cxn modelId="{D86BD79F-D5BC-46A6-B54F-CFA2318A0B9B}" type="presParOf" srcId="{19BC9C0B-99D7-48EF-A1D5-FC8CDA4C1A7B}" destId="{D4973D73-3D1F-4DD2-9FF6-D6FFB9C0575D}" srcOrd="3" destOrd="0" presId="urn:microsoft.com/office/officeart/2018/2/layout/IconLabelDescriptionList"/>
    <dgm:cxn modelId="{8BE4AAC7-E0D7-436C-BB45-02F70AD5D489}" type="presParOf" srcId="{19BC9C0B-99D7-48EF-A1D5-FC8CDA4C1A7B}" destId="{7108195B-A9A3-405D-BB84-368D96C43466}" srcOrd="4" destOrd="0" presId="urn:microsoft.com/office/officeart/2018/2/layout/IconLabelDescriptionList"/>
    <dgm:cxn modelId="{BBEEAFB3-6310-4ACC-88D8-F8A73D5BE37D}" type="presParOf" srcId="{7108195B-A9A3-405D-BB84-368D96C43466}" destId="{B9F7767F-459F-4B5B-B43F-E64C387EC9E3}" srcOrd="0" destOrd="0" presId="urn:microsoft.com/office/officeart/2018/2/layout/IconLabelDescriptionList"/>
    <dgm:cxn modelId="{493A41A9-36E9-468B-8B2B-481CF3EC5B2A}" type="presParOf" srcId="{7108195B-A9A3-405D-BB84-368D96C43466}" destId="{E51E7F23-6675-48FE-B261-6752C8BC6958}" srcOrd="1" destOrd="0" presId="urn:microsoft.com/office/officeart/2018/2/layout/IconLabelDescriptionList"/>
    <dgm:cxn modelId="{2D6C3109-8D81-468F-8140-4F559361D9F7}" type="presParOf" srcId="{7108195B-A9A3-405D-BB84-368D96C43466}" destId="{1E3655A4-6AA6-4465-B469-E62974358D62}" srcOrd="2" destOrd="0" presId="urn:microsoft.com/office/officeart/2018/2/layout/IconLabelDescriptionList"/>
    <dgm:cxn modelId="{60BAAA54-03F2-4AF9-AC74-3EE93825D36C}" type="presParOf" srcId="{7108195B-A9A3-405D-BB84-368D96C43466}" destId="{CB0580B5-DD8A-4D5E-9B80-12CD7A8757FB}" srcOrd="3" destOrd="0" presId="urn:microsoft.com/office/officeart/2018/2/layout/IconLabelDescriptionList"/>
    <dgm:cxn modelId="{019DB892-82E0-4065-8C39-FF030415769A}" type="presParOf" srcId="{7108195B-A9A3-405D-BB84-368D96C43466}" destId="{3BDF667C-BA9B-46E9-854D-13DAEAAE7931}" srcOrd="4" destOrd="0" presId="urn:microsoft.com/office/officeart/2018/2/layout/IconLabelDescriptionList"/>
    <dgm:cxn modelId="{8D4A8227-2F33-3043-82E6-3F59040D9BD7}" type="presParOf" srcId="{19BC9C0B-99D7-48EF-A1D5-FC8CDA4C1A7B}" destId="{BCCD1348-E378-CD48-83AF-F4670E3FF472}" srcOrd="5" destOrd="0" presId="urn:microsoft.com/office/officeart/2018/2/layout/IconLabelDescriptionList"/>
    <dgm:cxn modelId="{57A3DE59-38FA-204E-A2F2-60BC21326EE0}" type="presParOf" srcId="{19BC9C0B-99D7-48EF-A1D5-FC8CDA4C1A7B}" destId="{C6351B44-8FF3-E745-947A-107E53EFD801}" srcOrd="6" destOrd="0" presId="urn:microsoft.com/office/officeart/2018/2/layout/IconLabelDescriptionList"/>
    <dgm:cxn modelId="{5019361B-02A7-8E42-BDCB-0DAB9F2F4A9A}" type="presParOf" srcId="{C6351B44-8FF3-E745-947A-107E53EFD801}" destId="{C008EA47-5810-E84A-999D-10B5C58B3AB8}" srcOrd="0" destOrd="0" presId="urn:microsoft.com/office/officeart/2018/2/layout/IconLabelDescriptionList"/>
    <dgm:cxn modelId="{ACF77F62-0336-8449-8236-01B84674EED5}" type="presParOf" srcId="{C6351B44-8FF3-E745-947A-107E53EFD801}" destId="{28799A07-B1F5-294D-80EC-72463396988B}" srcOrd="1" destOrd="0" presId="urn:microsoft.com/office/officeart/2018/2/layout/IconLabelDescriptionList"/>
    <dgm:cxn modelId="{1E8FB40C-A7F6-AD47-99EC-15FB60F5EB28}" type="presParOf" srcId="{C6351B44-8FF3-E745-947A-107E53EFD801}" destId="{E5DDE363-7322-C746-A7BE-26A9CD862DBE}" srcOrd="2" destOrd="0" presId="urn:microsoft.com/office/officeart/2018/2/layout/IconLabelDescriptionList"/>
    <dgm:cxn modelId="{529E35FE-0835-DF42-BAF8-2CA5C87EB1E4}" type="presParOf" srcId="{C6351B44-8FF3-E745-947A-107E53EFD801}" destId="{356A6824-C2FD-7343-8D8F-C1CF531C39FD}" srcOrd="3" destOrd="0" presId="urn:microsoft.com/office/officeart/2018/2/layout/IconLabelDescriptionList"/>
    <dgm:cxn modelId="{F6A9B9C7-E81F-D843-986F-04E4C742EB08}" type="presParOf" srcId="{C6351B44-8FF3-E745-947A-107E53EFD801}" destId="{924198F7-F9C1-6645-A609-76CF5E376824}"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179E93-E29D-44E5-BE66-34BF3BD2F020}"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A35E666E-1B0D-4701-9935-8B3516C3A091}">
      <dgm:prSet/>
      <dgm:spPr/>
      <dgm:t>
        <a:bodyPr/>
        <a:lstStyle/>
        <a:p>
          <a:pPr>
            <a:lnSpc>
              <a:spcPct val="100000"/>
            </a:lnSpc>
            <a:defRPr cap="all"/>
          </a:pPr>
          <a:r>
            <a:rPr lang="da-DK" b="1" i="0" dirty="0"/>
            <a:t>Sundhed – både fysisk og mentalt</a:t>
          </a:r>
          <a:r>
            <a:rPr lang="da-DK" b="0" i="0" dirty="0"/>
            <a:t>:</a:t>
          </a:r>
        </a:p>
        <a:p>
          <a:pPr>
            <a:lnSpc>
              <a:spcPct val="100000"/>
            </a:lnSpc>
            <a:defRPr cap="all"/>
          </a:pPr>
          <a:r>
            <a:rPr lang="da-DK" b="0" i="0" dirty="0"/>
            <a:t>Holde sig i gang fysisk, holde hjernen frisk </a:t>
          </a:r>
          <a:endParaRPr lang="en-US" dirty="0"/>
        </a:p>
      </dgm:t>
    </dgm:pt>
    <dgm:pt modelId="{E0C04C37-2FCB-41B8-9B97-414588712393}" type="parTrans" cxnId="{9C82E7E8-AA3E-4995-BFCC-C547C55D68B6}">
      <dgm:prSet/>
      <dgm:spPr/>
      <dgm:t>
        <a:bodyPr/>
        <a:lstStyle/>
        <a:p>
          <a:endParaRPr lang="en-US"/>
        </a:p>
      </dgm:t>
    </dgm:pt>
    <dgm:pt modelId="{863434C4-079E-4E9F-BC00-394A22C59E55}" type="sibTrans" cxnId="{9C82E7E8-AA3E-4995-BFCC-C547C55D68B6}">
      <dgm:prSet/>
      <dgm:spPr/>
      <dgm:t>
        <a:bodyPr/>
        <a:lstStyle/>
        <a:p>
          <a:endParaRPr lang="en-US"/>
        </a:p>
      </dgm:t>
    </dgm:pt>
    <dgm:pt modelId="{E2C7A1FC-3AC4-4701-AD3F-1F7BA5C835C5}">
      <dgm:prSet/>
      <dgm:spPr/>
      <dgm:t>
        <a:bodyPr/>
        <a:lstStyle/>
        <a:p>
          <a:pPr>
            <a:lnSpc>
              <a:spcPct val="100000"/>
            </a:lnSpc>
            <a:defRPr cap="all"/>
          </a:pPr>
          <a:r>
            <a:rPr lang="da-DK" b="1" i="0" dirty="0"/>
            <a:t>Formål og rammer for hverdagen</a:t>
          </a:r>
        </a:p>
        <a:p>
          <a:pPr>
            <a:lnSpc>
              <a:spcPct val="100000"/>
            </a:lnSpc>
            <a:defRPr cap="all"/>
          </a:pPr>
          <a:r>
            <a:rPr lang="da-DK" b="0" i="0" dirty="0"/>
            <a:t>Fx fortsætte deltid på arbejdsmarkedet eller blive frivillig</a:t>
          </a:r>
          <a:endParaRPr lang="en-US" dirty="0"/>
        </a:p>
      </dgm:t>
    </dgm:pt>
    <dgm:pt modelId="{48CDEC5E-590A-4A9C-BFCA-C99947588AD4}" type="parTrans" cxnId="{B7CDB400-7F3D-4922-A980-081A1E280A26}">
      <dgm:prSet/>
      <dgm:spPr/>
      <dgm:t>
        <a:bodyPr/>
        <a:lstStyle/>
        <a:p>
          <a:endParaRPr lang="en-US"/>
        </a:p>
      </dgm:t>
    </dgm:pt>
    <dgm:pt modelId="{E7A6D20E-AF66-43FD-AEEA-D7B39BFB5702}" type="sibTrans" cxnId="{B7CDB400-7F3D-4922-A980-081A1E280A26}">
      <dgm:prSet/>
      <dgm:spPr/>
      <dgm:t>
        <a:bodyPr/>
        <a:lstStyle/>
        <a:p>
          <a:endParaRPr lang="en-US"/>
        </a:p>
      </dgm:t>
    </dgm:pt>
    <dgm:pt modelId="{4AF1C758-4D93-42F5-8449-DE2E77210CBC}">
      <dgm:prSet/>
      <dgm:spPr/>
      <dgm:t>
        <a:bodyPr/>
        <a:lstStyle/>
        <a:p>
          <a:pPr>
            <a:lnSpc>
              <a:spcPct val="100000"/>
            </a:lnSpc>
            <a:defRPr cap="all"/>
          </a:pPr>
          <a:r>
            <a:rPr lang="da-DK" b="1" i="0" dirty="0"/>
            <a:t>Et godt Fællesskab</a:t>
          </a:r>
        </a:p>
        <a:p>
          <a:pPr>
            <a:lnSpc>
              <a:spcPct val="100000"/>
            </a:lnSpc>
            <a:defRPr cap="all"/>
          </a:pPr>
          <a:r>
            <a:rPr lang="da-DK" b="0" i="0" dirty="0"/>
            <a:t>FX Medlemsarrangementer eller blive frivillig</a:t>
          </a:r>
          <a:endParaRPr lang="en-US" dirty="0"/>
        </a:p>
      </dgm:t>
    </dgm:pt>
    <dgm:pt modelId="{5ABAAA79-FAA5-49E7-B2F8-7AA0F921D549}" type="parTrans" cxnId="{83FA644D-FC6D-4FD3-BAD6-BC5FEA29645E}">
      <dgm:prSet/>
      <dgm:spPr/>
      <dgm:t>
        <a:bodyPr/>
        <a:lstStyle/>
        <a:p>
          <a:endParaRPr lang="da-DK"/>
        </a:p>
      </dgm:t>
    </dgm:pt>
    <dgm:pt modelId="{A8718D11-1D34-45A8-86AA-04488C78AB8C}" type="sibTrans" cxnId="{83FA644D-FC6D-4FD3-BAD6-BC5FEA29645E}">
      <dgm:prSet/>
      <dgm:spPr/>
      <dgm:t>
        <a:bodyPr/>
        <a:lstStyle/>
        <a:p>
          <a:endParaRPr lang="da-DK"/>
        </a:p>
      </dgm:t>
    </dgm:pt>
    <dgm:pt modelId="{1024CBDC-6B93-4E31-B84F-50388B53864B}" type="pres">
      <dgm:prSet presAssocID="{B8179E93-E29D-44E5-BE66-34BF3BD2F020}" presName="root" presStyleCnt="0">
        <dgm:presLayoutVars>
          <dgm:dir/>
          <dgm:resizeHandles val="exact"/>
        </dgm:presLayoutVars>
      </dgm:prSet>
      <dgm:spPr/>
    </dgm:pt>
    <dgm:pt modelId="{F6BD6684-940E-4803-A8CC-A041F4F07943}" type="pres">
      <dgm:prSet presAssocID="{A35E666E-1B0D-4701-9935-8B3516C3A091}" presName="compNode" presStyleCnt="0"/>
      <dgm:spPr/>
    </dgm:pt>
    <dgm:pt modelId="{AB288B8E-0F47-4E60-9770-B9E9FB2C4D5D}" type="pres">
      <dgm:prSet presAssocID="{A35E666E-1B0D-4701-9935-8B3516C3A091}" presName="iconBgRect" presStyleLbl="bgShp" presStyleIdx="0" presStyleCnt="3"/>
      <dgm:spPr/>
    </dgm:pt>
    <dgm:pt modelId="{E5633F61-29D1-4435-B367-E5F1409781BD}" type="pres">
      <dgm:prSet presAssocID="{A35E666E-1B0D-4701-9935-8B3516C3A091}" presName="iconRect" presStyleLbl="node1" presStyleIdx="0" presStyleCnt="3" custLinFactNeighborX="2485" custLinFactNeighborY="-287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jerne i hoved med massiv udfyldning"/>
        </a:ext>
      </dgm:extLst>
    </dgm:pt>
    <dgm:pt modelId="{81C714AB-6700-4E30-B1C7-A703DB812478}" type="pres">
      <dgm:prSet presAssocID="{A35E666E-1B0D-4701-9935-8B3516C3A091}" presName="spaceRect" presStyleCnt="0"/>
      <dgm:spPr/>
    </dgm:pt>
    <dgm:pt modelId="{F2768F12-C374-424E-B318-982F4B02DA6D}" type="pres">
      <dgm:prSet presAssocID="{A35E666E-1B0D-4701-9935-8B3516C3A091}" presName="textRect" presStyleLbl="revTx" presStyleIdx="0" presStyleCnt="3">
        <dgm:presLayoutVars>
          <dgm:chMax val="1"/>
          <dgm:chPref val="1"/>
        </dgm:presLayoutVars>
      </dgm:prSet>
      <dgm:spPr/>
    </dgm:pt>
    <dgm:pt modelId="{1DD3E849-67E1-433E-AAA9-8968623E0F2A}" type="pres">
      <dgm:prSet presAssocID="{863434C4-079E-4E9F-BC00-394A22C59E55}" presName="sibTrans" presStyleCnt="0"/>
      <dgm:spPr/>
    </dgm:pt>
    <dgm:pt modelId="{291BE0EF-52BE-4CD9-A17D-E1F179CE4DAB}" type="pres">
      <dgm:prSet presAssocID="{E2C7A1FC-3AC4-4701-AD3F-1F7BA5C835C5}" presName="compNode" presStyleCnt="0"/>
      <dgm:spPr/>
    </dgm:pt>
    <dgm:pt modelId="{EC8DA0C2-1019-4337-850E-2C08716B1E5F}" type="pres">
      <dgm:prSet presAssocID="{E2C7A1FC-3AC4-4701-AD3F-1F7BA5C835C5}" presName="iconBgRect" presStyleLbl="bgShp" presStyleIdx="1" presStyleCnt="3"/>
      <dgm:spPr/>
    </dgm:pt>
    <dgm:pt modelId="{B54D631C-BFE0-4E2F-BA65-CBAEEB2DEEE8}" type="pres">
      <dgm:prSet presAssocID="{E2C7A1FC-3AC4-4701-AD3F-1F7BA5C835C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B1A5BBAE-0D03-4B92-AD64-1F58CCE771EA}" type="pres">
      <dgm:prSet presAssocID="{E2C7A1FC-3AC4-4701-AD3F-1F7BA5C835C5}" presName="spaceRect" presStyleCnt="0"/>
      <dgm:spPr/>
    </dgm:pt>
    <dgm:pt modelId="{57DF007E-C5B7-4272-B4F5-592D6D57411F}" type="pres">
      <dgm:prSet presAssocID="{E2C7A1FC-3AC4-4701-AD3F-1F7BA5C835C5}" presName="textRect" presStyleLbl="revTx" presStyleIdx="1" presStyleCnt="3">
        <dgm:presLayoutVars>
          <dgm:chMax val="1"/>
          <dgm:chPref val="1"/>
        </dgm:presLayoutVars>
      </dgm:prSet>
      <dgm:spPr/>
    </dgm:pt>
    <dgm:pt modelId="{83A60104-B4BD-4E6D-B747-85E716192ED3}" type="pres">
      <dgm:prSet presAssocID="{E7A6D20E-AF66-43FD-AEEA-D7B39BFB5702}" presName="sibTrans" presStyleCnt="0"/>
      <dgm:spPr/>
    </dgm:pt>
    <dgm:pt modelId="{D8E23F46-6278-477E-8929-4F3977233088}" type="pres">
      <dgm:prSet presAssocID="{4AF1C758-4D93-42F5-8449-DE2E77210CBC}" presName="compNode" presStyleCnt="0"/>
      <dgm:spPr/>
    </dgm:pt>
    <dgm:pt modelId="{FD3AD48F-48B9-48D3-A3F0-1054C9773966}" type="pres">
      <dgm:prSet presAssocID="{4AF1C758-4D93-42F5-8449-DE2E77210CBC}" presName="iconBgRect" presStyleLbl="bgShp" presStyleIdx="2" presStyleCnt="3"/>
      <dgm:spPr/>
    </dgm:pt>
    <dgm:pt modelId="{20097CB6-54E6-4DC3-948C-E9923F1092F9}" type="pres">
      <dgm:prSet presAssocID="{4AF1C758-4D93-42F5-8449-DE2E77210CB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pt>
    <dgm:pt modelId="{E6B11CEC-C730-45E8-8F7C-32EBD8FE62F4}" type="pres">
      <dgm:prSet presAssocID="{4AF1C758-4D93-42F5-8449-DE2E77210CBC}" presName="spaceRect" presStyleCnt="0"/>
      <dgm:spPr/>
    </dgm:pt>
    <dgm:pt modelId="{576C0C05-2A36-4C43-A7A3-D23A6AC045AE}" type="pres">
      <dgm:prSet presAssocID="{4AF1C758-4D93-42F5-8449-DE2E77210CBC}" presName="textRect" presStyleLbl="revTx" presStyleIdx="2" presStyleCnt="3">
        <dgm:presLayoutVars>
          <dgm:chMax val="1"/>
          <dgm:chPref val="1"/>
        </dgm:presLayoutVars>
      </dgm:prSet>
      <dgm:spPr/>
    </dgm:pt>
  </dgm:ptLst>
  <dgm:cxnLst>
    <dgm:cxn modelId="{B7CDB400-7F3D-4922-A980-081A1E280A26}" srcId="{B8179E93-E29D-44E5-BE66-34BF3BD2F020}" destId="{E2C7A1FC-3AC4-4701-AD3F-1F7BA5C835C5}" srcOrd="1" destOrd="0" parTransId="{48CDEC5E-590A-4A9C-BFCA-C99947588AD4}" sibTransId="{E7A6D20E-AF66-43FD-AEEA-D7B39BFB5702}"/>
    <dgm:cxn modelId="{3BCF6C13-3D8E-4445-AC10-455457D3BD1B}" type="presOf" srcId="{E2C7A1FC-3AC4-4701-AD3F-1F7BA5C835C5}" destId="{57DF007E-C5B7-4272-B4F5-592D6D57411F}" srcOrd="0" destOrd="0" presId="urn:microsoft.com/office/officeart/2018/5/layout/IconCircleLabelList"/>
    <dgm:cxn modelId="{6510AE48-848A-4DF4-A3E3-D6847E5E0B3A}" type="presOf" srcId="{4AF1C758-4D93-42F5-8449-DE2E77210CBC}" destId="{576C0C05-2A36-4C43-A7A3-D23A6AC045AE}" srcOrd="0" destOrd="0" presId="urn:microsoft.com/office/officeart/2018/5/layout/IconCircleLabelList"/>
    <dgm:cxn modelId="{83FA644D-FC6D-4FD3-BAD6-BC5FEA29645E}" srcId="{B8179E93-E29D-44E5-BE66-34BF3BD2F020}" destId="{4AF1C758-4D93-42F5-8449-DE2E77210CBC}" srcOrd="2" destOrd="0" parTransId="{5ABAAA79-FAA5-49E7-B2F8-7AA0F921D549}" sibTransId="{A8718D11-1D34-45A8-86AA-04488C78AB8C}"/>
    <dgm:cxn modelId="{311DE976-D4F3-491A-A78A-B8F67D145E30}" type="presOf" srcId="{B8179E93-E29D-44E5-BE66-34BF3BD2F020}" destId="{1024CBDC-6B93-4E31-B84F-50388B53864B}" srcOrd="0" destOrd="0" presId="urn:microsoft.com/office/officeart/2018/5/layout/IconCircleLabelList"/>
    <dgm:cxn modelId="{491743D1-5BA3-4E16-BF0E-121F67DA6C03}" type="presOf" srcId="{A35E666E-1B0D-4701-9935-8B3516C3A091}" destId="{F2768F12-C374-424E-B318-982F4B02DA6D}" srcOrd="0" destOrd="0" presId="urn:microsoft.com/office/officeart/2018/5/layout/IconCircleLabelList"/>
    <dgm:cxn modelId="{9C82E7E8-AA3E-4995-BFCC-C547C55D68B6}" srcId="{B8179E93-E29D-44E5-BE66-34BF3BD2F020}" destId="{A35E666E-1B0D-4701-9935-8B3516C3A091}" srcOrd="0" destOrd="0" parTransId="{E0C04C37-2FCB-41B8-9B97-414588712393}" sibTransId="{863434C4-079E-4E9F-BC00-394A22C59E55}"/>
    <dgm:cxn modelId="{9C378B4A-9D2E-4F0C-9AC0-07F494406FD8}" type="presParOf" srcId="{1024CBDC-6B93-4E31-B84F-50388B53864B}" destId="{F6BD6684-940E-4803-A8CC-A041F4F07943}" srcOrd="0" destOrd="0" presId="urn:microsoft.com/office/officeart/2018/5/layout/IconCircleLabelList"/>
    <dgm:cxn modelId="{C5880378-2E87-43EC-B906-F68A637213CB}" type="presParOf" srcId="{F6BD6684-940E-4803-A8CC-A041F4F07943}" destId="{AB288B8E-0F47-4E60-9770-B9E9FB2C4D5D}" srcOrd="0" destOrd="0" presId="urn:microsoft.com/office/officeart/2018/5/layout/IconCircleLabelList"/>
    <dgm:cxn modelId="{8F4DC99E-48F2-43D8-AC1D-209D8D85864F}" type="presParOf" srcId="{F6BD6684-940E-4803-A8CC-A041F4F07943}" destId="{E5633F61-29D1-4435-B367-E5F1409781BD}" srcOrd="1" destOrd="0" presId="urn:microsoft.com/office/officeart/2018/5/layout/IconCircleLabelList"/>
    <dgm:cxn modelId="{0C1F4C11-136F-4B82-909C-03D1C543DE18}" type="presParOf" srcId="{F6BD6684-940E-4803-A8CC-A041F4F07943}" destId="{81C714AB-6700-4E30-B1C7-A703DB812478}" srcOrd="2" destOrd="0" presId="urn:microsoft.com/office/officeart/2018/5/layout/IconCircleLabelList"/>
    <dgm:cxn modelId="{1227BB44-A0BD-40EF-8885-7C05AED69496}" type="presParOf" srcId="{F6BD6684-940E-4803-A8CC-A041F4F07943}" destId="{F2768F12-C374-424E-B318-982F4B02DA6D}" srcOrd="3" destOrd="0" presId="urn:microsoft.com/office/officeart/2018/5/layout/IconCircleLabelList"/>
    <dgm:cxn modelId="{5A6449EE-77C1-4B44-A8B1-54097B1DC3BD}" type="presParOf" srcId="{1024CBDC-6B93-4E31-B84F-50388B53864B}" destId="{1DD3E849-67E1-433E-AAA9-8968623E0F2A}" srcOrd="1" destOrd="0" presId="urn:microsoft.com/office/officeart/2018/5/layout/IconCircleLabelList"/>
    <dgm:cxn modelId="{58810C9E-2E00-46DF-80BF-D048EBF5DA14}" type="presParOf" srcId="{1024CBDC-6B93-4E31-B84F-50388B53864B}" destId="{291BE0EF-52BE-4CD9-A17D-E1F179CE4DAB}" srcOrd="2" destOrd="0" presId="urn:microsoft.com/office/officeart/2018/5/layout/IconCircleLabelList"/>
    <dgm:cxn modelId="{0F852571-120D-431F-8E2C-E28109EF974A}" type="presParOf" srcId="{291BE0EF-52BE-4CD9-A17D-E1F179CE4DAB}" destId="{EC8DA0C2-1019-4337-850E-2C08716B1E5F}" srcOrd="0" destOrd="0" presId="urn:microsoft.com/office/officeart/2018/5/layout/IconCircleLabelList"/>
    <dgm:cxn modelId="{6CA7C1F9-2D0B-4238-B57C-D3BEC0B7F998}" type="presParOf" srcId="{291BE0EF-52BE-4CD9-A17D-E1F179CE4DAB}" destId="{B54D631C-BFE0-4E2F-BA65-CBAEEB2DEEE8}" srcOrd="1" destOrd="0" presId="urn:microsoft.com/office/officeart/2018/5/layout/IconCircleLabelList"/>
    <dgm:cxn modelId="{E147F262-4A93-4994-A0C2-4E24041CC54D}" type="presParOf" srcId="{291BE0EF-52BE-4CD9-A17D-E1F179CE4DAB}" destId="{B1A5BBAE-0D03-4B92-AD64-1F58CCE771EA}" srcOrd="2" destOrd="0" presId="urn:microsoft.com/office/officeart/2018/5/layout/IconCircleLabelList"/>
    <dgm:cxn modelId="{F672F671-12C2-4151-972D-5B1C9F4387AA}" type="presParOf" srcId="{291BE0EF-52BE-4CD9-A17D-E1F179CE4DAB}" destId="{57DF007E-C5B7-4272-B4F5-592D6D57411F}" srcOrd="3" destOrd="0" presId="urn:microsoft.com/office/officeart/2018/5/layout/IconCircleLabelList"/>
    <dgm:cxn modelId="{E764415B-1D45-4986-8E84-498A5DDDD6AD}" type="presParOf" srcId="{1024CBDC-6B93-4E31-B84F-50388B53864B}" destId="{83A60104-B4BD-4E6D-B747-85E716192ED3}" srcOrd="3" destOrd="0" presId="urn:microsoft.com/office/officeart/2018/5/layout/IconCircleLabelList"/>
    <dgm:cxn modelId="{250533D5-D4D3-4209-B576-8CA91A9CC2C4}" type="presParOf" srcId="{1024CBDC-6B93-4E31-B84F-50388B53864B}" destId="{D8E23F46-6278-477E-8929-4F3977233088}" srcOrd="4" destOrd="0" presId="urn:microsoft.com/office/officeart/2018/5/layout/IconCircleLabelList"/>
    <dgm:cxn modelId="{9E6C76A8-ACF1-41E3-B02A-EA089760A818}" type="presParOf" srcId="{D8E23F46-6278-477E-8929-4F3977233088}" destId="{FD3AD48F-48B9-48D3-A3F0-1054C9773966}" srcOrd="0" destOrd="0" presId="urn:microsoft.com/office/officeart/2018/5/layout/IconCircleLabelList"/>
    <dgm:cxn modelId="{AE15D8FA-9FD6-4D28-8F4F-2E81DF68D1A0}" type="presParOf" srcId="{D8E23F46-6278-477E-8929-4F3977233088}" destId="{20097CB6-54E6-4DC3-948C-E9923F1092F9}" srcOrd="1" destOrd="0" presId="urn:microsoft.com/office/officeart/2018/5/layout/IconCircleLabelList"/>
    <dgm:cxn modelId="{886B2971-2B66-4C8A-A646-81D646E21A1A}" type="presParOf" srcId="{D8E23F46-6278-477E-8929-4F3977233088}" destId="{E6B11CEC-C730-45E8-8F7C-32EBD8FE62F4}" srcOrd="2" destOrd="0" presId="urn:microsoft.com/office/officeart/2018/5/layout/IconCircleLabelList"/>
    <dgm:cxn modelId="{46D7660B-03E1-4A6A-A99A-3FBC1CB08EC4}" type="presParOf" srcId="{D8E23F46-6278-477E-8929-4F3977233088}" destId="{576C0C05-2A36-4C43-A7A3-D23A6AC045AE}" srcOrd="3" destOrd="0" presId="urn:microsoft.com/office/officeart/2018/5/layout/IconCircleLabel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EF247E-E7FA-4E64-BC14-C4997780A0FD}"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da-DK"/>
        </a:p>
      </dgm:t>
    </dgm:pt>
    <dgm:pt modelId="{3DE883E0-A625-44C6-A97A-8F98C74643C2}">
      <dgm:prSet/>
      <dgm:spPr>
        <a:solidFill>
          <a:srgbClr val="D99BC1"/>
        </a:solidFill>
        <a:ln>
          <a:noFill/>
        </a:ln>
      </dgm:spPr>
      <dgm:t>
        <a:bodyPr/>
        <a:lstStyle/>
        <a:p>
          <a:pPr algn="ctr"/>
          <a:r>
            <a:rPr lang="da-DK" b="0" i="0" baseline="0" dirty="0"/>
            <a:t>Direkte</a:t>
          </a:r>
          <a:endParaRPr lang="da-DK" dirty="0"/>
        </a:p>
      </dgm:t>
    </dgm:pt>
    <dgm:pt modelId="{82E9553F-29EC-44A3-BF96-3718B4321F9E}" type="parTrans" cxnId="{72A204B3-F1D3-4708-86C2-E5EDBF056B21}">
      <dgm:prSet/>
      <dgm:spPr/>
      <dgm:t>
        <a:bodyPr/>
        <a:lstStyle/>
        <a:p>
          <a:endParaRPr lang="da-DK"/>
        </a:p>
      </dgm:t>
    </dgm:pt>
    <dgm:pt modelId="{BF6AC33F-F5A9-4442-8393-766B7DDB7014}" type="sibTrans" cxnId="{72A204B3-F1D3-4708-86C2-E5EDBF056B21}">
      <dgm:prSet/>
      <dgm:spPr/>
      <dgm:t>
        <a:bodyPr/>
        <a:lstStyle/>
        <a:p>
          <a:endParaRPr lang="da-DK"/>
        </a:p>
      </dgm:t>
    </dgm:pt>
    <dgm:pt modelId="{FB2A41F1-3CE1-4182-9592-87570F1DC578}" type="pres">
      <dgm:prSet presAssocID="{99EF247E-E7FA-4E64-BC14-C4997780A0FD}" presName="linear" presStyleCnt="0">
        <dgm:presLayoutVars>
          <dgm:animLvl val="lvl"/>
          <dgm:resizeHandles val="exact"/>
        </dgm:presLayoutVars>
      </dgm:prSet>
      <dgm:spPr/>
    </dgm:pt>
    <dgm:pt modelId="{18FD76CC-769E-4627-A36C-1BF0AFB8A382}" type="pres">
      <dgm:prSet presAssocID="{3DE883E0-A625-44C6-A97A-8F98C74643C2}" presName="parentText" presStyleLbl="node1" presStyleIdx="0" presStyleCnt="1" custLinFactNeighborX="3432" custLinFactNeighborY="98265">
        <dgm:presLayoutVars>
          <dgm:chMax val="0"/>
          <dgm:bulletEnabled val="1"/>
        </dgm:presLayoutVars>
      </dgm:prSet>
      <dgm:spPr/>
    </dgm:pt>
  </dgm:ptLst>
  <dgm:cxnLst>
    <dgm:cxn modelId="{54E98F53-2B6C-4DDB-B442-FE9715B7B845}" type="presOf" srcId="{3DE883E0-A625-44C6-A97A-8F98C74643C2}" destId="{18FD76CC-769E-4627-A36C-1BF0AFB8A382}" srcOrd="0" destOrd="0" presId="urn:microsoft.com/office/officeart/2005/8/layout/vList2"/>
    <dgm:cxn modelId="{38233D8F-C46C-495B-BAAE-7057DFD07A65}" type="presOf" srcId="{99EF247E-E7FA-4E64-BC14-C4997780A0FD}" destId="{FB2A41F1-3CE1-4182-9592-87570F1DC578}" srcOrd="0" destOrd="0" presId="urn:microsoft.com/office/officeart/2005/8/layout/vList2"/>
    <dgm:cxn modelId="{72A204B3-F1D3-4708-86C2-E5EDBF056B21}" srcId="{99EF247E-E7FA-4E64-BC14-C4997780A0FD}" destId="{3DE883E0-A625-44C6-A97A-8F98C74643C2}" srcOrd="0" destOrd="0" parTransId="{82E9553F-29EC-44A3-BF96-3718B4321F9E}" sibTransId="{BF6AC33F-F5A9-4442-8393-766B7DDB7014}"/>
    <dgm:cxn modelId="{22066060-0B5F-43FA-9E9E-188346EB475C}" type="presParOf" srcId="{FB2A41F1-3CE1-4182-9592-87570F1DC578}" destId="{18FD76CC-769E-4627-A36C-1BF0AFB8A38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D54FA5-CA8F-4E1F-A034-5D6E23722D99}"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da-DK"/>
        </a:p>
      </dgm:t>
    </dgm:pt>
    <dgm:pt modelId="{C0F6B4CE-41F5-4FDE-8EB7-986A4F3C7125}">
      <dgm:prSet/>
      <dgm:spPr>
        <a:solidFill>
          <a:srgbClr val="D99BC1"/>
        </a:solidFill>
        <a:ln>
          <a:noFill/>
        </a:ln>
      </dgm:spPr>
      <dgm:t>
        <a:bodyPr/>
        <a:lstStyle/>
        <a:p>
          <a:pPr algn="ctr"/>
          <a:r>
            <a:rPr lang="da-DK" b="0" i="0" baseline="0" dirty="0"/>
            <a:t>Indirekte</a:t>
          </a:r>
          <a:endParaRPr lang="da-DK" dirty="0"/>
        </a:p>
      </dgm:t>
    </dgm:pt>
    <dgm:pt modelId="{5FCF9728-201B-4377-84AF-9FD4FA28938F}" type="parTrans" cxnId="{CAD34AB0-44B1-4BE5-BA2F-D66A273A8AA5}">
      <dgm:prSet/>
      <dgm:spPr/>
      <dgm:t>
        <a:bodyPr/>
        <a:lstStyle/>
        <a:p>
          <a:endParaRPr lang="da-DK"/>
        </a:p>
      </dgm:t>
    </dgm:pt>
    <dgm:pt modelId="{9D38567E-9295-440A-BDD9-C634B5C0E344}" type="sibTrans" cxnId="{CAD34AB0-44B1-4BE5-BA2F-D66A273A8AA5}">
      <dgm:prSet/>
      <dgm:spPr/>
      <dgm:t>
        <a:bodyPr/>
        <a:lstStyle/>
        <a:p>
          <a:endParaRPr lang="da-DK"/>
        </a:p>
      </dgm:t>
    </dgm:pt>
    <dgm:pt modelId="{70B9A923-C9A0-4ACF-9291-F29159EE723B}" type="pres">
      <dgm:prSet presAssocID="{D1D54FA5-CA8F-4E1F-A034-5D6E23722D99}" presName="linear" presStyleCnt="0">
        <dgm:presLayoutVars>
          <dgm:animLvl val="lvl"/>
          <dgm:resizeHandles val="exact"/>
        </dgm:presLayoutVars>
      </dgm:prSet>
      <dgm:spPr/>
    </dgm:pt>
    <dgm:pt modelId="{9906468F-28BA-4291-8DBA-1A05D28B0625}" type="pres">
      <dgm:prSet presAssocID="{C0F6B4CE-41F5-4FDE-8EB7-986A4F3C7125}" presName="parentText" presStyleLbl="node1" presStyleIdx="0" presStyleCnt="1" custLinFactNeighborX="1731" custLinFactNeighborY="73779">
        <dgm:presLayoutVars>
          <dgm:chMax val="0"/>
          <dgm:bulletEnabled val="1"/>
        </dgm:presLayoutVars>
      </dgm:prSet>
      <dgm:spPr/>
    </dgm:pt>
  </dgm:ptLst>
  <dgm:cxnLst>
    <dgm:cxn modelId="{928AC7AE-48EF-4567-8072-21DECF406736}" type="presOf" srcId="{D1D54FA5-CA8F-4E1F-A034-5D6E23722D99}" destId="{70B9A923-C9A0-4ACF-9291-F29159EE723B}" srcOrd="0" destOrd="0" presId="urn:microsoft.com/office/officeart/2005/8/layout/vList2"/>
    <dgm:cxn modelId="{CAD34AB0-44B1-4BE5-BA2F-D66A273A8AA5}" srcId="{D1D54FA5-CA8F-4E1F-A034-5D6E23722D99}" destId="{C0F6B4CE-41F5-4FDE-8EB7-986A4F3C7125}" srcOrd="0" destOrd="0" parTransId="{5FCF9728-201B-4377-84AF-9FD4FA28938F}" sibTransId="{9D38567E-9295-440A-BDD9-C634B5C0E344}"/>
    <dgm:cxn modelId="{0B7B6EB2-5EB1-42EF-A555-A0ADD54A6F6E}" type="presOf" srcId="{C0F6B4CE-41F5-4FDE-8EB7-986A4F3C7125}" destId="{9906468F-28BA-4291-8DBA-1A05D28B0625}" srcOrd="0" destOrd="0" presId="urn:microsoft.com/office/officeart/2005/8/layout/vList2"/>
    <dgm:cxn modelId="{6AF3EE4F-CD29-4FCA-AF13-7EADEB42E4EF}" type="presParOf" srcId="{70B9A923-C9A0-4ACF-9291-F29159EE723B}" destId="{9906468F-28BA-4291-8DBA-1A05D28B0625}"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4F73DB-B59B-4290-A742-6EB73E91A407}"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da-DK"/>
        </a:p>
      </dgm:t>
    </dgm:pt>
    <dgm:pt modelId="{11016CFE-C39B-40FA-BBF4-AD8E298CC658}">
      <dgm:prSet custT="1"/>
      <dgm:spPr>
        <a:solidFill>
          <a:srgbClr val="C15F9C"/>
        </a:solidFill>
        <a:ln>
          <a:noFill/>
        </a:ln>
      </dgm:spPr>
      <dgm:t>
        <a:bodyPr/>
        <a:lstStyle/>
        <a:p>
          <a:pPr algn="ctr"/>
          <a:r>
            <a:rPr lang="da-DK" sz="1400" b="0" i="0" baseline="0" dirty="0"/>
            <a:t>Gennem lokale medlemsaktiviteter, medlemstilbud eller rådgivning.</a:t>
          </a:r>
          <a:endParaRPr lang="da-DK" sz="1400" i="0" dirty="0"/>
        </a:p>
      </dgm:t>
    </dgm:pt>
    <dgm:pt modelId="{EC6D7C53-0840-4E19-BF8A-E84E4EF7BD4B}" type="parTrans" cxnId="{AE8B1B11-9D1B-4C00-9026-921D85A9C51A}">
      <dgm:prSet/>
      <dgm:spPr/>
      <dgm:t>
        <a:bodyPr/>
        <a:lstStyle/>
        <a:p>
          <a:endParaRPr lang="da-DK"/>
        </a:p>
      </dgm:t>
    </dgm:pt>
    <dgm:pt modelId="{544CFBA9-16E7-4224-B651-4AF68895E6FD}" type="sibTrans" cxnId="{AE8B1B11-9D1B-4C00-9026-921D85A9C51A}">
      <dgm:prSet/>
      <dgm:spPr/>
      <dgm:t>
        <a:bodyPr/>
        <a:lstStyle/>
        <a:p>
          <a:endParaRPr lang="da-DK"/>
        </a:p>
      </dgm:t>
    </dgm:pt>
    <dgm:pt modelId="{509334EA-C29C-4C80-B413-B00C527B1500}" type="pres">
      <dgm:prSet presAssocID="{A84F73DB-B59B-4290-A742-6EB73E91A407}" presName="linear" presStyleCnt="0">
        <dgm:presLayoutVars>
          <dgm:animLvl val="lvl"/>
          <dgm:resizeHandles val="exact"/>
        </dgm:presLayoutVars>
      </dgm:prSet>
      <dgm:spPr/>
    </dgm:pt>
    <dgm:pt modelId="{1CDB18E0-CCA3-402B-92B1-08652E701363}" type="pres">
      <dgm:prSet presAssocID="{11016CFE-C39B-40FA-BBF4-AD8E298CC658}" presName="parentText" presStyleLbl="node1" presStyleIdx="0" presStyleCnt="1" custLinFactNeighborX="17189" custLinFactNeighborY="-4679">
        <dgm:presLayoutVars>
          <dgm:chMax val="0"/>
          <dgm:bulletEnabled val="1"/>
        </dgm:presLayoutVars>
      </dgm:prSet>
      <dgm:spPr/>
    </dgm:pt>
  </dgm:ptLst>
  <dgm:cxnLst>
    <dgm:cxn modelId="{AE8B1B11-9D1B-4C00-9026-921D85A9C51A}" srcId="{A84F73DB-B59B-4290-A742-6EB73E91A407}" destId="{11016CFE-C39B-40FA-BBF4-AD8E298CC658}" srcOrd="0" destOrd="0" parTransId="{EC6D7C53-0840-4E19-BF8A-E84E4EF7BD4B}" sibTransId="{544CFBA9-16E7-4224-B651-4AF68895E6FD}"/>
    <dgm:cxn modelId="{A8480651-7E7F-46DF-B187-65AB07EC609E}" type="presOf" srcId="{A84F73DB-B59B-4290-A742-6EB73E91A407}" destId="{509334EA-C29C-4C80-B413-B00C527B1500}" srcOrd="0" destOrd="0" presId="urn:microsoft.com/office/officeart/2005/8/layout/vList2"/>
    <dgm:cxn modelId="{358F407B-84C1-4329-AE5B-8A7643F9009A}" type="presOf" srcId="{11016CFE-C39B-40FA-BBF4-AD8E298CC658}" destId="{1CDB18E0-CCA3-402B-92B1-08652E701363}" srcOrd="0" destOrd="0" presId="urn:microsoft.com/office/officeart/2005/8/layout/vList2"/>
    <dgm:cxn modelId="{6FAFB401-8FBD-47BD-A9D0-6F7101593E42}" type="presParOf" srcId="{509334EA-C29C-4C80-B413-B00C527B1500}" destId="{1CDB18E0-CCA3-402B-92B1-08652E701363}" srcOrd="0" destOrd="0" presId="urn:microsoft.com/office/officeart/2005/8/layout/vList2"/>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8EDD342-5A84-413A-B203-73B212F57B75}"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da-DK"/>
        </a:p>
      </dgm:t>
    </dgm:pt>
    <dgm:pt modelId="{CB92C503-BD84-4CE9-8FAF-731FD1869349}">
      <dgm:prSet custT="1"/>
      <dgm:spPr/>
      <dgm:t>
        <a:bodyPr/>
        <a:lstStyle/>
        <a:p>
          <a:pPr algn="ctr"/>
          <a:r>
            <a:rPr lang="da-DK" sz="1400" dirty="0"/>
            <a:t>Ved at påvirke regering, kommuner og andre til at forbedre rammebetingelser. </a:t>
          </a:r>
        </a:p>
      </dgm:t>
    </dgm:pt>
    <dgm:pt modelId="{9E7064F8-DAE4-4473-AC91-21F3BEA1FF32}" type="parTrans" cxnId="{BE1E7A20-2108-45D1-B920-16023C559751}">
      <dgm:prSet/>
      <dgm:spPr/>
      <dgm:t>
        <a:bodyPr/>
        <a:lstStyle/>
        <a:p>
          <a:endParaRPr lang="da-DK"/>
        </a:p>
      </dgm:t>
    </dgm:pt>
    <dgm:pt modelId="{3A9DB2C9-5D54-41C7-B034-9D41B9219A97}" type="sibTrans" cxnId="{BE1E7A20-2108-45D1-B920-16023C559751}">
      <dgm:prSet/>
      <dgm:spPr/>
      <dgm:t>
        <a:bodyPr/>
        <a:lstStyle/>
        <a:p>
          <a:endParaRPr lang="da-DK"/>
        </a:p>
      </dgm:t>
    </dgm:pt>
    <dgm:pt modelId="{74D5B71E-93A1-4DB1-9387-33091D9B52D5}" type="pres">
      <dgm:prSet presAssocID="{08EDD342-5A84-413A-B203-73B212F57B75}" presName="linear" presStyleCnt="0">
        <dgm:presLayoutVars>
          <dgm:animLvl val="lvl"/>
          <dgm:resizeHandles val="exact"/>
        </dgm:presLayoutVars>
      </dgm:prSet>
      <dgm:spPr/>
    </dgm:pt>
    <dgm:pt modelId="{FE20086B-C3DD-4CC1-BABB-56E7B979B9CD}" type="pres">
      <dgm:prSet presAssocID="{CB92C503-BD84-4CE9-8FAF-731FD1869349}" presName="parentText" presStyleLbl="node1" presStyleIdx="0" presStyleCnt="1" custScaleY="376496" custLinFactY="-366428" custLinFactNeighborX="49478" custLinFactNeighborY="-400000">
        <dgm:presLayoutVars>
          <dgm:chMax val="0"/>
          <dgm:bulletEnabled val="1"/>
        </dgm:presLayoutVars>
      </dgm:prSet>
      <dgm:spPr/>
    </dgm:pt>
  </dgm:ptLst>
  <dgm:cxnLst>
    <dgm:cxn modelId="{C7A8810C-BB24-43A4-99A7-9E67CAA468C6}" type="presOf" srcId="{CB92C503-BD84-4CE9-8FAF-731FD1869349}" destId="{FE20086B-C3DD-4CC1-BABB-56E7B979B9CD}" srcOrd="0" destOrd="0" presId="urn:microsoft.com/office/officeart/2005/8/layout/vList2"/>
    <dgm:cxn modelId="{BE1E7A20-2108-45D1-B920-16023C559751}" srcId="{08EDD342-5A84-413A-B203-73B212F57B75}" destId="{CB92C503-BD84-4CE9-8FAF-731FD1869349}" srcOrd="0" destOrd="0" parTransId="{9E7064F8-DAE4-4473-AC91-21F3BEA1FF32}" sibTransId="{3A9DB2C9-5D54-41C7-B034-9D41B9219A97}"/>
    <dgm:cxn modelId="{6C7D5AE9-CAFF-455F-946C-0AB0AFD71542}" type="presOf" srcId="{08EDD342-5A84-413A-B203-73B212F57B75}" destId="{74D5B71E-93A1-4DB1-9387-33091D9B52D5}" srcOrd="0" destOrd="0" presId="urn:microsoft.com/office/officeart/2005/8/layout/vList2"/>
    <dgm:cxn modelId="{4A8DE71F-EF5D-485D-88EC-34F7BE2EE152}" type="presParOf" srcId="{74D5B71E-93A1-4DB1-9387-33091D9B52D5}" destId="{FE20086B-C3DD-4CC1-BABB-56E7B979B9CD}" srcOrd="0" destOrd="0" presId="urn:microsoft.com/office/officeart/2005/8/layout/vList2"/>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6EA81-B0F1-4EE4-9CEC-89BD785B28E5}">
      <dsp:nvSpPr>
        <dsp:cNvPr id="0" name=""/>
        <dsp:cNvSpPr/>
      </dsp:nvSpPr>
      <dsp:spPr>
        <a:xfrm>
          <a:off x="182730" y="819392"/>
          <a:ext cx="3701710" cy="3407711"/>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da-DK" sz="1400" kern="1200" dirty="0"/>
            <a:t>   Ældretopmøder</a:t>
          </a:r>
        </a:p>
        <a:p>
          <a:pPr marL="114300" lvl="1" indent="-114300" algn="l" defTabSz="622300">
            <a:lnSpc>
              <a:spcPct val="90000"/>
            </a:lnSpc>
            <a:spcBef>
              <a:spcPct val="0"/>
            </a:spcBef>
            <a:spcAft>
              <a:spcPct val="15000"/>
            </a:spcAft>
            <a:buChar char="•"/>
          </a:pPr>
          <a:r>
            <a:rPr lang="da-DK" sz="1400" kern="1200" dirty="0"/>
            <a:t>   Charter for værdig    ældrepleje    	</a:t>
          </a:r>
        </a:p>
        <a:p>
          <a:pPr marL="114300" lvl="1" indent="-114300" algn="l" defTabSz="622300">
            <a:lnSpc>
              <a:spcPct val="90000"/>
            </a:lnSpc>
            <a:spcBef>
              <a:spcPct val="0"/>
            </a:spcBef>
            <a:spcAft>
              <a:spcPct val="15000"/>
            </a:spcAft>
            <a:buChar char="•"/>
          </a:pPr>
          <a:r>
            <a:rPr lang="da-DK" sz="1400" kern="1200" dirty="0"/>
            <a:t>   Okkelsudvalg</a:t>
          </a:r>
          <a:br>
            <a:rPr lang="da-DK" sz="1400" kern="1200" dirty="0"/>
          </a:br>
          <a:r>
            <a:rPr lang="da-DK" sz="1400" kern="1200" dirty="0"/>
            <a:t>   Ny regering</a:t>
          </a:r>
        </a:p>
      </dsp:txBody>
      <dsp:txXfrm>
        <a:off x="1108158" y="1330549"/>
        <a:ext cx="1804583" cy="2385397"/>
      </dsp:txXfrm>
    </dsp:sp>
    <dsp:sp modelId="{1521783E-076B-4FC4-99FB-7A2A202AE362}">
      <dsp:nvSpPr>
        <dsp:cNvPr id="0" name=""/>
        <dsp:cNvSpPr/>
      </dsp:nvSpPr>
      <dsp:spPr>
        <a:xfrm>
          <a:off x="0" y="1803937"/>
          <a:ext cx="1331291" cy="13312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a-DK" sz="1600" kern="1200" dirty="0"/>
            <a:t>New Deal 2019-2024</a:t>
          </a:r>
        </a:p>
      </dsp:txBody>
      <dsp:txXfrm>
        <a:off x="194963" y="1998900"/>
        <a:ext cx="941365" cy="941365"/>
      </dsp:txXfrm>
    </dsp:sp>
    <dsp:sp modelId="{F95B07DB-D488-4DFB-9FC3-B5BE1514C0B8}">
      <dsp:nvSpPr>
        <dsp:cNvPr id="0" name=""/>
        <dsp:cNvSpPr/>
      </dsp:nvSpPr>
      <dsp:spPr>
        <a:xfrm>
          <a:off x="4110827" y="694478"/>
          <a:ext cx="3801716" cy="3657538"/>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0" lvl="0" indent="0" algn="l" defTabSz="622300">
            <a:lnSpc>
              <a:spcPct val="90000"/>
            </a:lnSpc>
            <a:spcBef>
              <a:spcPct val="0"/>
            </a:spcBef>
            <a:spcAft>
              <a:spcPct val="35000"/>
            </a:spcAft>
            <a:buFont typeface="Wingdings" panose="05000000000000000000" pitchFamily="2" charset="2"/>
            <a:buNone/>
          </a:pPr>
          <a:r>
            <a:rPr lang="da-DK" sz="1400" kern="1200" dirty="0"/>
            <a:t>Ældre Sagen i intensiv dialog med minister, partier, sekretariater.</a:t>
          </a:r>
        </a:p>
        <a:p>
          <a:pPr marL="0" lvl="0" indent="0" algn="l" defTabSz="622300">
            <a:lnSpc>
              <a:spcPct val="90000"/>
            </a:lnSpc>
            <a:spcBef>
              <a:spcPct val="0"/>
            </a:spcBef>
            <a:spcAft>
              <a:spcPct val="35000"/>
            </a:spcAft>
            <a:buNone/>
          </a:pPr>
          <a:r>
            <a:rPr lang="da-DK" sz="1400" kern="1200" dirty="0"/>
            <a:t>Tre vigtige temaer: </a:t>
          </a:r>
          <a:br>
            <a:rPr lang="da-DK" sz="1400" kern="1200" dirty="0"/>
          </a:br>
          <a:br>
            <a:rPr lang="da-DK" sz="1400" kern="1200" dirty="0"/>
          </a:br>
          <a:r>
            <a:rPr lang="da-DK" sz="1400" kern="1200" dirty="0"/>
            <a:t>1) opgør med NPM</a:t>
          </a:r>
          <a:br>
            <a:rPr lang="da-DK" sz="1400" kern="1200" dirty="0"/>
          </a:br>
          <a:r>
            <a:rPr lang="da-DK" sz="1400" kern="1200" dirty="0"/>
            <a:t>2) kontinuitet i hverdagen</a:t>
          </a:r>
          <a:br>
            <a:rPr lang="da-DK" sz="1400" kern="1200" dirty="0"/>
          </a:br>
          <a:r>
            <a:rPr lang="da-DK" sz="1400" kern="1200" dirty="0"/>
            <a:t> 3)styrket pårørendeindflydelse</a:t>
          </a:r>
        </a:p>
      </dsp:txBody>
      <dsp:txXfrm>
        <a:off x="5061256" y="1243109"/>
        <a:ext cx="1853337" cy="2560276"/>
      </dsp:txXfrm>
    </dsp:sp>
    <dsp:sp modelId="{45E72FF2-BD0D-419E-966A-A6F43DE1BE0F}">
      <dsp:nvSpPr>
        <dsp:cNvPr id="0" name=""/>
        <dsp:cNvSpPr/>
      </dsp:nvSpPr>
      <dsp:spPr>
        <a:xfrm>
          <a:off x="3501055" y="1801940"/>
          <a:ext cx="1331291" cy="13312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a-DK" sz="2000" kern="1200" dirty="0"/>
            <a:t>Ældre-reform</a:t>
          </a:r>
        </a:p>
      </dsp:txBody>
      <dsp:txXfrm>
        <a:off x="3696018" y="1996903"/>
        <a:ext cx="941365" cy="941365"/>
      </dsp:txXfrm>
    </dsp:sp>
    <dsp:sp modelId="{63C57D59-46F0-421F-BC41-780E0CD11F84}">
      <dsp:nvSpPr>
        <dsp:cNvPr id="0" name=""/>
        <dsp:cNvSpPr/>
      </dsp:nvSpPr>
      <dsp:spPr>
        <a:xfrm>
          <a:off x="8110091" y="803495"/>
          <a:ext cx="3932689" cy="3606893"/>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da-DK" sz="1400" kern="1200" dirty="0"/>
            <a:t>Intensiv kommunikation med minister, partier m.fl. fortsætter</a:t>
          </a:r>
        </a:p>
        <a:p>
          <a:pPr marL="114300" lvl="1" indent="-114300" algn="l" defTabSz="622300">
            <a:lnSpc>
              <a:spcPct val="90000"/>
            </a:lnSpc>
            <a:spcBef>
              <a:spcPct val="0"/>
            </a:spcBef>
            <a:spcAft>
              <a:spcPct val="15000"/>
            </a:spcAft>
            <a:buChar char="•"/>
          </a:pPr>
          <a:r>
            <a:rPr lang="da-DK" sz="1400" kern="1200" dirty="0"/>
            <a:t>Ny lovgivning på plads inden udgangen af 2024</a:t>
          </a:r>
        </a:p>
        <a:p>
          <a:pPr marL="114300" lvl="1" indent="-114300" algn="l" defTabSz="622300">
            <a:lnSpc>
              <a:spcPct val="90000"/>
            </a:lnSpc>
            <a:spcBef>
              <a:spcPct val="0"/>
            </a:spcBef>
            <a:spcAft>
              <a:spcPct val="15000"/>
            </a:spcAft>
            <a:buChar char="•"/>
          </a:pPr>
          <a:r>
            <a:rPr lang="da-DK" sz="1400" kern="1200" dirty="0"/>
            <a:t>Lovudkast: For stort rum til kommunal fortolkning</a:t>
          </a:r>
        </a:p>
      </dsp:txBody>
      <dsp:txXfrm>
        <a:off x="9093264" y="1344529"/>
        <a:ext cx="1917185" cy="2524825"/>
      </dsp:txXfrm>
    </dsp:sp>
    <dsp:sp modelId="{9463D6F0-0A34-4F93-B49E-8F3D33E1F67F}">
      <dsp:nvSpPr>
        <dsp:cNvPr id="0" name=""/>
        <dsp:cNvSpPr/>
      </dsp:nvSpPr>
      <dsp:spPr>
        <a:xfrm>
          <a:off x="7626089" y="1857602"/>
          <a:ext cx="1331291" cy="13312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a-DK" sz="1800" kern="1200" dirty="0"/>
            <a:t>Ældrelov</a:t>
          </a:r>
        </a:p>
      </dsp:txBody>
      <dsp:txXfrm>
        <a:off x="7821052" y="2052565"/>
        <a:ext cx="941365" cy="9413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43523-1CA1-4F95-9DCC-DDE0EB019E91}">
      <dsp:nvSpPr>
        <dsp:cNvPr id="0" name=""/>
        <dsp:cNvSpPr/>
      </dsp:nvSpPr>
      <dsp:spPr>
        <a:xfrm>
          <a:off x="8158" y="1274390"/>
          <a:ext cx="908085" cy="90808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03EDAF-ECCC-44FC-9E04-CCCB2DA5799C}">
      <dsp:nvSpPr>
        <dsp:cNvPr id="0" name=""/>
        <dsp:cNvSpPr/>
      </dsp:nvSpPr>
      <dsp:spPr>
        <a:xfrm>
          <a:off x="8158" y="2332684"/>
          <a:ext cx="2594531" cy="389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da-DK" sz="2400" kern="1200" noProof="0" dirty="0"/>
            <a:t>Tænk  (ca. 2 min.) </a:t>
          </a:r>
        </a:p>
      </dsp:txBody>
      <dsp:txXfrm>
        <a:off x="8158" y="2332684"/>
        <a:ext cx="2594531" cy="389179"/>
      </dsp:txXfrm>
    </dsp:sp>
    <dsp:sp modelId="{DC8D1E29-4496-4D40-AA22-FB4902E6FB31}">
      <dsp:nvSpPr>
        <dsp:cNvPr id="0" name=""/>
        <dsp:cNvSpPr/>
      </dsp:nvSpPr>
      <dsp:spPr>
        <a:xfrm>
          <a:off x="8158" y="2791728"/>
          <a:ext cx="2594531" cy="1975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da-DK" sz="1700" kern="1200" noProof="0" dirty="0"/>
            <a:t>Overvej for dig selv:</a:t>
          </a:r>
        </a:p>
        <a:p>
          <a:pPr marL="228600" lvl="1" indent="-228600" algn="l" defTabSz="889000">
            <a:lnSpc>
              <a:spcPct val="90000"/>
            </a:lnSpc>
            <a:spcBef>
              <a:spcPct val="0"/>
            </a:spcBef>
            <a:spcAft>
              <a:spcPct val="15000"/>
            </a:spcAft>
            <a:buChar char="•"/>
          </a:pPr>
          <a:r>
            <a:rPr lang="da-DK" sz="2000" b="1" i="1" kern="1200" noProof="0" dirty="0"/>
            <a:t>Hvad lagde du særligt mærke til?</a:t>
          </a:r>
        </a:p>
        <a:p>
          <a:pPr marL="228600" lvl="1" indent="-228600" algn="l" defTabSz="889000">
            <a:lnSpc>
              <a:spcPct val="90000"/>
            </a:lnSpc>
            <a:spcBef>
              <a:spcPct val="0"/>
            </a:spcBef>
            <a:spcAft>
              <a:spcPct val="15000"/>
            </a:spcAft>
            <a:buChar char="•"/>
          </a:pPr>
          <a:r>
            <a:rPr lang="da-DK" sz="2000" b="1" i="1" kern="1200" noProof="0" dirty="0"/>
            <a:t>Hvad undrede du dig over i oplægget?</a:t>
          </a:r>
        </a:p>
      </dsp:txBody>
      <dsp:txXfrm>
        <a:off x="8158" y="2791728"/>
        <a:ext cx="2594531" cy="1975873"/>
      </dsp:txXfrm>
    </dsp:sp>
    <dsp:sp modelId="{CA41EDAA-9ED1-4B7E-AC43-0511784E1101}">
      <dsp:nvSpPr>
        <dsp:cNvPr id="0" name=""/>
        <dsp:cNvSpPr/>
      </dsp:nvSpPr>
      <dsp:spPr>
        <a:xfrm>
          <a:off x="3056732" y="1274390"/>
          <a:ext cx="908085" cy="9080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B69059-4873-4198-B752-71FA2E45A7AD}">
      <dsp:nvSpPr>
        <dsp:cNvPr id="0" name=""/>
        <dsp:cNvSpPr/>
      </dsp:nvSpPr>
      <dsp:spPr>
        <a:xfrm>
          <a:off x="3056732" y="2332684"/>
          <a:ext cx="2594531" cy="389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da-DK" sz="2400" kern="1200" noProof="0" dirty="0"/>
            <a:t>Tal  (ca. 10 min.)</a:t>
          </a:r>
        </a:p>
      </dsp:txBody>
      <dsp:txXfrm>
        <a:off x="3056732" y="2332684"/>
        <a:ext cx="2594531" cy="389179"/>
      </dsp:txXfrm>
    </dsp:sp>
    <dsp:sp modelId="{53C4EB14-A24D-435D-B965-582C8C6C2772}">
      <dsp:nvSpPr>
        <dsp:cNvPr id="0" name=""/>
        <dsp:cNvSpPr/>
      </dsp:nvSpPr>
      <dsp:spPr>
        <a:xfrm>
          <a:off x="3056732" y="2791728"/>
          <a:ext cx="2594531" cy="1975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da-DK" sz="1800" kern="1200" noProof="0" dirty="0"/>
            <a:t>Tal med gruppen om det du har tænkt på. </a:t>
          </a:r>
        </a:p>
        <a:p>
          <a:pPr marL="0" lvl="0" indent="0" algn="l" defTabSz="800100">
            <a:lnSpc>
              <a:spcPct val="100000"/>
            </a:lnSpc>
            <a:spcBef>
              <a:spcPct val="0"/>
            </a:spcBef>
            <a:spcAft>
              <a:spcPct val="35000"/>
            </a:spcAft>
            <a:buNone/>
          </a:pPr>
          <a:r>
            <a:rPr lang="da-DK" sz="1800" kern="1200" noProof="0" dirty="0"/>
            <a:t>Sørg for at alle bliver hørt. </a:t>
          </a:r>
        </a:p>
      </dsp:txBody>
      <dsp:txXfrm>
        <a:off x="3056732" y="2791728"/>
        <a:ext cx="2594531" cy="1975873"/>
      </dsp:txXfrm>
    </dsp:sp>
    <dsp:sp modelId="{B9F7767F-459F-4B5B-B43F-E64C387EC9E3}">
      <dsp:nvSpPr>
        <dsp:cNvPr id="0" name=""/>
        <dsp:cNvSpPr/>
      </dsp:nvSpPr>
      <dsp:spPr>
        <a:xfrm>
          <a:off x="6105306" y="1274390"/>
          <a:ext cx="908085" cy="90808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655A4-6AA6-4465-B469-E62974358D62}">
      <dsp:nvSpPr>
        <dsp:cNvPr id="0" name=""/>
        <dsp:cNvSpPr/>
      </dsp:nvSpPr>
      <dsp:spPr>
        <a:xfrm>
          <a:off x="6105306" y="2332684"/>
          <a:ext cx="2594531" cy="389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da-DK" sz="2400" kern="1200" noProof="0" dirty="0"/>
            <a:t>Skriv (ca. 5 min.)</a:t>
          </a:r>
        </a:p>
      </dsp:txBody>
      <dsp:txXfrm>
        <a:off x="6105306" y="2332684"/>
        <a:ext cx="2594531" cy="389179"/>
      </dsp:txXfrm>
    </dsp:sp>
    <dsp:sp modelId="{3BDF667C-BA9B-46E9-854D-13DAEAAE7931}">
      <dsp:nvSpPr>
        <dsp:cNvPr id="0" name=""/>
        <dsp:cNvSpPr/>
      </dsp:nvSpPr>
      <dsp:spPr>
        <a:xfrm>
          <a:off x="6105306" y="2791728"/>
          <a:ext cx="2594531" cy="1975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da-DK" sz="1700" kern="1200" noProof="0" dirty="0"/>
            <a:t>Skriv 1-2 spørgsmål ned, som I gerne vil stille til Bjarne. </a:t>
          </a:r>
        </a:p>
        <a:p>
          <a:pPr marL="0" lvl="0" indent="0" algn="l" defTabSz="755650">
            <a:lnSpc>
              <a:spcPct val="100000"/>
            </a:lnSpc>
            <a:spcBef>
              <a:spcPct val="0"/>
            </a:spcBef>
            <a:spcAft>
              <a:spcPct val="35000"/>
            </a:spcAft>
            <a:buNone/>
          </a:pPr>
          <a:r>
            <a:rPr lang="da-DK" sz="1700" kern="1200" noProof="0" dirty="0"/>
            <a:t>Brug det </a:t>
          </a:r>
          <a:r>
            <a:rPr lang="da-DK" sz="2000" b="1" kern="1200" noProof="0" dirty="0">
              <a:solidFill>
                <a:srgbClr val="00B0F0"/>
              </a:solidFill>
            </a:rPr>
            <a:t>blå</a:t>
          </a:r>
          <a:r>
            <a:rPr lang="da-DK" sz="1700" kern="1200" noProof="0" dirty="0"/>
            <a:t> papkort.</a:t>
          </a:r>
        </a:p>
        <a:p>
          <a:pPr marL="0" lvl="0" indent="0" algn="l" defTabSz="755650">
            <a:lnSpc>
              <a:spcPct val="100000"/>
            </a:lnSpc>
            <a:spcBef>
              <a:spcPct val="0"/>
            </a:spcBef>
            <a:spcAft>
              <a:spcPct val="35000"/>
            </a:spcAft>
            <a:buNone/>
          </a:pPr>
          <a:r>
            <a:rPr lang="da-DK" sz="1700" kern="1200" noProof="0" dirty="0"/>
            <a:t>Husk at skrive jeres bordnummer på som underskrift. </a:t>
          </a:r>
        </a:p>
      </dsp:txBody>
      <dsp:txXfrm>
        <a:off x="6105306" y="2791728"/>
        <a:ext cx="2594531" cy="1975873"/>
      </dsp:txXfrm>
    </dsp:sp>
    <dsp:sp modelId="{C008EA47-5810-E84A-999D-10B5C58B3AB8}">
      <dsp:nvSpPr>
        <dsp:cNvPr id="0" name=""/>
        <dsp:cNvSpPr/>
      </dsp:nvSpPr>
      <dsp:spPr>
        <a:xfrm>
          <a:off x="9153881" y="1274390"/>
          <a:ext cx="908085" cy="908085"/>
        </a:xfrm>
        <a:prstGeom prst="rect">
          <a:avLst/>
        </a:prstGeom>
        <a:blipFill rotWithShape="1">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DDE363-7322-C746-A7BE-26A9CD862DBE}">
      <dsp:nvSpPr>
        <dsp:cNvPr id="0" name=""/>
        <dsp:cNvSpPr/>
      </dsp:nvSpPr>
      <dsp:spPr>
        <a:xfrm>
          <a:off x="9153881" y="2332684"/>
          <a:ext cx="2594531" cy="389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da-DK" sz="2400" kern="1200" noProof="0" dirty="0"/>
            <a:t>Del (ca. 45 min.)</a:t>
          </a:r>
        </a:p>
      </dsp:txBody>
      <dsp:txXfrm>
        <a:off x="9153881" y="2332684"/>
        <a:ext cx="2594531" cy="389179"/>
      </dsp:txXfrm>
    </dsp:sp>
    <dsp:sp modelId="{924198F7-F9C1-6645-A609-76CF5E376824}">
      <dsp:nvSpPr>
        <dsp:cNvPr id="0" name=""/>
        <dsp:cNvSpPr/>
      </dsp:nvSpPr>
      <dsp:spPr>
        <a:xfrm>
          <a:off x="9153881" y="2791728"/>
          <a:ext cx="2594531" cy="1975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da-DK" sz="1800" kern="1200" noProof="0" dirty="0"/>
            <a:t>Alle papkort med spørgsmål samles ind </a:t>
          </a:r>
        </a:p>
        <a:p>
          <a:pPr marL="0" lvl="0" indent="0" algn="l" defTabSz="800100">
            <a:lnSpc>
              <a:spcPct val="100000"/>
            </a:lnSpc>
            <a:spcBef>
              <a:spcPct val="0"/>
            </a:spcBef>
            <a:spcAft>
              <a:spcPct val="35000"/>
            </a:spcAft>
            <a:buNone/>
          </a:pPr>
          <a:r>
            <a:rPr lang="da-DK" sz="1800" kern="1200" noProof="0" dirty="0"/>
            <a:t>Derefter deles og drøftes spørgsmålene på skift i plenum.</a:t>
          </a:r>
        </a:p>
      </dsp:txBody>
      <dsp:txXfrm>
        <a:off x="9153881" y="2791728"/>
        <a:ext cx="2594531" cy="19758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88B8E-0F47-4E60-9770-B9E9FB2C4D5D}">
      <dsp:nvSpPr>
        <dsp:cNvPr id="0" name=""/>
        <dsp:cNvSpPr/>
      </dsp:nvSpPr>
      <dsp:spPr>
        <a:xfrm>
          <a:off x="692108" y="550205"/>
          <a:ext cx="1921500" cy="19215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633F61-29D1-4435-B367-E5F1409781BD}">
      <dsp:nvSpPr>
        <dsp:cNvPr id="0" name=""/>
        <dsp:cNvSpPr/>
      </dsp:nvSpPr>
      <dsp:spPr>
        <a:xfrm>
          <a:off x="1129005" y="927986"/>
          <a:ext cx="1102500" cy="1102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768F12-C374-424E-B318-982F4B02DA6D}">
      <dsp:nvSpPr>
        <dsp:cNvPr id="0" name=""/>
        <dsp:cNvSpPr/>
      </dsp:nvSpPr>
      <dsp:spPr>
        <a:xfrm>
          <a:off x="77858" y="3070205"/>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da-DK" sz="1100" b="1" i="0" kern="1200" dirty="0"/>
            <a:t>Sundhed – både fysisk og mentalt</a:t>
          </a:r>
          <a:r>
            <a:rPr lang="da-DK" sz="1100" b="0" i="0" kern="1200" dirty="0"/>
            <a:t>:</a:t>
          </a:r>
        </a:p>
        <a:p>
          <a:pPr marL="0" lvl="0" indent="0" algn="ctr" defTabSz="488950">
            <a:lnSpc>
              <a:spcPct val="100000"/>
            </a:lnSpc>
            <a:spcBef>
              <a:spcPct val="0"/>
            </a:spcBef>
            <a:spcAft>
              <a:spcPct val="35000"/>
            </a:spcAft>
            <a:buNone/>
            <a:defRPr cap="all"/>
          </a:pPr>
          <a:r>
            <a:rPr lang="da-DK" sz="1100" b="0" i="0" kern="1200" dirty="0"/>
            <a:t>Holde sig i gang fysisk, holde hjernen frisk </a:t>
          </a:r>
          <a:endParaRPr lang="en-US" sz="1100" kern="1200" dirty="0"/>
        </a:p>
      </dsp:txBody>
      <dsp:txXfrm>
        <a:off x="77858" y="3070205"/>
        <a:ext cx="3150000" cy="720000"/>
      </dsp:txXfrm>
    </dsp:sp>
    <dsp:sp modelId="{EC8DA0C2-1019-4337-850E-2C08716B1E5F}">
      <dsp:nvSpPr>
        <dsp:cNvPr id="0" name=""/>
        <dsp:cNvSpPr/>
      </dsp:nvSpPr>
      <dsp:spPr>
        <a:xfrm>
          <a:off x="4393358" y="550205"/>
          <a:ext cx="1921500" cy="19215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4D631C-BFE0-4E2F-BA65-CBAEEB2DEEE8}">
      <dsp:nvSpPr>
        <dsp:cNvPr id="0" name=""/>
        <dsp:cNvSpPr/>
      </dsp:nvSpPr>
      <dsp:spPr>
        <a:xfrm>
          <a:off x="4802858" y="959705"/>
          <a:ext cx="1102500" cy="1102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DF007E-C5B7-4272-B4F5-592D6D57411F}">
      <dsp:nvSpPr>
        <dsp:cNvPr id="0" name=""/>
        <dsp:cNvSpPr/>
      </dsp:nvSpPr>
      <dsp:spPr>
        <a:xfrm>
          <a:off x="3779108" y="3070205"/>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da-DK" sz="1100" b="1" i="0" kern="1200" dirty="0"/>
            <a:t>Formål og rammer for hverdagen</a:t>
          </a:r>
        </a:p>
        <a:p>
          <a:pPr marL="0" lvl="0" indent="0" algn="ctr" defTabSz="488950">
            <a:lnSpc>
              <a:spcPct val="100000"/>
            </a:lnSpc>
            <a:spcBef>
              <a:spcPct val="0"/>
            </a:spcBef>
            <a:spcAft>
              <a:spcPct val="35000"/>
            </a:spcAft>
            <a:buNone/>
            <a:defRPr cap="all"/>
          </a:pPr>
          <a:r>
            <a:rPr lang="da-DK" sz="1100" b="0" i="0" kern="1200" dirty="0"/>
            <a:t>Fx fortsætte deltid på arbejdsmarkedet eller blive frivillig</a:t>
          </a:r>
          <a:endParaRPr lang="en-US" sz="1100" kern="1200" dirty="0"/>
        </a:p>
      </dsp:txBody>
      <dsp:txXfrm>
        <a:off x="3779108" y="3070205"/>
        <a:ext cx="3150000" cy="720000"/>
      </dsp:txXfrm>
    </dsp:sp>
    <dsp:sp modelId="{FD3AD48F-48B9-48D3-A3F0-1054C9773966}">
      <dsp:nvSpPr>
        <dsp:cNvPr id="0" name=""/>
        <dsp:cNvSpPr/>
      </dsp:nvSpPr>
      <dsp:spPr>
        <a:xfrm>
          <a:off x="8094608" y="550205"/>
          <a:ext cx="1921500" cy="19215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097CB6-54E6-4DC3-948C-E9923F1092F9}">
      <dsp:nvSpPr>
        <dsp:cNvPr id="0" name=""/>
        <dsp:cNvSpPr/>
      </dsp:nvSpPr>
      <dsp:spPr>
        <a:xfrm>
          <a:off x="8504108" y="959705"/>
          <a:ext cx="1102500" cy="11025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6C0C05-2A36-4C43-A7A3-D23A6AC045AE}">
      <dsp:nvSpPr>
        <dsp:cNvPr id="0" name=""/>
        <dsp:cNvSpPr/>
      </dsp:nvSpPr>
      <dsp:spPr>
        <a:xfrm>
          <a:off x="7480358" y="3070205"/>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da-DK" sz="1100" b="1" i="0" kern="1200" dirty="0"/>
            <a:t>Et godt Fællesskab</a:t>
          </a:r>
        </a:p>
        <a:p>
          <a:pPr marL="0" lvl="0" indent="0" algn="ctr" defTabSz="488950">
            <a:lnSpc>
              <a:spcPct val="100000"/>
            </a:lnSpc>
            <a:spcBef>
              <a:spcPct val="0"/>
            </a:spcBef>
            <a:spcAft>
              <a:spcPct val="35000"/>
            </a:spcAft>
            <a:buNone/>
            <a:defRPr cap="all"/>
          </a:pPr>
          <a:r>
            <a:rPr lang="da-DK" sz="1100" b="0" i="0" kern="1200" dirty="0"/>
            <a:t>FX Medlemsarrangementer eller blive frivillig</a:t>
          </a:r>
          <a:endParaRPr lang="en-US" sz="1100" kern="1200" dirty="0"/>
        </a:p>
      </dsp:txBody>
      <dsp:txXfrm>
        <a:off x="7480358" y="3070205"/>
        <a:ext cx="315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FD76CC-769E-4627-A36C-1BF0AFB8A382}">
      <dsp:nvSpPr>
        <dsp:cNvPr id="0" name=""/>
        <dsp:cNvSpPr/>
      </dsp:nvSpPr>
      <dsp:spPr>
        <a:xfrm>
          <a:off x="0" y="3923"/>
          <a:ext cx="1796473" cy="468000"/>
        </a:xfrm>
        <a:prstGeom prst="roundRect">
          <a:avLst/>
        </a:prstGeom>
        <a:solidFill>
          <a:srgbClr val="D99BC1"/>
        </a:solidFill>
        <a:ln w="38100" cap="flat" cmpd="sng" algn="ctr">
          <a:no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b="0" i="0" kern="1200" baseline="0" dirty="0"/>
            <a:t>Direkte</a:t>
          </a:r>
          <a:endParaRPr lang="da-DK" sz="2000" kern="1200" dirty="0"/>
        </a:p>
      </dsp:txBody>
      <dsp:txXfrm>
        <a:off x="22846" y="26769"/>
        <a:ext cx="1750781" cy="4223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6468F-28BA-4291-8DBA-1A05D28B0625}">
      <dsp:nvSpPr>
        <dsp:cNvPr id="0" name=""/>
        <dsp:cNvSpPr/>
      </dsp:nvSpPr>
      <dsp:spPr>
        <a:xfrm>
          <a:off x="0" y="3923"/>
          <a:ext cx="1884218" cy="468000"/>
        </a:xfrm>
        <a:prstGeom prst="roundRect">
          <a:avLst/>
        </a:prstGeom>
        <a:solidFill>
          <a:srgbClr val="D99BC1"/>
        </a:solidFill>
        <a:ln w="38100" cap="flat" cmpd="sng" algn="ctr">
          <a:no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b="0" i="0" kern="1200" baseline="0" dirty="0"/>
            <a:t>Indirekte</a:t>
          </a:r>
          <a:endParaRPr lang="da-DK" sz="2000" kern="1200" dirty="0"/>
        </a:p>
      </dsp:txBody>
      <dsp:txXfrm>
        <a:off x="22846" y="26769"/>
        <a:ext cx="1838526" cy="4223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B18E0-CCA3-402B-92B1-08652E701363}">
      <dsp:nvSpPr>
        <dsp:cNvPr id="0" name=""/>
        <dsp:cNvSpPr/>
      </dsp:nvSpPr>
      <dsp:spPr>
        <a:xfrm>
          <a:off x="0" y="0"/>
          <a:ext cx="3161144" cy="711360"/>
        </a:xfrm>
        <a:prstGeom prst="roundRect">
          <a:avLst/>
        </a:prstGeom>
        <a:solidFill>
          <a:srgbClr val="C15F9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b="0" i="0" kern="1200" baseline="0" dirty="0"/>
            <a:t>Gennem lokale medlemsaktiviteter, medlemstilbud eller rådgivning.</a:t>
          </a:r>
          <a:endParaRPr lang="da-DK" sz="1400" i="0" kern="1200" dirty="0"/>
        </a:p>
      </dsp:txBody>
      <dsp:txXfrm>
        <a:off x="34726" y="34726"/>
        <a:ext cx="3091692" cy="6419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20086B-C3DD-4CC1-BABB-56E7B979B9CD}">
      <dsp:nvSpPr>
        <dsp:cNvPr id="0" name=""/>
        <dsp:cNvSpPr/>
      </dsp:nvSpPr>
      <dsp:spPr>
        <a:xfrm>
          <a:off x="0" y="0"/>
          <a:ext cx="3241098" cy="72540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Ved at påvirke regering, kommuner og andre til at forbedre rammebetingelser. </a:t>
          </a:r>
        </a:p>
      </dsp:txBody>
      <dsp:txXfrm>
        <a:off x="35411" y="35411"/>
        <a:ext cx="3170276" cy="65458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2" y="2"/>
            <a:ext cx="4309110" cy="341463"/>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5632689" y="2"/>
            <a:ext cx="4309110" cy="341463"/>
          </a:xfrm>
          <a:prstGeom prst="rect">
            <a:avLst/>
          </a:prstGeom>
        </p:spPr>
        <p:txBody>
          <a:bodyPr vert="horz" lIns="91440" tIns="45720" rIns="91440" bIns="45720" rtlCol="0"/>
          <a:lstStyle>
            <a:lvl1pPr algn="r">
              <a:defRPr sz="1200"/>
            </a:lvl1pPr>
          </a:lstStyle>
          <a:p>
            <a:fld id="{8C062806-1435-451F-A1A0-33F32AB28C79}" type="datetimeFigureOut">
              <a:rPr lang="da-DK" smtClean="0"/>
              <a:t>16-09-2024</a:t>
            </a:fld>
            <a:endParaRPr lang="da-DK"/>
          </a:p>
        </p:txBody>
      </p:sp>
      <p:sp>
        <p:nvSpPr>
          <p:cNvPr id="4" name="Pladsholder til slidebillede 3"/>
          <p:cNvSpPr>
            <a:spLocks noGrp="1" noRot="1" noChangeAspect="1"/>
          </p:cNvSpPr>
          <p:nvPr>
            <p:ph type="sldImg" idx="2"/>
          </p:nvPr>
        </p:nvSpPr>
        <p:spPr>
          <a:xfrm>
            <a:off x="2930525" y="850900"/>
            <a:ext cx="4083050" cy="2297113"/>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994411" y="3275201"/>
            <a:ext cx="7955279" cy="267971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2" y="6464152"/>
            <a:ext cx="4309110" cy="341462"/>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5632689" y="6464152"/>
            <a:ext cx="4309110" cy="341462"/>
          </a:xfrm>
          <a:prstGeom prst="rect">
            <a:avLst/>
          </a:prstGeom>
        </p:spPr>
        <p:txBody>
          <a:bodyPr vert="horz" lIns="91440" tIns="45720" rIns="91440" bIns="45720" rtlCol="0" anchor="b"/>
          <a:lstStyle>
            <a:lvl1pPr algn="r">
              <a:defRPr sz="1200"/>
            </a:lvl1pPr>
          </a:lstStyle>
          <a:p>
            <a:fld id="{E8B23C5F-1057-4D02-8278-9373A9252565}" type="slidenum">
              <a:rPr lang="da-DK" smtClean="0"/>
              <a:t>‹nr.›</a:t>
            </a:fld>
            <a:endParaRPr lang="da-DK"/>
          </a:p>
        </p:txBody>
      </p:sp>
    </p:spTree>
    <p:extLst>
      <p:ext uri="{BB962C8B-B14F-4D97-AF65-F5344CB8AC3E}">
        <p14:creationId xmlns:p14="http://schemas.microsoft.com/office/powerpoint/2010/main" val="2040468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eldresagen.dk/maerkesager-og-resultater/presse/nyheder/sundhedsreform-saml-sundhed-og-aeldre-under-samme-myndighed"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sundhedsmonitor.dk/nyheder/art10009458/Her-er-de-st%C3%B8rste-akt%C3%B8rers-input-til-regeringens-sundhedsreform?utm_campaign=Deadline%20er%20n%C3%A5et%3A%20Her%20er%20de%20centrale%20parters%20h%C3%B8ringssvar&amp;utm_content=07-08-2024&amp;utm_medium=sundhed&amp;utm_source=newsletter_redaktionel" TargetMode="External"/><Relationship Id="rId4" Type="http://schemas.openxmlformats.org/officeDocument/2006/relationships/hyperlink" Target="https://www.aeldresagen.dk/maerkesager-og-resultater/presse/nyheder/sundhedsreform-nu-er-det-patienternes-tur"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8B23C5F-1057-4D02-8278-9373A9252565}" type="slidenum">
              <a:rPr lang="da-DK" smtClean="0"/>
              <a:t>1</a:t>
            </a:fld>
            <a:endParaRPr lang="da-DK"/>
          </a:p>
        </p:txBody>
      </p:sp>
    </p:spTree>
    <p:extLst>
      <p:ext uri="{BB962C8B-B14F-4D97-AF65-F5344CB8AC3E}">
        <p14:creationId xmlns:p14="http://schemas.microsoft.com/office/powerpoint/2010/main" val="593353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20</a:t>
            </a:fld>
            <a:endParaRPr lang="da-DK" dirty="0"/>
          </a:p>
        </p:txBody>
      </p:sp>
    </p:spTree>
    <p:extLst>
      <p:ext uri="{BB962C8B-B14F-4D97-AF65-F5344CB8AC3E}">
        <p14:creationId xmlns:p14="http://schemas.microsoft.com/office/powerpoint/2010/main" val="517986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dirty="0"/>
              <a:t>Vi har i dag væsentligt nyt om vores indsats i forhold til en sundhedsreform. Ja, faktisk kan vi godt sige, det er historisk nyt! Vi har fået den længe ventede rapport fra Sundhedsstrukturkommissionen – et digert og solidt værk med eksperters bud på mulige løsninger i fremtidens sundhedsvæsen. Og nu ser vi ind i et efterår, hvor regeringen vil komme med et udspil til en sundhedsreform. Det har været en sommer med heftig debat i medierne om sundhedsreformen. Og derfor, tillad mig at give et tilbageblik på, hvordan vi nåede hertil.</a:t>
            </a:r>
          </a:p>
          <a:p>
            <a:pPr algn="l"/>
            <a:endParaRPr lang="da-DK" dirty="0"/>
          </a:p>
          <a:p>
            <a:pPr algn="l"/>
            <a:r>
              <a:rPr lang="da-DK" dirty="0"/>
              <a:t>Allerede kort efter strukturreformen i 2007 kunne vi se, at der var noget galt med strukturen i forhold til at sikre ældre en sammenhængende indsats på tværs af sygehus og kommune. Vi foreslog dengang at samle sundheds- og plejeområdet under ét. Vores vision var og er, at det vil ikke alene give helhed i behandlingen og løse mange af de problemer, patienter typisk oplever, når de er i kontakt med sundhedsvæsenet. Det vil også give økonomiske gevinster, ikke mindst ved at forebygge indlæggelser.</a:t>
            </a:r>
          </a:p>
          <a:p>
            <a:pPr algn="l"/>
            <a:endParaRPr lang="da-DK" dirty="0"/>
          </a:p>
          <a:p>
            <a:pPr algn="l"/>
            <a:r>
              <a:rPr lang="da-DK" dirty="0"/>
              <a:t>Vores medlemshenvendelser og undersøgelser af patienters oplevelser har gennem årene bevidnet, at der mangler sammenhæng mellem sygehus og kommune: Nødvendig hjemmehjælp, der ikke er på plads, når man udskrives, manglende rehabilitering og genoptræning og lang ventetid på hjælpemidler. Og trods gode intentioner om at forebygge, så stiger forebyggelige sygehusophold i forhold til antallet af ældre.</a:t>
            </a:r>
          </a:p>
          <a:p>
            <a:pPr algn="l"/>
            <a:endParaRPr lang="da-DK" dirty="0"/>
          </a:p>
          <a:p>
            <a:pPr algn="l"/>
            <a:r>
              <a:rPr lang="da-DK" dirty="0"/>
              <a:t>Men i 2011 var tiden ikke moden til flere reformer, der blev nok lyttet, men der kom ingen politisk handling i forhold til organiseringen. Dog blev der lyttet til at skabe bedre sammenhæng. </a:t>
            </a:r>
          </a:p>
          <a:p>
            <a:pPr algn="l"/>
            <a:endParaRPr lang="da-DK" dirty="0"/>
          </a:p>
          <a:p>
            <a:r>
              <a:rPr lang="da-DK" dirty="0"/>
              <a:t>Der kom efterfølgende politiske aftaler, ikke mindst efter pres fra Ældre Sagen, så der i 2012-2015 og 2016-2019 blev aftalt og implementeret to nationale handlingsplaner for den ældre medicinske patient – især med overordnet mål om at skabe bedre sammenhæng. Lidt rykkede sig, men vi hørte fortsat om den fundamentale mangel på sammenhæng – og hvordan patienter blev og bliver klemt i kassetænkning og sendt frem og tilbage mellem sygehus i regionen og plejen i kommunen.</a:t>
            </a:r>
          </a:p>
          <a:p>
            <a:endParaRPr lang="da-DK" dirty="0"/>
          </a:p>
          <a:p>
            <a:r>
              <a:rPr lang="da-DK" dirty="0"/>
              <a:t>Der kom i 2017 ”Anbefalinger fra Udvalget for det nære og sammenhængende sundhedsvæsen (et længerevarende udvalgsforløb ml. Danske Regioner, KL og staten). Men trods dette fortsat status quo med mangel på sammenhæng.</a:t>
            </a:r>
          </a:p>
          <a:p>
            <a:endParaRPr lang="da-DK" dirty="0"/>
          </a:p>
          <a:p>
            <a:r>
              <a:rPr lang="da-DK" dirty="0"/>
              <a:t>I 2022 fik vi med aftale i Folketinget om en sundhedsreform, der bl.a. omfattede aftale om en kvalitetsplan, herunder for at styrke kvaliteten af behandlingen til mennesker med kroniske sygdomme i kommunerne og styrke de kommunale akutfunktioner. Noget vi havde efterspurgt, men aftalen rummer ikke meget til at kunne være nogen større reform, det var selv politikere i Folketinget enige om.</a:t>
            </a:r>
          </a:p>
          <a:p>
            <a:endParaRPr lang="da-DK" dirty="0"/>
          </a:p>
          <a:p>
            <a:r>
              <a:rPr lang="da-DK" dirty="0"/>
              <a:t>I 2023 kom regeringen med en aftale om en akutplan, hvor vi bl.a. opnåede at 72 timers behandlingsansvar fra sygehuse blev udbredt i hele landet, ikke kun i hovedstaden. Samt ambitioner om at udbrede ordning med faste plejehjemslæger og samarbejde i sundhedsklynger om at forebygge sygehusophold og skabe gode overgange. Vores ønske om plejehjemslæger er næsten opfyldt, men de seneste aftaler har ikke været nok til, at man for alvor mærkede en forskel – den nuværende regering har villet reformere sundhedsvæsenet og nedsatte i 2023 en Sundhedsstrukturkommission.</a:t>
            </a:r>
          </a:p>
        </p:txBody>
      </p:sp>
      <p:sp>
        <p:nvSpPr>
          <p:cNvPr id="4" name="Pladsholder til slidenummer 3"/>
          <p:cNvSpPr>
            <a:spLocks noGrp="1"/>
          </p:cNvSpPr>
          <p:nvPr>
            <p:ph type="sldNum" sz="quarter" idx="5"/>
          </p:nvPr>
        </p:nvSpPr>
        <p:spPr/>
        <p:txBody>
          <a:bodyPr/>
          <a:lstStyle/>
          <a:p>
            <a:fld id="{E8B23C5F-1057-4D02-8278-9373A9252565}" type="slidenum">
              <a:rPr lang="da-DK" smtClean="0"/>
              <a:t>22</a:t>
            </a:fld>
            <a:endParaRPr lang="da-DK"/>
          </a:p>
        </p:txBody>
      </p:sp>
    </p:spTree>
    <p:extLst>
      <p:ext uri="{BB962C8B-B14F-4D97-AF65-F5344CB8AC3E}">
        <p14:creationId xmlns:p14="http://schemas.microsoft.com/office/powerpoint/2010/main" val="4272991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Strukturen forblev som den var i 2017 med regioner og kommuner. Med den eksisterende struktur med sektoropdeling mellem regioner og kommuner har vi gennem flere år arbejdet ud fra mottoet fælles ansvar for fælles ældre.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Vi har på baggrund af bl.a. Ekspertdag i 2019 med en lang række eksperter fra sundhedsvæsenet og ældreområdet opfordret til nytænkning af indsatsen med mere fælles økonomisk og ledelsesmæssigt ansvar for patienten. Vi har foreslået at afsætte midler til fælles pulje til drift af forløb for ældre medicinske patienter på tværs af sygehus, kommune og almen praksis. Der er og har været gode eksempler rundt i landet med tæt samarbejde med henblik på at forebygge indlæggelser og genindlæggelser. Men noget afgørende og landsdækkende har vi haft til gode at se.</a:t>
            </a:r>
          </a:p>
        </p:txBody>
      </p:sp>
      <p:sp>
        <p:nvSpPr>
          <p:cNvPr id="4" name="Pladsholder til slidenummer 3"/>
          <p:cNvSpPr>
            <a:spLocks noGrp="1"/>
          </p:cNvSpPr>
          <p:nvPr>
            <p:ph type="sldNum" sz="quarter" idx="5"/>
          </p:nvPr>
        </p:nvSpPr>
        <p:spPr/>
        <p:txBody>
          <a:bodyPr/>
          <a:lstStyle/>
          <a:p>
            <a:fld id="{E8B23C5F-1057-4D02-8278-9373A9252565}" type="slidenum">
              <a:rPr lang="da-DK" smtClean="0"/>
              <a:t>23</a:t>
            </a:fld>
            <a:endParaRPr lang="da-DK"/>
          </a:p>
        </p:txBody>
      </p:sp>
    </p:spTree>
    <p:extLst>
      <p:ext uri="{BB962C8B-B14F-4D97-AF65-F5344CB8AC3E}">
        <p14:creationId xmlns:p14="http://schemas.microsoft.com/office/powerpoint/2010/main" val="3060237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baggrund af studiebesøg i Holland slog vi ned på at gribe muligheden for at samtænke </a:t>
            </a:r>
            <a:r>
              <a:rPr lang="da-DK" sz="1200" dirty="0">
                <a:solidFill>
                  <a:srgbClr val="000000"/>
                </a:solidFill>
                <a:latin typeface="+mn-lt"/>
                <a:cs typeface="Arial"/>
                <a:sym typeface="Georgia"/>
              </a:rPr>
              <a:t>hospitaler, praktiserende læger, plejeinstitutioner og hjemmepleje og for at sikre den overordnede ramme skabe et nyt velfærdsministerium. For at skabe nyt har vores opfordring lydt, at det handler om at ryste posen, tænke nyt og ikke lade sig begrænse af de nuværende rammer med regioner og kommuner – snare i stedet se på ældreområdet som et stærkt eksportpotentiale. Det var samtidigt med at der var politisk forarbejde til en ny ældrelov, som vi lige har modtaget i høring.</a:t>
            </a:r>
            <a:endParaRPr lang="da-DK" dirty="0"/>
          </a:p>
        </p:txBody>
      </p:sp>
      <p:sp>
        <p:nvSpPr>
          <p:cNvPr id="4" name="Pladsholder til slidenummer 3"/>
          <p:cNvSpPr>
            <a:spLocks noGrp="1"/>
          </p:cNvSpPr>
          <p:nvPr>
            <p:ph type="sldNum" sz="quarter" idx="5"/>
          </p:nvPr>
        </p:nvSpPr>
        <p:spPr/>
        <p:txBody>
          <a:bodyPr/>
          <a:lstStyle/>
          <a:p>
            <a:fld id="{C2C98BBF-BBF0-4DE9-8547-883D9E224976}" type="slidenum">
              <a:rPr lang="da-DK" smtClean="0"/>
              <a:t>24</a:t>
            </a:fld>
            <a:endParaRPr lang="da-DK" dirty="0"/>
          </a:p>
        </p:txBody>
      </p:sp>
    </p:spTree>
    <p:extLst>
      <p:ext uri="{BB962C8B-B14F-4D97-AF65-F5344CB8AC3E}">
        <p14:creationId xmlns:p14="http://schemas.microsoft.com/office/powerpoint/2010/main" val="4182333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pPr>
            <a:r>
              <a:rPr lang="da-DK" sz="1100" dirty="0"/>
              <a:t>Som led i at regeringen havde nedsat sin kommission blev Ældre Sagen inviteret med i en følgegruppe. Kommissionen var sammensat af eksperter og følgegruppen bestod af repræsentanter fra forskellige organisationer – heriblandt Ældre Sagen. Vores budskab til kommissionen var klart fra første møde:</a:t>
            </a:r>
          </a:p>
          <a:p>
            <a:pPr>
              <a:lnSpc>
                <a:spcPct val="107000"/>
              </a:lnSpc>
            </a:pPr>
            <a:endParaRPr lang="da-DK" sz="1100" dirty="0"/>
          </a:p>
          <a:p>
            <a:pPr>
              <a:lnSpc>
                <a:spcPct val="107000"/>
              </a:lnSpc>
            </a:pPr>
            <a:r>
              <a:rPr lang="da-DK" sz="1100" dirty="0"/>
              <a:t>Nytænk organisering i sundhedsvæsenet - og tænk sundhed og ældrepleje sammen! Det handler om at fremme ledelse og kultur med mere sundhed i omsorg og mere omsorg i sundhed - faglige krav skal sikre kvalitet i pleje, mens omsorg skal have mere status i klinisk praksis. </a:t>
            </a:r>
          </a:p>
          <a:p>
            <a:pPr>
              <a:lnSpc>
                <a:spcPct val="107000"/>
              </a:lnSpc>
            </a:pPr>
            <a:endParaRPr lang="da-DK" sz="1100" dirty="0"/>
          </a:p>
          <a:p>
            <a:pPr>
              <a:lnSpc>
                <a:spcPct val="107000"/>
              </a:lnSpc>
            </a:pPr>
            <a:r>
              <a:rPr lang="da-DK" sz="1100" dirty="0"/>
              <a:t>Jeg foreslog på møde kommissionen at se på løsninger med:</a:t>
            </a:r>
          </a:p>
          <a:p>
            <a:pPr marL="342900" lvl="0" indent="-342900">
              <a:lnSpc>
                <a:spcPct val="107000"/>
              </a:lnSpc>
              <a:buFont typeface="Symbol" panose="05050102010706020507" pitchFamily="18" charset="2"/>
              <a:buChar char=""/>
            </a:pPr>
            <a:r>
              <a:rPr lang="da-DK" sz="1100" dirty="0">
                <a:effectLst/>
                <a:latin typeface="Calibri" panose="020F0502020204030204" pitchFamily="34" charset="0"/>
                <a:ea typeface="Calibri" panose="020F0502020204030204" pitchFamily="34" charset="0"/>
                <a:cs typeface="Times New Roman" panose="02020603050405020304" pitchFamily="18" charset="0"/>
              </a:rPr>
              <a:t>1) Ensartede nationale og faglige kvalitetskrav og patientrettigheder, der skal sikre, at uanset hvor i landet man behandles, og uanset om behandling udføres på hospital, hos egen læge eller i kommune, er der tryghed for høj kvalitet og værdig pleje og behandling. Der skal være ret til og nationale krav til en helhedsorienteret, forebyg­gende og opfølgende indsats, som omfatter overgangen mellem hospital, almen praksis og eget hjem og kommunale sundhedsindsatser og ældrepleje. </a:t>
            </a:r>
          </a:p>
          <a:p>
            <a:pPr marL="342900" lvl="0" indent="-342900">
              <a:lnSpc>
                <a:spcPct val="107000"/>
              </a:lnSpc>
              <a:buFont typeface="Symbol" panose="05050102010706020507" pitchFamily="18" charset="2"/>
              <a:buChar char=""/>
            </a:pPr>
            <a:r>
              <a:rPr lang="da-DK" sz="1100" dirty="0">
                <a:effectLst/>
                <a:latin typeface="Calibri" panose="020F0502020204030204" pitchFamily="34" charset="0"/>
                <a:ea typeface="Calibri" panose="020F0502020204030204" pitchFamily="34" charset="0"/>
                <a:cs typeface="Times New Roman" panose="02020603050405020304" pitchFamily="18" charset="0"/>
              </a:rPr>
              <a:t>Det bør herunder omfatte krav til forpligtende samarbejde om palliation, tidlig opsporing, udredning, opfølgende hjemmebesøg, forebyggelse og rehabilitering, herunder ernæringsindsats integreret med genoptræning. Der skal være krav til tværfaglig indsats på tværs af diagnoser, dvs. til ældre medicinske patienter og skrøbelige ældre. Kvalitetskrav til både sundhedsindsats og ældrepleje skal hindre gøgeungeeffekt for en i forvejen presset ældrepleje.</a:t>
            </a:r>
          </a:p>
          <a:p>
            <a:pPr lvl="0">
              <a:lnSpc>
                <a:spcPct val="107000"/>
              </a:lnSpc>
            </a:pP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da-DK" sz="1100" dirty="0">
                <a:effectLst/>
                <a:latin typeface="Calibri" panose="020F0502020204030204" pitchFamily="34" charset="0"/>
                <a:ea typeface="Calibri" panose="020F0502020204030204" pitchFamily="34" charset="0"/>
                <a:cs typeface="Times New Roman" panose="02020603050405020304" pitchFamily="18" charset="0"/>
              </a:rPr>
              <a:t>2) Tænk i at udvikle modeller for ansvar og økonomi for fælles patienter mellem hospital og kommune for at hindre kassetænkning om ældre. Det kan være for behandling, pleje, genoptræning, forebyggelse og palliation. </a:t>
            </a:r>
          </a:p>
          <a:p>
            <a:pPr marL="342900" indent="-342900">
              <a:lnSpc>
                <a:spcPct val="107000"/>
              </a:lnSpc>
              <a:spcAft>
                <a:spcPts val="800"/>
              </a:spcAft>
              <a:buFont typeface="Symbol" panose="05050102010706020507" pitchFamily="18" charset="2"/>
              <a:buChar char=""/>
            </a:pPr>
            <a:endParaRPr lang="da-DK" sz="1100" dirty="0">
              <a:latin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endParaRPr lang="da-DK" sz="1100" dirty="0">
              <a:latin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endParaRPr lang="da-DK" sz="1100" dirty="0">
              <a:latin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da-DK" sz="1100" dirty="0">
              <a:latin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E8B23C5F-1057-4D02-8278-9373A9252565}" type="slidenum">
              <a:rPr lang="da-DK" smtClean="0"/>
              <a:t>25</a:t>
            </a:fld>
            <a:endParaRPr lang="da-DK" dirty="0"/>
          </a:p>
        </p:txBody>
      </p:sp>
    </p:spTree>
    <p:extLst>
      <p:ext uri="{BB962C8B-B14F-4D97-AF65-F5344CB8AC3E}">
        <p14:creationId xmlns:p14="http://schemas.microsoft.com/office/powerpoint/2010/main" val="473458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da-DK" sz="1100" dirty="0">
                <a:latin typeface="Georgia" panose="02040502050405020303" pitchFamily="18" charset="0"/>
                <a:cs typeface="Times New Roman" panose="02020603050405020304" pitchFamily="18" charset="0"/>
              </a:rPr>
              <a:t>Vi har undervejs prioriteret arbejdet med sundhedsreformen højt ved at forfølge Ældre Sagens mærkesager om værdig behandling til ældre med flere sygdomme. </a:t>
            </a:r>
          </a:p>
          <a:p>
            <a:pPr marL="0" lvl="0" indent="0">
              <a:buFont typeface="Symbol" panose="05050102010706020507" pitchFamily="18" charset="2"/>
              <a:buNone/>
            </a:pPr>
            <a:r>
              <a:rPr lang="da-DK" sz="1100" dirty="0">
                <a:latin typeface="Georgia" panose="02040502050405020303" pitchFamily="18" charset="0"/>
                <a:cs typeface="Times New Roman" panose="02020603050405020304" pitchFamily="18" charset="0"/>
              </a:rPr>
              <a:t>Ældre Sagen nedsatte, som I ved, sidste år en taskforce med en række eksterne eksperter – vi kom med seks anbefalinger til fremtidens sundhedsvæsen med forslag til ældres behandling og pleje og forebyggelse her i år.</a:t>
            </a:r>
          </a:p>
          <a:p>
            <a:pPr marL="0" lvl="0" indent="0">
              <a:buFont typeface="Symbol" panose="05050102010706020507" pitchFamily="18" charset="2"/>
              <a:buNone/>
            </a:pPr>
            <a:endParaRPr lang="da-DK" sz="1100" dirty="0">
              <a:latin typeface="Georgia" panose="02040502050405020303" pitchFamily="18" charset="0"/>
              <a:cs typeface="Times New Roman" panose="02020603050405020304" pitchFamily="18" charset="0"/>
            </a:endParaRPr>
          </a:p>
          <a:p>
            <a:r>
              <a:rPr lang="da-DK" sz="1100" dirty="0">
                <a:latin typeface="Georgia" panose="02040502050405020303" pitchFamily="18" charset="0"/>
                <a:cs typeface="Times New Roman" panose="02020603050405020304" pitchFamily="18" charset="0"/>
              </a:rPr>
              <a:t>Helt overordnet har vi sammen med taskforcen anbefalet, at omsorg og sundhed går hånd i hånd:</a:t>
            </a:r>
          </a:p>
          <a:p>
            <a:r>
              <a:rPr lang="da-DK" sz="1100" dirty="0">
                <a:latin typeface="Georgia" panose="02040502050405020303" pitchFamily="18" charset="0"/>
                <a:cs typeface="Times New Roman" panose="02020603050405020304" pitchFamily="18" charset="0"/>
              </a:rPr>
              <a:t>Ældrepleje og sundhedsvæsen skal tænkes som en helhed og ikke hver for sig – ældreplejen rummer et uudnyttet potentiale til at forebygge indlæggelser og til at styrke ældres helbred og trivsel. Der er klart et behov for at anerkende dette potentiale og samtidig styrke den sundhedsfaglige indsats og kompetencerne i ældreplejens omsorg – det handler om at sikre ”</a:t>
            </a:r>
            <a:r>
              <a:rPr lang="da-DK" sz="1100" i="1" dirty="0">
                <a:latin typeface="Georgia" panose="02040502050405020303" pitchFamily="18" charset="0"/>
                <a:cs typeface="Times New Roman" panose="02020603050405020304" pitchFamily="18" charset="0"/>
              </a:rPr>
              <a:t>mere sundhed i omsorg</a:t>
            </a:r>
            <a:r>
              <a:rPr lang="da-DK" sz="1100" dirty="0">
                <a:latin typeface="Georgia" panose="02040502050405020303" pitchFamily="18" charset="0"/>
                <a:cs typeface="Times New Roman" panose="02020603050405020304" pitchFamily="18" charset="0"/>
              </a:rPr>
              <a:t>”.</a:t>
            </a:r>
          </a:p>
          <a:p>
            <a:endParaRPr lang="da-DK" sz="1100" dirty="0">
              <a:latin typeface="Georgia" panose="02040502050405020303" pitchFamily="18" charset="0"/>
              <a:cs typeface="Times New Roman" panose="02020603050405020304" pitchFamily="18" charset="0"/>
            </a:endParaRPr>
          </a:p>
          <a:p>
            <a:r>
              <a:rPr lang="da-DK" sz="1100" dirty="0">
                <a:latin typeface="Georgia" panose="02040502050405020303" pitchFamily="18" charset="0"/>
                <a:cs typeface="Times New Roman" panose="02020603050405020304" pitchFamily="18" charset="0"/>
              </a:rPr>
              <a:t>For at lykkes med et fremtidigt sundhedsvæsen handler det også om omsorg for det enkelte menneske og det levede liv. Kort sagt efterlyser vi også ”</a:t>
            </a:r>
            <a:r>
              <a:rPr lang="da-DK" sz="1100" i="1" dirty="0">
                <a:latin typeface="Georgia" panose="02040502050405020303" pitchFamily="18" charset="0"/>
                <a:cs typeface="Times New Roman" panose="02020603050405020304" pitchFamily="18" charset="0"/>
              </a:rPr>
              <a:t>mere omsorg i sundhed</a:t>
            </a:r>
            <a:r>
              <a:rPr lang="da-DK" sz="1100" dirty="0">
                <a:latin typeface="Georgia" panose="02040502050405020303"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100" dirty="0">
              <a:latin typeface="Georgia" panose="02040502050405020303" pitchFamily="18" charset="0"/>
              <a:cs typeface="Times New Roman" panose="02020603050405020304" pitchFamily="18" charset="0"/>
            </a:endParaRPr>
          </a:p>
          <a:p>
            <a:r>
              <a:rPr lang="da-DK" sz="1100" dirty="0">
                <a:latin typeface="Georgia" panose="02040502050405020303" pitchFamily="18" charset="0"/>
                <a:cs typeface="Times New Roman" panose="02020603050405020304" pitchFamily="18" charset="0"/>
              </a:rPr>
              <a:t>De seks anbefalinger går på at sikre bl.a. helhedsblik, omsorg, høj faglighed, koordinering af forløb, og at der er tæt samarbejde om og med patienterne mellem sygehus, kommune og almen praksis.</a:t>
            </a:r>
          </a:p>
          <a:p>
            <a:r>
              <a:rPr lang="da-DK" sz="1100" dirty="0">
                <a:latin typeface="Georgia" panose="02040502050405020303" pitchFamily="18" charset="0"/>
                <a:cs typeface="Times New Roman" panose="02020603050405020304" pitchFamily="18" charset="0"/>
              </a:rPr>
              <a:t>Vi har været klar over det problematiske i, at sundhedspolitikken er holdt ude af regeringens aftale om ældrelov – derfor har vi også opfordret løbende til at sikre sammenhæng med den kommende sundhedsreform.</a:t>
            </a:r>
          </a:p>
        </p:txBody>
      </p:sp>
      <p:sp>
        <p:nvSpPr>
          <p:cNvPr id="4" name="Pladsholder til slidenummer 3"/>
          <p:cNvSpPr>
            <a:spLocks noGrp="1"/>
          </p:cNvSpPr>
          <p:nvPr>
            <p:ph type="sldNum" sz="quarter" idx="5"/>
          </p:nvPr>
        </p:nvSpPr>
        <p:spPr/>
        <p:txBody>
          <a:bodyPr/>
          <a:lstStyle/>
          <a:p>
            <a:fld id="{E8B23C5F-1057-4D02-8278-9373A9252565}" type="slidenum">
              <a:rPr lang="da-DK" smtClean="0"/>
              <a:t>26</a:t>
            </a:fld>
            <a:endParaRPr lang="da-DK"/>
          </a:p>
        </p:txBody>
      </p:sp>
    </p:spTree>
    <p:extLst>
      <p:ext uri="{BB962C8B-B14F-4D97-AF65-F5344CB8AC3E}">
        <p14:creationId xmlns:p14="http://schemas.microsoft.com/office/powerpoint/2010/main" val="3178316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Med kommissionens rapport og dens scenarier står vi i dag med et historisk åbent vindue for på ny at opfordre til at samle sundhed og ældrepleje, inkl. plejehjem, under én myndighed. Vi skal turde være visionære og modige for ældres skyld, for samfundets skyld. Hvis ikke vi gør noget i dag, så skubber vi problemet til morgendagens ældre.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r>
              <a:rPr lang="da-DK" sz="1200" dirty="0"/>
              <a:t>Kommissionen vurderer, at med samlingen af sundheds- og omsorgsopgaver på tværs af region og kommune har vi det største potentiale for bedre sammenhæng for ældre mennesker. De har jo faktisk lyttet til os, når vi opfordrede til at de skulle komme frem med modeller der kan omfatte både sundhed og omsorg. Det har de gjort – et af deres forslag peger på, at det bedste potentiale for sammenhæng er at samle ansvaret for opgaver på både sundhedsområdet og i ældreplejen og på plejehjem under samme myndighed. </a:t>
            </a:r>
          </a:p>
          <a:p>
            <a:endParaRPr lang="da-DK" sz="1200" dirty="0"/>
          </a:p>
          <a:p>
            <a:r>
              <a:rPr lang="da-DK" sz="1200" dirty="0"/>
              <a:t>Vi ved, at blandt 80+-årige har 43 pct. kontakt med både kommunen, sygehuset og egen læge, og langt de fleste, der modtager hjemmepleje, har kontakt med sundhedsvæsenet. De har brug for sammenhæng og helhed i deres forløb. Der er brug for et samlet og entydigt ansvar, der ligger hos én myndighed, for at forebygge indlæggelser og fremme den enkeltes trivsel. Med en samlet ledelse vil der være incitament til at forebygge at den enkelte ender på sygehus, og patienter vil ikke risikere at blive klemt imellem region og kommune – i værste fald stå uden det rette tilbud eller ende med selv at skulle betale for døgnophold, befordring eller hjælpemidler.</a:t>
            </a:r>
          </a:p>
          <a:p>
            <a:endParaRPr lang="da-DK" sz="1200" dirty="0"/>
          </a:p>
          <a:p>
            <a:r>
              <a:rPr lang="da-DK" sz="1200" dirty="0"/>
              <a:t>Vi har ikke et ønske om én bestemt model, men ud af de tre kommissionen har beskrevet, har vi peget på den model som har samlede omsorgs- og sundhedsregioner med nærudvalg. Det gør vi ud fra, at eksperterne vurderer, der her er bedst mulighed for at sikre sammenhæng. Den sammenhæng, som ældre og pårørende efterspørger – og som vi derfor også har arbejdet hårdt på nu igennem mange år.</a:t>
            </a:r>
          </a:p>
          <a:p>
            <a:endParaRPr lang="da-DK" sz="1200" dirty="0"/>
          </a:p>
          <a:p>
            <a:r>
              <a:rPr lang="da-DK" sz="1200" dirty="0"/>
              <a:t>Det er ikke fordi vi vil centralisere og fjerne lokale tilbud, og vi er heller ikke ude på at nedlægge kommuner – det der kan løses lokalt, skal naturligvis fortsat foregå lokalt. Men omvendt skal der være tryghed for tæt samarbejde ml. specialister på sygehuse og personale i den nære pleje og omsorg. Det ser vi på linje med eksperterne mulighed for med en samlet ledelse med ansvar og økonomi  for både sundhed og ældreplejen – lige fra forebyggelse, plejen, omsorgen, genoptræningen til behandlingen på sygehuset. Så ringen er så at sige sluttet – vi har igennem mange år nu opfordret til at skabe en samlet organisation for sundhed og ældrepleje – og nu med afsæt i en stærk rapport fra kommissionen har vi igen kunnet opfordre til at skabe ny organisering.</a:t>
            </a:r>
          </a:p>
          <a:p>
            <a:endParaRPr lang="da-DK" sz="1200" dirty="0"/>
          </a:p>
          <a:p>
            <a:r>
              <a:rPr lang="da-DK" sz="1200" dirty="0"/>
              <a:t>Visionen om samlet sundhed og ældrepleje kan kobles med ældrelovsaftalen på den måde, at vi fortsat har fx faste teams, der kan sikre kontinuitet. Vi vil også kunne få mulighed for, at almen praksis kan visitere til en pakke for helhedspleje, hvis konkrete indhold besluttes sammen med den ældre selv i hverdagen – det har vi efterspurgt med inspiration fra Holland. Vi vil også fortsat arbejde videre for de konkrete forslag, vi har for ældre patienter med flere sygdomme (fremført bl.a. med taskforce), så både sundhed og omsorg styrkes til gavn for ældre og for samfundet.</a:t>
            </a:r>
            <a:endParaRPr lang="da-DK" dirty="0"/>
          </a:p>
          <a:p>
            <a:endParaRPr lang="da-DK" dirty="0"/>
          </a:p>
        </p:txBody>
      </p:sp>
      <p:sp>
        <p:nvSpPr>
          <p:cNvPr id="4" name="Pladsholder til slidenummer 3"/>
          <p:cNvSpPr>
            <a:spLocks noGrp="1"/>
          </p:cNvSpPr>
          <p:nvPr>
            <p:ph type="sldNum" sz="quarter" idx="5"/>
          </p:nvPr>
        </p:nvSpPr>
        <p:spPr/>
        <p:txBody>
          <a:bodyPr/>
          <a:lstStyle/>
          <a:p>
            <a:fld id="{E8B23C5F-1057-4D02-8278-9373A9252565}" type="slidenum">
              <a:rPr lang="da-DK" smtClean="0"/>
              <a:t>27</a:t>
            </a:fld>
            <a:endParaRPr lang="da-DK"/>
          </a:p>
        </p:txBody>
      </p:sp>
    </p:spTree>
    <p:extLst>
      <p:ext uri="{BB962C8B-B14F-4D97-AF65-F5344CB8AC3E}">
        <p14:creationId xmlns:p14="http://schemas.microsoft.com/office/powerpoint/2010/main" val="3794345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På baggrund af at der overraskende hurtigt i juni var en politisk reaktion på Sundhedsstrukturkommissionens rapport, hvor flere politikere var ude og afskrive modeller, der gør op med den nuværende sektoropdelte struktur, så Ældre Sagen behov for handling. Vi har hele tiden arbejdet videre ud fra rammerne af det overordnede ønske til en sundheds- og plejeorganisation, der samler alt fra forebyggelse, pleje, genoptræning til behandling, som var med opbakning fra jer på forrige landsbestyrelsesmøde.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Derfor har vi sammen med Danske Patienter og Danske Handicaporganisationer i juli sendt et åbent brev til regeringen med opfordring til en gennemgribende og ambitiøs reform. Hovedbudskabet i det åbne brev er at samle ansvaret for sundhed og ældreplejeområdet, herunder plejehjem, under samme myndighed for at sikre sammenhæng for ældre og patienter. Et samlet og entydigt ansvar under samme myndighed vil skabe forudsætningerne for at give patienter sammenhængende behandling og ensartet kvalitet – samt for optimal brug af faglige kompetencer og økonomiske ressourcer. I dag er patienter klemt i kassetænkning, og det delte myndighedsansvar står i vejen for et trygt og sammenhængende forløb for patienterne.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Det åbne brev har afstedkommet en </a:t>
            </a:r>
            <a:r>
              <a:rPr lang="da-DK" u="sng" dirty="0"/>
              <a:t>markant</a:t>
            </a:r>
            <a:r>
              <a:rPr lang="da-DK" dirty="0"/>
              <a:t> omtale med interviews i TV og øvrige medier. </a:t>
            </a:r>
            <a:r>
              <a:rPr lang="da-DK" dirty="0">
                <a:hlinkClick r:id="rId3">
                  <a:extLst>
                    <a:ext uri="{A12FA001-AC4F-418D-AE19-62706E023703}">
                      <ahyp:hlinkClr xmlns:ahyp="http://schemas.microsoft.com/office/drawing/2018/hyperlinkcolor" val="tx"/>
                    </a:ext>
                  </a:extLst>
                </a:hlinkClick>
              </a:rPr>
              <a:t>Åbent brev</a:t>
            </a:r>
            <a:r>
              <a:rPr lang="da-DK" dirty="0"/>
              <a:t> i samarbejde med Danske Patienter, Danske Handicaporganisationer ligger på hjemmesiden, på Frivilligportalen og er postet på sociale medier.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Ældre Sagen har løbende søgt at lægge pres på politikere i regeringen og på Christiansborg, og som en yderst handlekraftig organisation, når det gælder, kunne vi være tidligt ude med høringssvar til kommissionens rapport. Vi kunne se andre toneangivende organisationer kom på banen før sommerferien med deres høringssvar, bl.a. KL og Danske Regioner, der var knap så reformivrige, så vi vurderede, det var vigtigt at være på banen med vores visioner og kommentarer som modspil.</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Ældre Sagen har på den baggrund haft bred omtale i medier hen over sommeren og har også sendt opfølgende debatindlæg. Ikke mindst omkring fristen for høringssvar til kommissionens rapport primo august blussede opmærksomheden i medierne og debatten markant op igen. Vores høringssvar er publiceret med </a:t>
            </a:r>
            <a:r>
              <a:rPr lang="da-DK" dirty="0">
                <a:hlinkClick r:id="rId4">
                  <a:extLst>
                    <a:ext uri="{A12FA001-AC4F-418D-AE19-62706E023703}">
                      <ahyp:hlinkClr xmlns:ahyp="http://schemas.microsoft.com/office/drawing/2018/hyperlinkcolor" val="tx"/>
                    </a:ext>
                  </a:extLst>
                </a:hlinkClick>
              </a:rPr>
              <a:t>nyhed</a:t>
            </a:r>
            <a:r>
              <a:rPr lang="da-DK" dirty="0"/>
              <a:t> og bl.a. blevet omtalt i </a:t>
            </a:r>
            <a:r>
              <a:rPr lang="da-DK" dirty="0">
                <a:hlinkClick r:id="rId5">
                  <a:extLst>
                    <a:ext uri="{A12FA001-AC4F-418D-AE19-62706E023703}">
                      <ahyp:hlinkClr xmlns:ahyp="http://schemas.microsoft.com/office/drawing/2018/hyperlinkcolor" val="tx"/>
                    </a:ext>
                  </a:extLst>
                </a:hlinkClick>
              </a:rPr>
              <a:t>oversigt</a:t>
            </a:r>
            <a:r>
              <a:rPr lang="da-DK" dirty="0"/>
              <a:t> over de største aktørers input til regeringens sundhedsreform. Ikke overraskende har særligt Kommunernes Landsforening (KL) og kommunale politikere været meget kritiske over for vores budskab om at samle sundhed og ældre under samme myndighed. De oplever, de mister en stor del af deres drift og økonomi  og har ligefrem kritiseret Ældre Sagen for at ville nedlægge kommunerne. Det er IKKE tilfældet. Vi har fokus på det samlede ansvar for opgaverne.</a:t>
            </a:r>
          </a:p>
          <a:p>
            <a:pPr marL="0" indent="0">
              <a:buFont typeface="Arial" panose="020B0604020202020204" pitchFamily="34" charset="0"/>
              <a:buNone/>
            </a:pPr>
            <a:r>
              <a:rPr lang="da-DK" dirty="0"/>
              <a:t> </a:t>
            </a:r>
          </a:p>
          <a:p>
            <a:pPr marL="0" indent="0">
              <a:buFont typeface="Arial" panose="020B0604020202020204" pitchFamily="34" charset="0"/>
              <a:buNone/>
            </a:pPr>
            <a:r>
              <a:rPr lang="da-DK" dirty="0"/>
              <a:t>Vi afdækker muligheder for videre samarbejde med Danske Handicaporganisationer og Danske Patienter, der repræsenterer patienter og pårørende. Og vi har taget fat i politiske kontakter på Christiansborg.</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Senest har Danmarksdemokraterne i nyt udspil om sundhed foreslået, at det skal være slut med at opkræve betaling for kost og vasketøj på de midlertidige pladser i kommunerne – så det har indtil videre båret frugt, at vi kunne henvise til vores viden om forskellige døgntakster takket være fokuseret indsats sidste år.</a:t>
            </a:r>
          </a:p>
          <a:p>
            <a:endParaRPr lang="da-DK" dirty="0"/>
          </a:p>
        </p:txBody>
      </p:sp>
      <p:sp>
        <p:nvSpPr>
          <p:cNvPr id="4" name="Slide Number Placeholder 3"/>
          <p:cNvSpPr>
            <a:spLocks noGrp="1"/>
          </p:cNvSpPr>
          <p:nvPr>
            <p:ph type="sldNum" sz="quarter" idx="5"/>
          </p:nvPr>
        </p:nvSpPr>
        <p:spPr/>
        <p:txBody>
          <a:bodyPr/>
          <a:lstStyle/>
          <a:p>
            <a:fld id="{C2C98BBF-BBF0-4DE9-8547-883D9E224976}" type="slidenum">
              <a:rPr lang="da-DK" smtClean="0"/>
              <a:t>28</a:t>
            </a:fld>
            <a:endParaRPr lang="da-DK" dirty="0"/>
          </a:p>
        </p:txBody>
      </p:sp>
    </p:spTree>
    <p:extLst>
      <p:ext uri="{BB962C8B-B14F-4D97-AF65-F5344CB8AC3E}">
        <p14:creationId xmlns:p14="http://schemas.microsoft.com/office/powerpoint/2010/main" val="1609812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Vi hører i det politiske miljø, at vores brev til regeringen har gjort et markant indtryk. Det har virket, at vi hurtigt var på banen og gik sammen med de to andre organisationer, så vi stod som tre store organisationer, der repræsenterer brugerne. Vi ved endnu ikke, hvad der kommer med som indhold i regeringens udspil til en sundhedsreform. Der slipper ikke noget konkret ud.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Vi forventer, at de i regeringen som et kompromis vil foreslå indsatser bl.a. for bedre lægedækning – det er godt, men slet ikke nok til at skabe sammenhæng – og man havde ikke behøvet en reform for at forhandle med lægerne.</a:t>
            </a:r>
          </a:p>
          <a:p>
            <a:pPr marL="0" indent="0">
              <a:buFont typeface="Arial" panose="020B0604020202020204" pitchFamily="34" charset="0"/>
              <a:buNone/>
            </a:pPr>
            <a:r>
              <a:rPr lang="da-DK" dirty="0"/>
              <a:t> </a:t>
            </a:r>
          </a:p>
          <a:p>
            <a:pPr marL="0" indent="0">
              <a:buFont typeface="Arial" panose="020B0604020202020204" pitchFamily="34" charset="0"/>
              <a:buNone/>
            </a:pPr>
            <a:r>
              <a:rPr lang="da-DK" dirty="0"/>
              <a:t>Der har været møde med Indenrigs- og sundhedsministeren – hun var ikke specielt åben over for større reformtanker. Virker til ligesom Socialdemokratiet at være bundet af et politisk bagland af politikere i kommuner og regioner. I det hele taget forventer vi lige nu ikke nogen større reform, der ændrer på regioners og kommuners ansvarsområder. Der er mangel på rigtig reformvilje i både regering og </a:t>
            </a:r>
            <a:r>
              <a:rPr lang="da-DK" dirty="0" err="1"/>
              <a:t>bl</a:t>
            </a:r>
            <a:r>
              <a:rPr lang="da-DK" dirty="0"/>
              <a:t>. opposition.</a:t>
            </a:r>
          </a:p>
          <a:p>
            <a:pPr marL="0" indent="0">
              <a:buFont typeface="Arial" panose="020B0604020202020204" pitchFamily="34" charset="0"/>
              <a:buNone/>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Med afsæt i Sundhedsstrukturkommissionens forslag har kun vi tre organisationer (som repræsenterer brugerne) haft modet til store visioner! Andre aktører er i større eller mindre omfang pragmatiske – KL og Danske Regioner også kun meget lidt reformivrige, nu hvor det er kommet til, at de her især kan miste det de har i dag. Faktisk kunne det se ud som om væsentlige myndigheder og politikere i dag synes, der slet ikke er problemer med sammenhæng og samarbejde om forebyggelse. I øvrigt må I være opmærksomme på, at Ældrerådene i denne her sag er kritiske overfor Ældre Sagens vision om at samle ansvar for sundhedsområdet og ældreplejen under samme myndighed. Det vil fjerne ældreområdet fra de eksisterende kommuners ansvar – og dermed også fjerne grundlaget for de lokale ældreråds eksistensberettigelse. Vi har dog vel at mærke også efterspurgt styrket patient- og pårørendeinddragelse i vores høringsbrev til kommissionens rapporten.</a:t>
            </a:r>
          </a:p>
          <a:p>
            <a:endParaRPr lang="da-DK" dirty="0"/>
          </a:p>
          <a:p>
            <a:pPr marL="0" indent="0">
              <a:buFont typeface="Arial" panose="020B0604020202020204" pitchFamily="34" charset="0"/>
              <a:buNone/>
            </a:pPr>
            <a:r>
              <a:rPr lang="da-DK" dirty="0"/>
              <a:t>Vi søger naturligvis fortsat dialog med politiske kontakter på Christiansborg – og heldigvis ser vi også resultater. Senest har Danmarksdemokraterne i nyt udspil om sundhed foreslået, at det skal være slut med at opkræve betaling for kost og vasketøj på de midlertidige pladser i kommunerne – så det har indtil videre båret frugt, at vi kunne henvise til vores viden om forskellige døgntakster takket være ”Fokuseret indsats” sidste år.</a:t>
            </a:r>
          </a:p>
          <a:p>
            <a:endParaRPr lang="da-DK" dirty="0"/>
          </a:p>
        </p:txBody>
      </p:sp>
      <p:sp>
        <p:nvSpPr>
          <p:cNvPr id="4" name="Slide Number Placeholder 3"/>
          <p:cNvSpPr>
            <a:spLocks noGrp="1"/>
          </p:cNvSpPr>
          <p:nvPr>
            <p:ph type="sldNum" sz="quarter" idx="5"/>
          </p:nvPr>
        </p:nvSpPr>
        <p:spPr/>
        <p:txBody>
          <a:bodyPr/>
          <a:lstStyle/>
          <a:p>
            <a:fld id="{C2C98BBF-BBF0-4DE9-8547-883D9E224976}" type="slidenum">
              <a:rPr lang="da-DK" smtClean="0"/>
              <a:t>29</a:t>
            </a:fld>
            <a:endParaRPr lang="da-DK" dirty="0"/>
          </a:p>
        </p:txBody>
      </p:sp>
    </p:spTree>
    <p:extLst>
      <p:ext uri="{BB962C8B-B14F-4D97-AF65-F5344CB8AC3E}">
        <p14:creationId xmlns:p14="http://schemas.microsoft.com/office/powerpoint/2010/main" val="2930947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100" dirty="0">
                <a:latin typeface="Georgia" panose="02040502050405020303" pitchFamily="18" charset="0"/>
                <a:cs typeface="Times New Roman" panose="02020603050405020304" pitchFamily="18" charset="0"/>
              </a:rPr>
              <a:t>Uanset hvilken struktur regeringen foreslår, så er netop en af de mere konkrete mærkesager vi forfølger at der skal være styr på de midlertidige pladser som en del af tilbud til mennesker i det nære sundhedsvæsen. Det er en nok så vigtig sundhedspolitisk sag, vi kæmper for i Ældre Sagen – og som I lokalt har båret frem forrige år med Fokuseret Indsats.</a:t>
            </a:r>
          </a:p>
          <a:p>
            <a:endParaRPr lang="da-DK" sz="1100" dirty="0">
              <a:latin typeface="Georgia" panose="02040502050405020303" pitchFamily="18" charset="0"/>
              <a:cs typeface="Times New Roman" panose="02020603050405020304" pitchFamily="18" charset="0"/>
            </a:endParaRPr>
          </a:p>
          <a:p>
            <a:r>
              <a:rPr lang="da-DK" sz="1100" dirty="0">
                <a:latin typeface="Georgia" panose="02040502050405020303" pitchFamily="18" charset="0"/>
                <a:cs typeface="Times New Roman" panose="02020603050405020304" pitchFamily="18" charset="0"/>
              </a:rPr>
              <a:t>Med udviklingen, hvor behandling og pleje i stor stil flyttes fra sygehus til det nære sundhedsvæsen, er der brug for ikke blot krav til kvalitet og kompetencer, men også en tilpasning af sundhedsloven til nutidens sundhedsvæsen med sengepladser i det nære sundhedsvæsen.</a:t>
            </a:r>
          </a:p>
          <a:p>
            <a:endParaRPr lang="da-DK" sz="1100" dirty="0">
              <a:latin typeface="Georgia" panose="02040502050405020303" pitchFamily="18" charset="0"/>
              <a:cs typeface="Times New Roman" panose="02020603050405020304" pitchFamily="18" charset="0"/>
            </a:endParaRPr>
          </a:p>
          <a:p>
            <a:r>
              <a:rPr lang="da-DK" sz="1100" dirty="0">
                <a:latin typeface="Georgia" panose="02040502050405020303" pitchFamily="18" charset="0"/>
                <a:cs typeface="Times New Roman" panose="02020603050405020304" pitchFamily="18" charset="0"/>
              </a:rPr>
              <a:t>Ældre patienter oplever i stigende grad at skulle betale af egen lomme, når de bliver behandlet i kommunen frem for på sygehuset. Det skal ikke være ens postnummer, der afgør, om man skal punge ud, hvis man er ramt af sygdom. Vi mener i Ældre Sagen, det skal være gratis uanset hvilken type sengeplads, der er tale om - alt andet er urimeligt og skaber ulighed i sundhed. Desuden er der brug for ensartet kvalitet og krav om adgang til fast tilknyttede læger til pladserne. Befordringen skal følge med, så man fx ikke selv skal betale for liggende kørsel i ambulance.</a:t>
            </a:r>
          </a:p>
          <a:p>
            <a:endParaRPr lang="da-DK" sz="1100" dirty="0">
              <a:latin typeface="Georgia" panose="02040502050405020303" pitchFamily="18" charset="0"/>
              <a:cs typeface="Times New Roman" panose="02020603050405020304" pitchFamily="18" charset="0"/>
            </a:endParaRPr>
          </a:p>
          <a:p>
            <a:r>
              <a:rPr lang="da-DK" sz="1100" dirty="0">
                <a:latin typeface="Georgia" panose="02040502050405020303" pitchFamily="18" charset="0"/>
                <a:cs typeface="Times New Roman" panose="02020603050405020304" pitchFamily="18" charset="0"/>
              </a:rPr>
              <a:t>Det er en sag, vi forfølger op mod sundhedsreformen, og heldigvis har vores vedholdenhed om denne forskelsbehandling sat aftryk hos andre aktører, senest som nævnt hos Danmarksdemokraterne, men også SF ser det som en sag.</a:t>
            </a:r>
          </a:p>
          <a:p>
            <a:endParaRPr lang="da-DK" sz="1100" dirty="0">
              <a:latin typeface="Georgia" panose="02040502050405020303" pitchFamily="18" charset="0"/>
              <a:cs typeface="Times New Roman" panose="02020603050405020304" pitchFamily="18" charset="0"/>
            </a:endParaRPr>
          </a:p>
          <a:p>
            <a:endParaRPr lang="da-DK" sz="1100" dirty="0">
              <a:latin typeface="Georgia" panose="02040502050405020303" pitchFamily="18"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E8B23C5F-1057-4D02-8278-9373A9252565}" type="slidenum">
              <a:rPr lang="da-DK" smtClean="0"/>
              <a:t>30</a:t>
            </a:fld>
            <a:endParaRPr lang="da-DK"/>
          </a:p>
        </p:txBody>
      </p:sp>
    </p:spTree>
    <p:extLst>
      <p:ext uri="{BB962C8B-B14F-4D97-AF65-F5344CB8AC3E}">
        <p14:creationId xmlns:p14="http://schemas.microsoft.com/office/powerpoint/2010/main" val="1626854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Roller</a:t>
            </a:r>
          </a:p>
        </p:txBody>
      </p:sp>
      <p:sp>
        <p:nvSpPr>
          <p:cNvPr id="4" name="Pladsholder til slidenummer 3"/>
          <p:cNvSpPr>
            <a:spLocks noGrp="1"/>
          </p:cNvSpPr>
          <p:nvPr>
            <p:ph type="sldNum" sz="quarter" idx="5"/>
          </p:nvPr>
        </p:nvSpPr>
        <p:spPr/>
        <p:txBody>
          <a:bodyPr/>
          <a:lstStyle/>
          <a:p>
            <a:fld id="{E8B23C5F-1057-4D02-8278-9373A9252565}" type="slidenum">
              <a:rPr lang="da-DK" smtClean="0"/>
              <a:t>2</a:t>
            </a:fld>
            <a:endParaRPr lang="da-DK"/>
          </a:p>
        </p:txBody>
      </p:sp>
    </p:spTree>
    <p:extLst>
      <p:ext uri="{BB962C8B-B14F-4D97-AF65-F5344CB8AC3E}">
        <p14:creationId xmlns:p14="http://schemas.microsoft.com/office/powerpoint/2010/main" val="2393650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dirty="0"/>
              <a:t>Et andet centralt fokusområde for os uanset struktur og som vi arbejder for nu bl.a. i sammenhæng med forslag til finansloven er at der skal være tryghed for adgang til læge. Vi har peget på, at for ældre patienter har almen praksis en helt central rolle - det ved vi bl.a. fra undersøgelser af ældres oplevelser fra sundhedsvæsenet. </a:t>
            </a:r>
            <a:r>
              <a:rPr lang="da-DK" sz="1800" dirty="0">
                <a:effectLst/>
                <a:latin typeface="Georgia" panose="02040502050405020303" pitchFamily="18" charset="0"/>
                <a:ea typeface="Calibri" panose="020F0502020204030204" pitchFamily="34" charset="0"/>
                <a:cs typeface="Times New Roman" panose="02020603050405020304" pitchFamily="18" charset="0"/>
              </a:rPr>
              <a:t>Den praktiserende læge kender typisk den ældre med flere sygdomme godt og varetager en stor opgave som tovholder for borgernes kontakt med sundhedsvæsenet.</a:t>
            </a:r>
          </a:p>
          <a:p>
            <a:pPr>
              <a:lnSpc>
                <a:spcPct val="107000"/>
              </a:lnSpc>
              <a:spcAft>
                <a:spcPts val="800"/>
              </a:spcAft>
            </a:pPr>
            <a:endParaRPr lang="da-DK" sz="1800" dirty="0">
              <a:effectLst/>
              <a:latin typeface="Georgia" panose="02040502050405020303" pitchFamily="18"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Georgia" panose="02040502050405020303" pitchFamily="18" charset="0"/>
                <a:ea typeface="Calibri" panose="020F0502020204030204" pitchFamily="34" charset="0"/>
                <a:cs typeface="Times New Roman" panose="02020603050405020304" pitchFamily="18" charset="0"/>
              </a:rPr>
              <a:t>Ældre Sagen vil arbejde for, at almen praksis i fremtiden skal have en endnu tydeligere </a:t>
            </a:r>
            <a:r>
              <a:rPr lang="da-DK" sz="1800" u="sng" dirty="0">
                <a:effectLst/>
                <a:latin typeface="Georgia" panose="02040502050405020303" pitchFamily="18" charset="0"/>
                <a:ea typeface="Calibri" panose="020F0502020204030204" pitchFamily="34" charset="0"/>
                <a:cs typeface="Times New Roman" panose="02020603050405020304" pitchFamily="18" charset="0"/>
              </a:rPr>
              <a:t>tovholderfunktion</a:t>
            </a:r>
            <a:r>
              <a:rPr lang="da-DK" sz="1800" dirty="0">
                <a:effectLst/>
                <a:latin typeface="Georgia" panose="02040502050405020303" pitchFamily="18" charset="0"/>
                <a:ea typeface="Calibri" panose="020F0502020204030204" pitchFamily="34" charset="0"/>
                <a:cs typeface="Times New Roman" panose="02020603050405020304" pitchFamily="18" charset="0"/>
              </a:rPr>
              <a:t>. Derudover vil vi opfordre til, at egen læge skal kunne visitere ældre med behov til en overordnet indsats med hjemmehjælp, til sygepleje, genoptræning og vedligeholdende træning, ernæringsindsats, sociale indsatser, mv. Vi ser mulighed for, at almen praksis kan visitere til en pakke for helhedspleje, hvis konkrete indhold besluttes sammen med den ældre selv i hverdagen – det har vi efterspurgt med inspiration fra </a:t>
            </a:r>
            <a:r>
              <a:rPr lang="da-DK" sz="1800" dirty="0" err="1">
                <a:effectLst/>
                <a:latin typeface="Georgia" panose="02040502050405020303" pitchFamily="18" charset="0"/>
                <a:ea typeface="Calibri" panose="020F0502020204030204" pitchFamily="34" charset="0"/>
                <a:cs typeface="Times New Roman" panose="02020603050405020304" pitchFamily="18" charset="0"/>
              </a:rPr>
              <a:t>Buurtzorg</a:t>
            </a:r>
            <a:r>
              <a:rPr lang="da-DK" sz="1800" dirty="0">
                <a:effectLst/>
                <a:latin typeface="Georgia" panose="02040502050405020303" pitchFamily="18" charset="0"/>
                <a:ea typeface="Calibri" panose="020F0502020204030204" pitchFamily="34" charset="0"/>
                <a:cs typeface="Times New Roman" panose="02020603050405020304" pitchFamily="18" charset="0"/>
              </a:rPr>
              <a:t>-modellen i Nederlandene.</a:t>
            </a:r>
            <a:r>
              <a:rPr lang="da-DK" sz="2400" dirty="0"/>
              <a:t> Det er i øvrigt en ”</a:t>
            </a:r>
            <a:r>
              <a:rPr lang="da-DK" sz="1800" dirty="0">
                <a:latin typeface="Calibri" panose="020F0502020204030204" pitchFamily="34" charset="0"/>
                <a:ea typeface="Calibri" panose="020F0502020204030204" pitchFamily="34" charset="0"/>
                <a:cs typeface="Times New Roman" panose="02020603050405020304" pitchFamily="18" charset="0"/>
              </a:rPr>
              <a:t>Plug </a:t>
            </a:r>
            <a:r>
              <a:rPr lang="da-DK" sz="2400" dirty="0">
                <a:latin typeface="Calibri" panose="020F0502020204030204" pitchFamily="34" charset="0"/>
                <a:ea typeface="Calibri" panose="020F0502020204030204" pitchFamily="34" charset="0"/>
                <a:cs typeface="Times New Roman" panose="02020603050405020304" pitchFamily="18" charset="0"/>
              </a:rPr>
              <a:t>in” til ældrelovsaftale: vi forestiller os at, når lægen har visiteret til en plejepakke, besluttes den konkrete </a:t>
            </a:r>
            <a:r>
              <a:rPr lang="da-DK" sz="1800" dirty="0">
                <a:latin typeface="Calibri" panose="020F0502020204030204" pitchFamily="34" charset="0"/>
                <a:ea typeface="Calibri" panose="020F0502020204030204" pitchFamily="34" charset="0"/>
                <a:cs typeface="Times New Roman" panose="02020603050405020304" pitchFamily="18" charset="0"/>
              </a:rPr>
              <a:t>pleje ml. medarbejder fra fa</a:t>
            </a:r>
            <a:r>
              <a:rPr lang="da-DK" sz="1800" dirty="0">
                <a:effectLst/>
                <a:latin typeface="Calibri" panose="020F0502020204030204" pitchFamily="34" charset="0"/>
                <a:ea typeface="Calibri" panose="020F0502020204030204" pitchFamily="34" charset="0"/>
                <a:cs typeface="Times New Roman" panose="02020603050405020304" pitchFamily="18" charset="0"/>
              </a:rPr>
              <a:t>st tværfagligt team i ældreplejen og hjemmehjælpsmodtageren. </a:t>
            </a:r>
            <a:endParaRPr lang="da-DK" sz="1800" dirty="0">
              <a:effectLst/>
              <a:latin typeface="Georgia" panose="02040502050405020303" pitchFamily="18" charset="0"/>
              <a:ea typeface="Calibri" panose="020F0502020204030204" pitchFamily="34" charset="0"/>
              <a:cs typeface="Times New Roman" panose="02020603050405020304" pitchFamily="18" charset="0"/>
            </a:endParaRPr>
          </a:p>
          <a:p>
            <a:pPr>
              <a:lnSpc>
                <a:spcPct val="107000"/>
              </a:lnSpc>
              <a:spcAft>
                <a:spcPts val="800"/>
              </a:spcAft>
            </a:pPr>
            <a:endParaRPr lang="da-DK" sz="1800" dirty="0">
              <a:effectLst/>
              <a:latin typeface="Georgia" panose="02040502050405020303" pitchFamily="18"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Georgia" panose="02040502050405020303" pitchFamily="18" charset="0"/>
                <a:ea typeface="Calibri" panose="020F0502020204030204" pitchFamily="34" charset="0"/>
                <a:cs typeface="Times New Roman" panose="02020603050405020304" pitchFamily="18" charset="0"/>
              </a:rPr>
              <a:t>Ældre Sagen ser det endvidere som vigtigt, at der, som foreslået af kommissionen, afsættes mere tid til konsultationer med patienter med komplekse behov. Det kan fx være tid til opfølgende hjemmebesøg, overblikskonsultation, medicingennemgang (evt. i samarbejde med geriater/en ældrelæge), koordinering med den kommunale sygepleje, samtale om behandlingsbehov, stop for behandling, palliativ pleje eller stillingtagen til genoplivning. </a:t>
            </a:r>
          </a:p>
          <a:p>
            <a:pPr>
              <a:lnSpc>
                <a:spcPct val="107000"/>
              </a:lnSpc>
              <a:spcAft>
                <a:spcPts val="800"/>
              </a:spcAft>
            </a:pPr>
            <a:endParaRPr lang="da-DK" sz="1800" dirty="0">
              <a:effectLst/>
              <a:latin typeface="Georgia" panose="02040502050405020303" pitchFamily="18"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Georgia" panose="02040502050405020303" pitchFamily="18" charset="0"/>
                <a:ea typeface="Calibri" panose="020F0502020204030204" pitchFamily="34" charset="0"/>
                <a:cs typeface="Times New Roman" panose="02020603050405020304" pitchFamily="18" charset="0"/>
              </a:rPr>
              <a:t>Ligeledes finder Ældre Sagen det oplagt, at lægen kan tilbyde længere konsultationstider til ældre med flere sygdomme . </a:t>
            </a:r>
          </a:p>
          <a:p>
            <a:pPr>
              <a:lnSpc>
                <a:spcPct val="107000"/>
              </a:lnSpc>
              <a:spcAft>
                <a:spcPts val="800"/>
              </a:spcAft>
            </a:pPr>
            <a:endParaRPr lang="da-DK" sz="1800" dirty="0">
              <a:effectLst/>
              <a:latin typeface="Georgia" panose="02040502050405020303" pitchFamily="18"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Georgia" panose="02040502050405020303" pitchFamily="18" charset="0"/>
                <a:ea typeface="Calibri" panose="020F0502020204030204" pitchFamily="34" charset="0"/>
                <a:cs typeface="Times New Roman" panose="02020603050405020304" pitchFamily="18" charset="0"/>
              </a:rPr>
              <a:t>Ligesom der nu er tilbud om faste plejehjemslæger til næsten alle plejehjemsbeboere – en ordning vi har haft succes med at få indført - finder Ældre Sagen det helt essentielt, at der med en reform skabes fast tilknytning af læger til midlertidige pladser samt til hjemmeplejen/sygeplejen – og gerne understøttet af et stigende antal ældrelæger fra geriatrien. </a:t>
            </a:r>
            <a:r>
              <a:rPr lang="da-DK" sz="1800" dirty="0" err="1">
                <a:effectLst/>
                <a:latin typeface="Georgia" panose="02040502050405020303" pitchFamily="18" charset="0"/>
                <a:ea typeface="Calibri" panose="020F0502020204030204" pitchFamily="34" charset="0"/>
                <a:cs typeface="Times New Roman" panose="02020603050405020304" pitchFamily="18" charset="0"/>
              </a:rPr>
              <a:t>Derofr</a:t>
            </a:r>
            <a:r>
              <a:rPr lang="da-DK" sz="1800" dirty="0">
                <a:effectLst/>
                <a:latin typeface="Georgia" panose="02040502050405020303" pitchFamily="18" charset="0"/>
                <a:ea typeface="Calibri" panose="020F0502020204030204" pitchFamily="34" charset="0"/>
                <a:cs typeface="Times New Roman" panose="02020603050405020304" pitchFamily="18" charset="0"/>
              </a:rPr>
              <a:t> opfordrer vi også til en langsigtet opnormering af geriatrien.</a:t>
            </a:r>
          </a:p>
          <a:p>
            <a:pPr>
              <a:lnSpc>
                <a:spcPct val="107000"/>
              </a:lnSpc>
              <a:spcAft>
                <a:spcPts val="800"/>
              </a:spcAft>
            </a:pPr>
            <a:endParaRPr lang="da-DK" sz="1800" dirty="0">
              <a:effectLst/>
              <a:latin typeface="Georgia" panose="02040502050405020303" pitchFamily="18"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Georgia" panose="02040502050405020303" pitchFamily="18" charset="0"/>
                <a:ea typeface="Calibri" panose="020F0502020204030204" pitchFamily="34" charset="0"/>
                <a:cs typeface="Times New Roman" panose="02020603050405020304" pitchFamily="18" charset="0"/>
              </a:rPr>
              <a:t>I regeringen møder vi særligt b. Moderaterne interesse for flere ældrelæger. </a:t>
            </a:r>
            <a:endParaRPr lang="da-DK" dirty="0"/>
          </a:p>
        </p:txBody>
      </p:sp>
      <p:sp>
        <p:nvSpPr>
          <p:cNvPr id="4" name="Pladsholder til slidenummer 3"/>
          <p:cNvSpPr>
            <a:spLocks noGrp="1"/>
          </p:cNvSpPr>
          <p:nvPr>
            <p:ph type="sldNum" sz="quarter" idx="5"/>
          </p:nvPr>
        </p:nvSpPr>
        <p:spPr/>
        <p:txBody>
          <a:bodyPr/>
          <a:lstStyle/>
          <a:p>
            <a:fld id="{C2C98BBF-BBF0-4DE9-8547-883D9E224976}" type="slidenum">
              <a:rPr lang="da-DK" smtClean="0"/>
              <a:t>31</a:t>
            </a:fld>
            <a:endParaRPr lang="da-DK" dirty="0"/>
          </a:p>
        </p:txBody>
      </p:sp>
    </p:spTree>
    <p:extLst>
      <p:ext uri="{BB962C8B-B14F-4D97-AF65-F5344CB8AC3E}">
        <p14:creationId xmlns:p14="http://schemas.microsoft.com/office/powerpoint/2010/main" val="3752030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Der sker heldigvis ny politisk aktivitet her i løbet af efteråret. Vi forventer regeringens udspil til sundhedsreform i efteråret – og vi gør alt for at holde vores lokale afdelinger opdaterede med nyheder.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Der er sendt nyhedsbrev til frivillige i juli med information om såvel åbent brev til regeringen som Ældre Sagens høringssvar. Dette materiale ligger nu på Frivilligportalen, og der er sendt information om status på sundhedsreformen og Ældre Sagens udmeldinger foreløbig i to nyhedsbreve i august. Der er også udsendt videohilsen fra Bjarne Hastrup til frivillige for at informere om Ældre Sagens budskaber om, på baggrund af Sundhedsstrukturkommissionens rapport, at samle ansvar for sundhed og ældreplejeområdet under samme myndighed.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r>
              <a:rPr lang="da-DK" dirty="0"/>
              <a:t>Kontakt os med spørgsmål - Vi forsøger bedst muligt at hjælpe vores lokalafdelinger med konkrete svar – men vi er også nødt til at være tydelige omkring, at </a:t>
            </a:r>
            <a:r>
              <a:rPr lang="da-DK"/>
              <a:t>processen med sundhedsreformen </a:t>
            </a:r>
            <a:r>
              <a:rPr lang="da-DK" dirty="0"/>
              <a:t>endnu ikke er nået til konkrete lovforslag og løsninger, men bærer præg af overordnede visioner for en forbedret sammenhæng. Vi forfølger sagen landspolitisk og håber I er nysgerrige og dykker ned i materialet på Frivilligportalen.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C2C98BBF-BBF0-4DE9-8547-883D9E224976}" type="slidenum">
              <a:rPr lang="da-DK" smtClean="0"/>
              <a:t>32</a:t>
            </a:fld>
            <a:endParaRPr lang="da-DK" dirty="0"/>
          </a:p>
        </p:txBody>
      </p:sp>
    </p:spTree>
    <p:extLst>
      <p:ext uri="{BB962C8B-B14F-4D97-AF65-F5344CB8AC3E}">
        <p14:creationId xmlns:p14="http://schemas.microsoft.com/office/powerpoint/2010/main" val="1753255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r>
              <a:rPr lang="en-GB" dirty="0" err="1"/>
              <a:t>bruges</a:t>
            </a:r>
            <a:r>
              <a:rPr lang="en-GB" dirty="0"/>
              <a:t> </a:t>
            </a:r>
            <a:r>
              <a:rPr lang="en-GB" dirty="0" err="1"/>
              <a:t>hvis</a:t>
            </a:r>
            <a:r>
              <a:rPr lang="en-GB" dirty="0"/>
              <a:t> det passer.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Spørgsmål</a:t>
            </a:r>
            <a:r>
              <a:rPr lang="en-GB" dirty="0"/>
              <a:t> de stemmer om </a:t>
            </a:r>
            <a:r>
              <a:rPr lang="en-GB" dirty="0" err="1"/>
              <a:t>skal</a:t>
            </a:r>
            <a:r>
              <a:rPr lang="en-GB" dirty="0"/>
              <a:t> </a:t>
            </a:r>
            <a:r>
              <a:rPr lang="en-GB" dirty="0" err="1"/>
              <a:t>være</a:t>
            </a:r>
            <a:r>
              <a:rPr lang="en-GB" dirty="0"/>
              <a:t> </a:t>
            </a:r>
            <a:r>
              <a:rPr lang="en-GB" dirty="0" err="1"/>
              <a:t>klart</a:t>
            </a:r>
            <a:r>
              <a:rPr lang="en-GB" dirty="0"/>
              <a:t>. </a:t>
            </a:r>
            <a:r>
              <a:rPr lang="en-GB" dirty="0" err="1"/>
              <a:t>Måske</a:t>
            </a:r>
            <a:r>
              <a:rPr lang="en-GB" dirty="0"/>
              <a:t> </a:t>
            </a:r>
            <a:r>
              <a:rPr lang="en-GB" dirty="0" err="1"/>
              <a:t>på</a:t>
            </a:r>
            <a:r>
              <a:rPr lang="en-GB" dirty="0"/>
              <a:t> </a:t>
            </a:r>
            <a:r>
              <a:rPr lang="en-GB" dirty="0" err="1"/>
              <a:t>egen</a:t>
            </a:r>
            <a:r>
              <a:rPr lang="en-GB" dirty="0"/>
              <a:t> slide. </a:t>
            </a:r>
          </a:p>
          <a:p>
            <a:endParaRPr lang="en-GB" dirty="0"/>
          </a:p>
        </p:txBody>
      </p:sp>
      <p:sp>
        <p:nvSpPr>
          <p:cNvPr id="4" name="Pladsholder til slidenummer 3"/>
          <p:cNvSpPr>
            <a:spLocks noGrp="1"/>
          </p:cNvSpPr>
          <p:nvPr>
            <p:ph type="sldNum" sz="quarter" idx="5"/>
          </p:nvPr>
        </p:nvSpPr>
        <p:spPr/>
        <p:txBody>
          <a:bodyPr/>
          <a:lstStyle/>
          <a:p>
            <a:fld id="{E8B23C5F-1057-4D02-8278-9373A9252565}" type="slidenum">
              <a:rPr lang="da-DK" smtClean="0"/>
              <a:t>34</a:t>
            </a:fld>
            <a:endParaRPr lang="da-DK"/>
          </a:p>
        </p:txBody>
      </p:sp>
    </p:spTree>
    <p:extLst>
      <p:ext uri="{BB962C8B-B14F-4D97-AF65-F5344CB8AC3E}">
        <p14:creationId xmlns:p14="http://schemas.microsoft.com/office/powerpoint/2010/main" val="2939565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2C98BBF-BBF0-4DE9-8547-883D9E224976}" type="slidenum">
              <a:rPr lang="da-DK" smtClean="0"/>
              <a:t>35</a:t>
            </a:fld>
            <a:endParaRPr lang="da-DK" dirty="0"/>
          </a:p>
        </p:txBody>
      </p:sp>
    </p:spTree>
    <p:extLst>
      <p:ext uri="{BB962C8B-B14F-4D97-AF65-F5344CB8AC3E}">
        <p14:creationId xmlns:p14="http://schemas.microsoft.com/office/powerpoint/2010/main" val="2073867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Ad 1) </a:t>
            </a:r>
            <a:br>
              <a:rPr lang="da-DK" sz="1200" dirty="0"/>
            </a:br>
            <a:r>
              <a:rPr lang="da-DK" dirty="0"/>
              <a:t>Ad 2) </a:t>
            </a:r>
            <a:r>
              <a:rPr lang="da-DK" sz="1200" dirty="0"/>
              <a:t>fordi de selv sparer op i en pensionsordning, og pensionssystemet er </a:t>
            </a:r>
            <a:r>
              <a:rPr lang="da-DK" sz="1200" dirty="0">
                <a:solidFill>
                  <a:schemeClr val="tx1"/>
                </a:solidFill>
              </a:rPr>
              <a:t>”</a:t>
            </a:r>
            <a:r>
              <a:rPr lang="da-DK" sz="1200" dirty="0">
                <a:solidFill>
                  <a:srgbClr val="FF0000"/>
                </a:solidFill>
              </a:rPr>
              <a:t>finansielt bæredygtigt</a:t>
            </a:r>
            <a:r>
              <a:rPr lang="da-DK" sz="1200" dirty="0"/>
              <a:t>”</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Ad 3) </a:t>
            </a:r>
            <a:r>
              <a:rPr lang="da-DK" sz="1200" dirty="0"/>
              <a:t>dvs. det ikke bliver nødvendigt at hæve skatterne for at betale pension til pensionisterne i fremtiden, og der er penge til øgede udgifter til omsorg og pleje, når der bliver mange flere ”gamle ældre”. Hvis folkepensionsalderen ikke stiger, vil der blive flere og flere folkepensionister, og derfor vil udgiften til folkepension stige, og der vil mangle arbejdskraft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C2C98BBF-BBF0-4DE9-8547-883D9E224976}" type="slidenum">
              <a:rPr lang="da-DK" smtClean="0"/>
              <a:t>36</a:t>
            </a:fld>
            <a:endParaRPr lang="da-DK" dirty="0"/>
          </a:p>
        </p:txBody>
      </p:sp>
    </p:spTree>
    <p:extLst>
      <p:ext uri="{BB962C8B-B14F-4D97-AF65-F5344CB8AC3E}">
        <p14:creationId xmlns:p14="http://schemas.microsoft.com/office/powerpoint/2010/main" val="3908197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37</a:t>
            </a:fld>
            <a:endParaRPr lang="da-DK" dirty="0"/>
          </a:p>
        </p:txBody>
      </p:sp>
    </p:spTree>
    <p:extLst>
      <p:ext uri="{BB962C8B-B14F-4D97-AF65-F5344CB8AC3E}">
        <p14:creationId xmlns:p14="http://schemas.microsoft.com/office/powerpoint/2010/main" val="129490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AD ”Ældre Sagen mener…” Derfor er det godt, at diskussionen om at fortsætte med den nuværende model eller ændre den, tages 20 år før en evt. ændring træder i kraft. På den måde kan vi undgå hovsa løsninger, der ændrer vilkårene med kort varsel, som fx forringelsen af efterlønnen i 2011</a:t>
            </a:r>
          </a:p>
          <a:p>
            <a:endParaRPr lang="da-DK" sz="1200" dirty="0"/>
          </a:p>
          <a:p>
            <a:endParaRPr lang="da-DK" sz="1200" dirty="0"/>
          </a:p>
          <a:p>
            <a:r>
              <a:rPr lang="da-DK" sz="1200" dirty="0"/>
              <a:t>BAGGRUND og Uddybning:</a:t>
            </a:r>
          </a:p>
          <a:p>
            <a:r>
              <a:rPr lang="da-DK" sz="1200" dirty="0"/>
              <a:t>MEN folkepensionsalderen stiger ikke automatisk med 1 år hvert 5.år. Folkepensionsalderen steg hurtigt fra 2019-22, hvor den steget med </a:t>
            </a:r>
            <a:r>
              <a:rPr lang="da-DK" sz="1200" b="1" dirty="0"/>
              <a:t>2 år</a:t>
            </a:r>
            <a:r>
              <a:rPr lang="da-DK" sz="1200" b="1" i="1" dirty="0"/>
              <a:t> </a:t>
            </a:r>
            <a:r>
              <a:rPr lang="da-DK" sz="1200" b="1" dirty="0"/>
              <a:t>på 4 år</a:t>
            </a:r>
            <a:r>
              <a:rPr lang="da-DK" sz="1200" dirty="0"/>
              <a:t>, fordi pensionsalderen var bagud i forhold til levealderen. Når efterslæbet er indhentet, er det mere sandsynligt, at stigningen bliver ½ år hvert 5. år. Det afhænger af, hvor hurtigt levealderen stiger fremover.</a:t>
            </a:r>
          </a:p>
          <a:p>
            <a:r>
              <a:rPr lang="da-DK" sz="1200" dirty="0"/>
              <a:t>Velfærdsaftalen siger, at folkepensionsalderen skal stige med ½ eller 1 år, </a:t>
            </a:r>
            <a:r>
              <a:rPr lang="da-DK" sz="1200" b="1" dirty="0"/>
              <a:t>hvis</a:t>
            </a:r>
            <a:r>
              <a:rPr lang="da-DK" sz="1200" dirty="0"/>
              <a:t> levetiden stiger. Denne levetidsindeksering har hidtil sikret, at dansk økonomi er ”holdbar” på langt sigt, dvs. at de offentlige udgifter kan finansieres, selv om udgifter til sundhed, pleje og omsorg stiger, når der bliver mange flere ældre over 80 og 90 år, og uden at sætte folkepensionen ned, og </a:t>
            </a:r>
            <a:r>
              <a:rPr lang="da-DK" sz="1200" b="1" dirty="0"/>
              <a:t>uden at det bliver nødvendigt at hæve skatterne eller øge statsgælden. </a:t>
            </a:r>
            <a:r>
              <a:rPr lang="da-DK" sz="1200" dirty="0"/>
              <a:t>Der efterlades ingen regning i børneværelset.</a:t>
            </a:r>
          </a:p>
          <a:p>
            <a:r>
              <a:rPr lang="da-DK" sz="1200" dirty="0"/>
              <a:t>I 2018 var der ca. 1,1 million folkepensionister. Hvis folkepensionsalderen stadig var 65 år i 2100, ville det betyde ca. 750.000 flere folkepensionister svarende til en ekstraudgift på mere end 100 mia. kr. om året til folkepension i 2024-kroner.</a:t>
            </a:r>
          </a:p>
          <a:p>
            <a:r>
              <a:rPr lang="da-DK" sz="1200" dirty="0"/>
              <a:t>Hvis folkepensionsalderen fastlåses vil det betyde, at før eller senere skal skatterne sættes op, eller der skal spares på de offentlige udgifter. Det kan være på udgifter til sundhed, pleje og omsorg til ældre, eller på andre udgiftsområder som fx skoler eller forsvar, eller folkepensionen skal sættes ned (det har man gjort i en del lande), eller andre overførsler skal beskæres, fx efterløn, Arne-pension, SU eller børnepenge</a:t>
            </a:r>
          </a:p>
          <a:p>
            <a:r>
              <a:rPr lang="da-DK" sz="1200" dirty="0"/>
              <a:t>Selv om en evt. ændring af pensionsalderen ligger 20 år ud i fremtiden, kan det godt være, der sker ændringer tidligere, fx foreslog Pensionskommissionen en reduktion af boligydelsen i deres rapport fra 2022.</a:t>
            </a:r>
          </a:p>
          <a:p>
            <a:br>
              <a:rPr lang="da-DK" dirty="0"/>
            </a:br>
            <a:br>
              <a:rPr lang="da-DK" dirty="0"/>
            </a:br>
            <a:r>
              <a:rPr lang="da-DK" dirty="0"/>
              <a:t>Man kunne jo godt kommentere på fx Lykkes stunt med at sige, at hen gerne ville arbejde et år længer, for at hans børn kan gå to år tidligere på pension (det lyder som en dårlig forretning). OG huske på, at sidst Lykke var statsminister, ville han forhøje pensionsalderen til 68 i 2027 (husker ikke det præcise år). Det stoppede DF og S med et enkelt NEJ.</a:t>
            </a:r>
          </a:p>
          <a:p>
            <a:endParaRPr lang="da-DK" b="1" dirty="0"/>
          </a:p>
          <a:p>
            <a:r>
              <a:rPr lang="da-DK" b="1" dirty="0"/>
              <a:t>Vedr. den politiske debat: </a:t>
            </a:r>
            <a:r>
              <a:rPr lang="da-DK" sz="1200" dirty="0"/>
              <a:t>Statsministrenes udmelding har umiddelbart betydning for den stigning i pensionsalderen, der sandsynligvis skulle ske i 2045, hvor pensionsalderen ifølge </a:t>
            </a:r>
            <a:r>
              <a:rPr lang="da-DK" sz="1200" b="1" dirty="0"/>
              <a:t>prognoserne </a:t>
            </a:r>
            <a:r>
              <a:rPr lang="da-DK" sz="1200" dirty="0"/>
              <a:t>skulle stige til 71 år</a:t>
            </a:r>
          </a:p>
          <a:p>
            <a:r>
              <a:rPr lang="da-DK" sz="1200" dirty="0"/>
              <a:t>Statsministeren siger </a:t>
            </a:r>
            <a:r>
              <a:rPr lang="da-DK" sz="1200" b="1" dirty="0"/>
              <a:t>ikke</a:t>
            </a:r>
            <a:r>
              <a:rPr lang="da-DK" sz="1200" dirty="0"/>
              <a:t>, at folkepensionsalderen ikke kan blive højere end 70 år, hvis levealderen bliver ved med at stige, men statsministeren ved ikke, hvordan systemet skal indrettes. Hun taler om en mere ”rimelig og retfærdig folkepensionsalder”.</a:t>
            </a:r>
          </a:p>
          <a:p>
            <a:r>
              <a:rPr lang="da-DK" sz="1200" dirty="0"/>
              <a:t>Når der er en politisk aftale om et område, er ”spillereglerne” på Christiansborg, at man skal meddele at man ønsker at ændre aftalen, og hvis det ikke lykkes at lave en ny aftale, med de partier, man har lavet den gamle aftale med, kan man opsige aftalen </a:t>
            </a:r>
            <a:r>
              <a:rPr lang="da-DK" sz="1200" b="1" dirty="0"/>
              <a:t>inden et valg</a:t>
            </a:r>
            <a:r>
              <a:rPr lang="da-DK" sz="1200" dirty="0"/>
              <a:t>, og er fri til at indgå nye aftaler </a:t>
            </a:r>
            <a:r>
              <a:rPr lang="da-DK" sz="1200" b="1" dirty="0"/>
              <a:t>efter et valg</a:t>
            </a:r>
            <a:endParaRPr lang="da-DK" sz="1200" dirty="0"/>
          </a:p>
          <a:p>
            <a:r>
              <a:rPr lang="da-DK" sz="1200" dirty="0"/>
              <a:t>Det er helt efter ”bogen”, at statsministeren melder ud om at hun ønsker aftalen ændret, men der er ikke meget lang tid til at forhandle, når statsministeren ikke ved, hvad det er for ændringer hun ønsker. Ved præsentationen af nye ministerier, sagde statsministrene, at man ”ville se ind i at få opdateret talmaterialet”. Den seneste pensionskommission var ca. 1½ år om udarbejde sin rapport.</a:t>
            </a:r>
          </a:p>
          <a:p>
            <a:r>
              <a:rPr lang="da-DK" sz="1200" dirty="0"/>
              <a:t>Der ligger et forslag til en ændring af reguleringen af folkepensionen fra pensionskommissionen fra 2022. Forslaget går ud på stadig at hæve pensionsalderen, hvis levetiden stiger, men ikke at hæve den så meget som efter den gamle aftale.</a:t>
            </a:r>
          </a:p>
          <a:p>
            <a:r>
              <a:rPr lang="da-DK" sz="1200" dirty="0"/>
              <a:t>Pensionskommissionen regnede sig frem til, at økonomien stadig ville være holdbar, men sikkerhedsmarginen ville være mindre.</a:t>
            </a:r>
          </a:p>
          <a:p>
            <a:r>
              <a:rPr lang="da-DK" sz="1200" dirty="0"/>
              <a:t>Siden kommissionen afgav sin rapport er der sket flere ting, der kan ændre beregningen  Forsvarsudgifterne er øget betragteligt, den grønne omstilling koster, bl.a. indeholder ”den grønne trepart” udgifter til køb af landbrugsjord, og skatterne for de erhvervsaktive er sat ned. På den anden side vil lavere fødselstal give besparelser for det offentlige – forudsat der ikke bruges mange penge for at få fødselstallet op, fx til barselsorlov, nedsat arbejdstid, børnepenge og skattefradrag til børnefamilier. </a:t>
            </a:r>
          </a:p>
          <a:p>
            <a:r>
              <a:rPr lang="da-DK" sz="1200" dirty="0"/>
              <a:t>Det er ikke nyt, at der ændres på pensionsalderen. Nyrup-regeringen satte folkepensionsalderen ned fra 67 til 65 år, med virkning fra 2004, men allerede i 2006 blev det vedtaget at hæve pensionsalderen til 67 år igen, med virkning fra 2027. Det blev igen ændret i 2011, hvor forhøjelsen af folkepensionsalderen til 67 år blev rykket frem til 2022.</a:t>
            </a:r>
          </a:p>
          <a:p>
            <a:endParaRPr lang="da-DK" b="1" dirty="0"/>
          </a:p>
        </p:txBody>
      </p:sp>
      <p:sp>
        <p:nvSpPr>
          <p:cNvPr id="4" name="Pladsholder til slidenummer 3"/>
          <p:cNvSpPr>
            <a:spLocks noGrp="1"/>
          </p:cNvSpPr>
          <p:nvPr>
            <p:ph type="sldNum" sz="quarter" idx="5"/>
          </p:nvPr>
        </p:nvSpPr>
        <p:spPr/>
        <p:txBody>
          <a:bodyPr/>
          <a:lstStyle/>
          <a:p>
            <a:fld id="{E8B23C5F-1057-4D02-8278-9373A9252565}" type="slidenum">
              <a:rPr lang="da-DK" smtClean="0"/>
              <a:t>38</a:t>
            </a:fld>
            <a:endParaRPr lang="da-DK"/>
          </a:p>
        </p:txBody>
      </p:sp>
    </p:spTree>
    <p:extLst>
      <p:ext uri="{BB962C8B-B14F-4D97-AF65-F5344CB8AC3E}">
        <p14:creationId xmlns:p14="http://schemas.microsoft.com/office/powerpoint/2010/main" val="3137515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39</a:t>
            </a:fld>
            <a:endParaRPr lang="da-DK" dirty="0"/>
          </a:p>
        </p:txBody>
      </p:sp>
    </p:spTree>
    <p:extLst>
      <p:ext uri="{BB962C8B-B14F-4D97-AF65-F5344CB8AC3E}">
        <p14:creationId xmlns:p14="http://schemas.microsoft.com/office/powerpoint/2010/main" val="3103578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40</a:t>
            </a:fld>
            <a:endParaRPr lang="da-DK" dirty="0"/>
          </a:p>
        </p:txBody>
      </p:sp>
    </p:spTree>
    <p:extLst>
      <p:ext uri="{BB962C8B-B14F-4D97-AF65-F5344CB8AC3E}">
        <p14:creationId xmlns:p14="http://schemas.microsoft.com/office/powerpoint/2010/main" val="499385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41</a:t>
            </a:fld>
            <a:endParaRPr lang="da-DK" dirty="0"/>
          </a:p>
        </p:txBody>
      </p:sp>
    </p:spTree>
    <p:extLst>
      <p:ext uri="{BB962C8B-B14F-4D97-AF65-F5344CB8AC3E}">
        <p14:creationId xmlns:p14="http://schemas.microsoft.com/office/powerpoint/2010/main" val="818699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r>
              <a:rPr lang="en-GB" dirty="0" err="1"/>
              <a:t>bruges</a:t>
            </a:r>
            <a:r>
              <a:rPr lang="en-GB" dirty="0"/>
              <a:t> </a:t>
            </a:r>
            <a:r>
              <a:rPr lang="en-GB" dirty="0" err="1"/>
              <a:t>hvis</a:t>
            </a:r>
            <a:r>
              <a:rPr lang="en-GB" dirty="0"/>
              <a:t> det passer.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Spørgsmål</a:t>
            </a:r>
            <a:r>
              <a:rPr lang="en-GB" dirty="0"/>
              <a:t> de stemmer om </a:t>
            </a:r>
            <a:r>
              <a:rPr lang="en-GB" dirty="0" err="1"/>
              <a:t>skal</a:t>
            </a:r>
            <a:r>
              <a:rPr lang="en-GB" dirty="0"/>
              <a:t> </a:t>
            </a:r>
            <a:r>
              <a:rPr lang="en-GB" dirty="0" err="1"/>
              <a:t>være</a:t>
            </a:r>
            <a:r>
              <a:rPr lang="en-GB" dirty="0"/>
              <a:t> </a:t>
            </a:r>
            <a:r>
              <a:rPr lang="en-GB" dirty="0" err="1"/>
              <a:t>klart</a:t>
            </a:r>
            <a:r>
              <a:rPr lang="en-GB" dirty="0"/>
              <a:t>. </a:t>
            </a:r>
            <a:r>
              <a:rPr lang="en-GB" dirty="0" err="1"/>
              <a:t>Måske</a:t>
            </a:r>
            <a:r>
              <a:rPr lang="en-GB" dirty="0"/>
              <a:t> </a:t>
            </a:r>
            <a:r>
              <a:rPr lang="en-GB" dirty="0" err="1"/>
              <a:t>på</a:t>
            </a:r>
            <a:r>
              <a:rPr lang="en-GB" dirty="0"/>
              <a:t> </a:t>
            </a:r>
            <a:r>
              <a:rPr lang="en-GB" dirty="0" err="1"/>
              <a:t>egen</a:t>
            </a:r>
            <a:r>
              <a:rPr lang="en-GB" dirty="0"/>
              <a:t> slide. </a:t>
            </a:r>
          </a:p>
          <a:p>
            <a:endParaRPr lang="en-GB" dirty="0"/>
          </a:p>
        </p:txBody>
      </p:sp>
      <p:sp>
        <p:nvSpPr>
          <p:cNvPr id="4" name="Pladsholder til slidenummer 3"/>
          <p:cNvSpPr>
            <a:spLocks noGrp="1"/>
          </p:cNvSpPr>
          <p:nvPr>
            <p:ph type="sldNum" sz="quarter" idx="5"/>
          </p:nvPr>
        </p:nvSpPr>
        <p:spPr/>
        <p:txBody>
          <a:bodyPr/>
          <a:lstStyle/>
          <a:p>
            <a:fld id="{E8B23C5F-1057-4D02-8278-9373A9252565}" type="slidenum">
              <a:rPr lang="da-DK" smtClean="0"/>
              <a:t>13</a:t>
            </a:fld>
            <a:endParaRPr lang="da-DK"/>
          </a:p>
        </p:txBody>
      </p:sp>
    </p:spTree>
    <p:extLst>
      <p:ext uri="{BB962C8B-B14F-4D97-AF65-F5344CB8AC3E}">
        <p14:creationId xmlns:p14="http://schemas.microsoft.com/office/powerpoint/2010/main" val="1059172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42</a:t>
            </a:fld>
            <a:endParaRPr lang="da-DK" dirty="0"/>
          </a:p>
        </p:txBody>
      </p:sp>
    </p:spTree>
    <p:extLst>
      <p:ext uri="{BB962C8B-B14F-4D97-AF65-F5344CB8AC3E}">
        <p14:creationId xmlns:p14="http://schemas.microsoft.com/office/powerpoint/2010/main" val="31109054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43</a:t>
            </a:fld>
            <a:endParaRPr lang="da-DK" dirty="0"/>
          </a:p>
        </p:txBody>
      </p:sp>
    </p:spTree>
    <p:extLst>
      <p:ext uri="{BB962C8B-B14F-4D97-AF65-F5344CB8AC3E}">
        <p14:creationId xmlns:p14="http://schemas.microsoft.com/office/powerpoint/2010/main" val="408203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Godt at få mulighed for at uddybe vores forslag på Christiansborg, Flere var ikke opmærksomme på, at forslaget gælder alle forsørgelsesydelser, og ikke kun folkepensionen. Og flere var ikke opmærksomme på, at der ikke foreslået en permanent forhøjelse, men kun en fremrykning efterfulgt af en afdæmpet regulering, så den langsigtede økonomiske holdbarhed ikke påvirkes</a:t>
            </a:r>
          </a:p>
          <a:p>
            <a:endParaRPr lang="da-DK" dirty="0"/>
          </a:p>
        </p:txBody>
      </p:sp>
      <p:sp>
        <p:nvSpPr>
          <p:cNvPr id="4" name="Pladsholder til slidenummer 3"/>
          <p:cNvSpPr>
            <a:spLocks noGrp="1"/>
          </p:cNvSpPr>
          <p:nvPr>
            <p:ph type="sldNum" sz="quarter" idx="5"/>
          </p:nvPr>
        </p:nvSpPr>
        <p:spPr/>
        <p:txBody>
          <a:bodyPr/>
          <a:lstStyle/>
          <a:p>
            <a:fld id="{C2C98BBF-BBF0-4DE9-8547-883D9E224976}" type="slidenum">
              <a:rPr lang="da-DK" smtClean="0"/>
              <a:t>44</a:t>
            </a:fld>
            <a:endParaRPr lang="da-DK" dirty="0"/>
          </a:p>
        </p:txBody>
      </p:sp>
    </p:spTree>
    <p:extLst>
      <p:ext uri="{BB962C8B-B14F-4D97-AF65-F5344CB8AC3E}">
        <p14:creationId xmlns:p14="http://schemas.microsoft.com/office/powerpoint/2010/main" val="911651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r>
              <a:rPr lang="en-GB" dirty="0" err="1"/>
              <a:t>bruges</a:t>
            </a:r>
            <a:r>
              <a:rPr lang="en-GB" dirty="0"/>
              <a:t> </a:t>
            </a:r>
            <a:r>
              <a:rPr lang="en-GB" dirty="0" err="1"/>
              <a:t>hvis</a:t>
            </a:r>
            <a:r>
              <a:rPr lang="en-GB" dirty="0"/>
              <a:t> det passer.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Spørgsmål</a:t>
            </a:r>
            <a:r>
              <a:rPr lang="en-GB" dirty="0"/>
              <a:t> de stemmer om </a:t>
            </a:r>
            <a:r>
              <a:rPr lang="en-GB" dirty="0" err="1"/>
              <a:t>skal</a:t>
            </a:r>
            <a:r>
              <a:rPr lang="en-GB" dirty="0"/>
              <a:t> </a:t>
            </a:r>
            <a:r>
              <a:rPr lang="en-GB" dirty="0" err="1"/>
              <a:t>være</a:t>
            </a:r>
            <a:r>
              <a:rPr lang="en-GB" dirty="0"/>
              <a:t> </a:t>
            </a:r>
            <a:r>
              <a:rPr lang="en-GB" dirty="0" err="1"/>
              <a:t>klart</a:t>
            </a:r>
            <a:r>
              <a:rPr lang="en-GB" dirty="0"/>
              <a:t>. </a:t>
            </a:r>
            <a:r>
              <a:rPr lang="en-GB" dirty="0" err="1"/>
              <a:t>Måske</a:t>
            </a:r>
            <a:r>
              <a:rPr lang="en-GB" dirty="0"/>
              <a:t> </a:t>
            </a:r>
            <a:r>
              <a:rPr lang="en-GB" dirty="0" err="1"/>
              <a:t>på</a:t>
            </a:r>
            <a:r>
              <a:rPr lang="en-GB" dirty="0"/>
              <a:t> </a:t>
            </a:r>
            <a:r>
              <a:rPr lang="en-GB" dirty="0" err="1"/>
              <a:t>egen</a:t>
            </a:r>
            <a:r>
              <a:rPr lang="en-GB" dirty="0"/>
              <a:t> slide. </a:t>
            </a:r>
          </a:p>
          <a:p>
            <a:endParaRPr lang="en-GB" dirty="0"/>
          </a:p>
        </p:txBody>
      </p:sp>
      <p:sp>
        <p:nvSpPr>
          <p:cNvPr id="4" name="Pladsholder til slidenummer 3"/>
          <p:cNvSpPr>
            <a:spLocks noGrp="1"/>
          </p:cNvSpPr>
          <p:nvPr>
            <p:ph type="sldNum" sz="quarter" idx="5"/>
          </p:nvPr>
        </p:nvSpPr>
        <p:spPr/>
        <p:txBody>
          <a:bodyPr/>
          <a:lstStyle/>
          <a:p>
            <a:fld id="{E8B23C5F-1057-4D02-8278-9373A9252565}" type="slidenum">
              <a:rPr lang="da-DK" smtClean="0"/>
              <a:t>45</a:t>
            </a:fld>
            <a:endParaRPr lang="da-DK"/>
          </a:p>
        </p:txBody>
      </p:sp>
    </p:spTree>
    <p:extLst>
      <p:ext uri="{BB962C8B-B14F-4D97-AF65-F5344CB8AC3E}">
        <p14:creationId xmlns:p14="http://schemas.microsoft.com/office/powerpoint/2010/main" val="18356659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46</a:t>
            </a:fld>
            <a:endParaRPr lang="da-DK"/>
          </a:p>
        </p:txBody>
      </p:sp>
    </p:spTree>
    <p:extLst>
      <p:ext uri="{BB962C8B-B14F-4D97-AF65-F5344CB8AC3E}">
        <p14:creationId xmlns:p14="http://schemas.microsoft.com/office/powerpoint/2010/main" val="3015866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noProof="0" dirty="0"/>
              <a:t>Denne gang har vi valgt at styre spørgsmål og debat lidt anderledes. Vi vil gerne sikre at alle kommer til orde og det kan jo være vanskeligt når vi er så mange og har kort tid. Vi har fået denne lige opdeling i 4 dele anbefalet, så nu tænkte jeg vi prøver den. D</a:t>
            </a:r>
          </a:p>
          <a:p>
            <a:endParaRPr lang="da-DK" noProof="0" dirty="0"/>
          </a:p>
          <a:p>
            <a:r>
              <a:rPr lang="da-DK" b="1" noProof="0" dirty="0"/>
              <a:t>1. Tænk</a:t>
            </a:r>
            <a:r>
              <a:rPr lang="da-DK" noProof="0" dirty="0"/>
              <a:t> – vi er jo forskellige og nogle af os har brug for at tænke lidt for os selv i ro før vi har noget fornuftigt at dele. Nu giver jeg jer lige 1 min i stilhed, hvor I kan samle tankerne og evt. Tage lidt noter for jer selv. Se på oversigten for at huske hovedelementerne. </a:t>
            </a:r>
          </a:p>
          <a:p>
            <a:r>
              <a:rPr lang="da-DK" b="1" noProof="0" dirty="0"/>
              <a:t>2. Tal</a:t>
            </a:r>
            <a:r>
              <a:rPr lang="da-DK" noProof="0" dirty="0"/>
              <a:t> – Tage en runde først, hvor I hver især får mulighed for at formulere hvad I har tænkt på. </a:t>
            </a:r>
          </a:p>
          <a:p>
            <a:r>
              <a:rPr lang="da-DK" b="1" noProof="0" dirty="0"/>
              <a:t>3. Skriv</a:t>
            </a:r>
            <a:r>
              <a:rPr lang="da-DK" noProof="0" dirty="0"/>
              <a:t> – Hvad kunne I godt tænke jer at spørge ind til? Hvad kunne være godt at få uddybet eller afklaret? Skriv det ned tydeligt på det blå papkort med den sorte tusch, så alle kan se det, når det bliver hængt op senere. Og husk at notere jeres bordnummer på kortet, så vi kan huske, hvor det kom fra.</a:t>
            </a:r>
          </a:p>
          <a:p>
            <a:r>
              <a:rPr lang="da-DK" b="1" noProof="0" dirty="0"/>
              <a:t>4. Del</a:t>
            </a:r>
            <a:r>
              <a:rPr lang="da-DK" noProof="0" dirty="0"/>
              <a:t> – Vi læser jeres spørgsmål op. Måske et par stykker ad gangen. I får selvfølgelig lov til at uddybe dem, hvis I vil. Bjarne svare og det giver måske anledning til et par kommentarer eller nye spørgsmål. Men vi skal nå alle inden frokost helst </a:t>
            </a:r>
            <a:r>
              <a:rPr lang="da-DK" noProof="0" dirty="0">
                <a:sym typeface="Wingdings" pitchFamily="2" charset="2"/>
              </a:rPr>
              <a:t> </a:t>
            </a:r>
          </a:p>
          <a:p>
            <a:endParaRPr lang="da-DK" noProof="0" dirty="0">
              <a:sym typeface="Wingdings" pitchFamily="2" charset="2"/>
            </a:endParaRPr>
          </a:p>
          <a:p>
            <a:r>
              <a:rPr lang="da-DK" noProof="0" dirty="0">
                <a:sym typeface="Wingdings" pitchFamily="2" charset="2"/>
              </a:rPr>
              <a:t>Så altså først . Tænk  </a:t>
            </a:r>
            <a:endParaRPr lang="da-DK" noProof="0" dirty="0"/>
          </a:p>
        </p:txBody>
      </p:sp>
      <p:sp>
        <p:nvSpPr>
          <p:cNvPr id="4" name="Pladsholder til slidenummer 3"/>
          <p:cNvSpPr>
            <a:spLocks noGrp="1"/>
          </p:cNvSpPr>
          <p:nvPr>
            <p:ph type="sldNum" sz="quarter" idx="5"/>
          </p:nvPr>
        </p:nvSpPr>
        <p:spPr/>
        <p:txBody>
          <a:bodyPr/>
          <a:lstStyle/>
          <a:p>
            <a:fld id="{E8B23C5F-1057-4D02-8278-9373A9252565}" type="slidenum">
              <a:rPr lang="da-DK" smtClean="0"/>
              <a:t>48</a:t>
            </a:fld>
            <a:endParaRPr lang="da-DK"/>
          </a:p>
        </p:txBody>
      </p:sp>
    </p:spTree>
    <p:extLst>
      <p:ext uri="{BB962C8B-B14F-4D97-AF65-F5344CB8AC3E}">
        <p14:creationId xmlns:p14="http://schemas.microsoft.com/office/powerpoint/2010/main" val="39055142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Vi vil i sekretariatet udarbejde en datapakke for hver kommune, som kan bruges i det lokalpolitiske arbejde, fx i forbindelse med budgetforhandlinger.</a:t>
            </a:r>
          </a:p>
          <a:p>
            <a:endParaRPr lang="da-DK" dirty="0"/>
          </a:p>
          <a:p>
            <a:r>
              <a:rPr lang="da-DK" dirty="0"/>
              <a:t>Vi forestiller os en standardpakke for hver kommune, som er forholdsvis enkel og baseret på officiel statistik. Datapakken skal være en støtte i det lokalpolitiske arbejde, men kan ikke stå alene. Den kan give en baggrundsviden om, hvordan det ser ud i en given kommune sammenlignet med landsgennemsnittet.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Herudover kan vi supplere med andre data i konkrete sager efter behov. </a:t>
            </a:r>
          </a:p>
          <a:p>
            <a:endParaRPr lang="da-DK" dirty="0"/>
          </a:p>
          <a:p>
            <a:r>
              <a:rPr lang="da-DK" dirty="0"/>
              <a:t>Vi forestiller os, at standardpakken kan indeholde følgende:</a:t>
            </a:r>
          </a:p>
          <a:p>
            <a:r>
              <a:rPr lang="da-DK" dirty="0"/>
              <a:t>- Oversigt med nøgletal for udviklingen i antallet af 80+ årige og ældrepleje i hver kommune sammenlignet med landsgennemsnittet (inspireret af oversigt udarbejdet til Fælles indsats om flere plejehjemspladser).</a:t>
            </a:r>
          </a:p>
          <a:p>
            <a:r>
              <a:rPr lang="da-DK" dirty="0"/>
              <a:t>- Oversigt med tal for udviklingen i ældreudgifterne i hver kommune sammenlignet med landsgennemsnittet </a:t>
            </a:r>
          </a:p>
          <a:p>
            <a:r>
              <a:rPr lang="da-DK" dirty="0"/>
              <a:t>- Karakteristik af ældre i kommunen – er de mere eller mindre ressourcestærke sammenlignet med landsgennemsnittet?</a:t>
            </a:r>
          </a:p>
          <a:p>
            <a:r>
              <a:rPr lang="da-DK" dirty="0"/>
              <a:t>- En vejledning om, hvordan tallene kan bruges</a:t>
            </a:r>
          </a:p>
        </p:txBody>
      </p:sp>
      <p:sp>
        <p:nvSpPr>
          <p:cNvPr id="4" name="Pladsholder til slidenummer 3"/>
          <p:cNvSpPr>
            <a:spLocks noGrp="1"/>
          </p:cNvSpPr>
          <p:nvPr>
            <p:ph type="sldNum" sz="quarter" idx="5"/>
          </p:nvPr>
        </p:nvSpPr>
        <p:spPr/>
        <p:txBody>
          <a:bodyPr/>
          <a:lstStyle/>
          <a:p>
            <a:fld id="{E8B23C5F-1057-4D02-8278-9373A9252565}" type="slidenum">
              <a:rPr lang="da-DK" smtClean="0"/>
              <a:t>53</a:t>
            </a:fld>
            <a:endParaRPr lang="da-DK"/>
          </a:p>
        </p:txBody>
      </p:sp>
    </p:spTree>
    <p:extLst>
      <p:ext uri="{BB962C8B-B14F-4D97-AF65-F5344CB8AC3E}">
        <p14:creationId xmlns:p14="http://schemas.microsoft.com/office/powerpoint/2010/main" val="488550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C2C98BBF-BBF0-4DE9-8547-883D9E224976}" type="slidenum">
              <a:rPr lang="da-DK" smtClean="0"/>
              <a:t>54</a:t>
            </a:fld>
            <a:endParaRPr lang="da-DK" dirty="0"/>
          </a:p>
        </p:txBody>
      </p:sp>
    </p:spTree>
    <p:extLst>
      <p:ext uri="{BB962C8B-B14F-4D97-AF65-F5344CB8AC3E}">
        <p14:creationId xmlns:p14="http://schemas.microsoft.com/office/powerpoint/2010/main" val="18324742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55</a:t>
            </a:fld>
            <a:endParaRPr lang="da-DK" dirty="0"/>
          </a:p>
        </p:txBody>
      </p:sp>
    </p:spTree>
    <p:extLst>
      <p:ext uri="{BB962C8B-B14F-4D97-AF65-F5344CB8AC3E}">
        <p14:creationId xmlns:p14="http://schemas.microsoft.com/office/powerpoint/2010/main" val="22307660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56</a:t>
            </a:fld>
            <a:endParaRPr lang="da-DK" dirty="0"/>
          </a:p>
        </p:txBody>
      </p:sp>
    </p:spTree>
    <p:extLst>
      <p:ext uri="{BB962C8B-B14F-4D97-AF65-F5344CB8AC3E}">
        <p14:creationId xmlns:p14="http://schemas.microsoft.com/office/powerpoint/2010/main" val="4013382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C2C98BBF-BBF0-4DE9-8547-883D9E224976}" type="slidenum">
              <a:rPr lang="da-DK" smtClean="0"/>
              <a:t>14</a:t>
            </a:fld>
            <a:endParaRPr lang="da-DK" dirty="0"/>
          </a:p>
        </p:txBody>
      </p:sp>
    </p:spTree>
    <p:extLst>
      <p:ext uri="{BB962C8B-B14F-4D97-AF65-F5344CB8AC3E}">
        <p14:creationId xmlns:p14="http://schemas.microsoft.com/office/powerpoint/2010/main" val="18324742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57</a:t>
            </a:fld>
            <a:endParaRPr lang="da-DK" dirty="0"/>
          </a:p>
        </p:txBody>
      </p:sp>
    </p:spTree>
    <p:extLst>
      <p:ext uri="{BB962C8B-B14F-4D97-AF65-F5344CB8AC3E}">
        <p14:creationId xmlns:p14="http://schemas.microsoft.com/office/powerpoint/2010/main" val="1674189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58</a:t>
            </a:fld>
            <a:endParaRPr lang="da-DK" dirty="0"/>
          </a:p>
        </p:txBody>
      </p:sp>
    </p:spTree>
    <p:extLst>
      <p:ext uri="{BB962C8B-B14F-4D97-AF65-F5344CB8AC3E}">
        <p14:creationId xmlns:p14="http://schemas.microsoft.com/office/powerpoint/2010/main" val="30744890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8B23C5F-1057-4D02-8278-9373A9252565}" type="slidenum">
              <a:rPr lang="da-DK" smtClean="0"/>
              <a:t>59</a:t>
            </a:fld>
            <a:endParaRPr lang="da-DK"/>
          </a:p>
        </p:txBody>
      </p:sp>
    </p:spTree>
    <p:extLst>
      <p:ext uri="{BB962C8B-B14F-4D97-AF65-F5344CB8AC3E}">
        <p14:creationId xmlns:p14="http://schemas.microsoft.com/office/powerpoint/2010/main" val="563340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60</a:t>
            </a:fld>
            <a:endParaRPr lang="da-DK" dirty="0"/>
          </a:p>
        </p:txBody>
      </p:sp>
    </p:spTree>
    <p:extLst>
      <p:ext uri="{BB962C8B-B14F-4D97-AF65-F5344CB8AC3E}">
        <p14:creationId xmlns:p14="http://schemas.microsoft.com/office/powerpoint/2010/main" val="28928981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61</a:t>
            </a:fld>
            <a:endParaRPr lang="da-DK" dirty="0"/>
          </a:p>
        </p:txBody>
      </p:sp>
    </p:spTree>
    <p:extLst>
      <p:ext uri="{BB962C8B-B14F-4D97-AF65-F5344CB8AC3E}">
        <p14:creationId xmlns:p14="http://schemas.microsoft.com/office/powerpoint/2010/main" val="31676536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62</a:t>
            </a:fld>
            <a:endParaRPr lang="da-DK" dirty="0"/>
          </a:p>
        </p:txBody>
      </p:sp>
    </p:spTree>
    <p:extLst>
      <p:ext uri="{BB962C8B-B14F-4D97-AF65-F5344CB8AC3E}">
        <p14:creationId xmlns:p14="http://schemas.microsoft.com/office/powerpoint/2010/main" val="3853570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2C98BBF-BBF0-4DE9-8547-883D9E224976}" type="slidenum">
              <a:rPr lang="da-DK" smtClean="0"/>
              <a:t>63</a:t>
            </a:fld>
            <a:endParaRPr lang="da-DK" dirty="0"/>
          </a:p>
        </p:txBody>
      </p:sp>
    </p:spTree>
    <p:extLst>
      <p:ext uri="{BB962C8B-B14F-4D97-AF65-F5344CB8AC3E}">
        <p14:creationId xmlns:p14="http://schemas.microsoft.com/office/powerpoint/2010/main" val="1781584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64</a:t>
            </a:fld>
            <a:endParaRPr lang="da-DK" dirty="0"/>
          </a:p>
        </p:txBody>
      </p:sp>
    </p:spTree>
    <p:extLst>
      <p:ext uri="{BB962C8B-B14F-4D97-AF65-F5344CB8AC3E}">
        <p14:creationId xmlns:p14="http://schemas.microsoft.com/office/powerpoint/2010/main" val="12221453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65</a:t>
            </a:fld>
            <a:endParaRPr lang="da-DK" dirty="0"/>
          </a:p>
        </p:txBody>
      </p:sp>
    </p:spTree>
    <p:extLst>
      <p:ext uri="{BB962C8B-B14F-4D97-AF65-F5344CB8AC3E}">
        <p14:creationId xmlns:p14="http://schemas.microsoft.com/office/powerpoint/2010/main" val="35172348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66</a:t>
            </a:fld>
            <a:endParaRPr lang="da-DK" dirty="0"/>
          </a:p>
        </p:txBody>
      </p:sp>
    </p:spTree>
    <p:extLst>
      <p:ext uri="{BB962C8B-B14F-4D97-AF65-F5344CB8AC3E}">
        <p14:creationId xmlns:p14="http://schemas.microsoft.com/office/powerpoint/2010/main" val="822528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havde forudset et politisk ”Fantom-år” i 2024 – og DET HAR VI FÅET!!!!</a:t>
            </a:r>
          </a:p>
          <a:p>
            <a:br>
              <a:rPr lang="da-DK" dirty="0"/>
            </a:br>
            <a:r>
              <a:rPr lang="da-DK" dirty="0"/>
              <a:t>Disse tre hovedindsatsområder derfor meget naturligt også danne rammen om dette oplæg, hvor jeg vil gennem temaernes indhold og Ældre Sagens ageren ift. dem en efter en.  </a:t>
            </a:r>
          </a:p>
        </p:txBody>
      </p:sp>
      <p:sp>
        <p:nvSpPr>
          <p:cNvPr id="4" name="Pladsholder til slidenummer 3"/>
          <p:cNvSpPr>
            <a:spLocks noGrp="1"/>
          </p:cNvSpPr>
          <p:nvPr>
            <p:ph type="sldNum" sz="quarter" idx="5"/>
          </p:nvPr>
        </p:nvSpPr>
        <p:spPr/>
        <p:txBody>
          <a:bodyPr/>
          <a:lstStyle/>
          <a:p>
            <a:fld id="{C2C98BBF-BBF0-4DE9-8547-883D9E224976}" type="slidenum">
              <a:rPr lang="da-DK" smtClean="0"/>
              <a:t>15</a:t>
            </a:fld>
            <a:endParaRPr lang="da-DK" dirty="0"/>
          </a:p>
        </p:txBody>
      </p:sp>
    </p:spTree>
    <p:extLst>
      <p:ext uri="{BB962C8B-B14F-4D97-AF65-F5344CB8AC3E}">
        <p14:creationId xmlns:p14="http://schemas.microsoft.com/office/powerpoint/2010/main" val="21650210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8B23C5F-1057-4D02-8278-9373A9252565}" type="slidenum">
              <a:rPr lang="da-DK" smtClean="0"/>
              <a:t>68</a:t>
            </a:fld>
            <a:endParaRPr lang="da-DK"/>
          </a:p>
        </p:txBody>
      </p:sp>
    </p:spTree>
    <p:extLst>
      <p:ext uri="{BB962C8B-B14F-4D97-AF65-F5344CB8AC3E}">
        <p14:creationId xmlns:p14="http://schemas.microsoft.com/office/powerpoint/2010/main" val="10736159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8B23C5F-1057-4D02-8278-9373A9252565}" type="slidenum">
              <a:rPr lang="da-DK" smtClean="0"/>
              <a:t>69</a:t>
            </a:fld>
            <a:endParaRPr lang="da-DK"/>
          </a:p>
        </p:txBody>
      </p:sp>
    </p:spTree>
    <p:extLst>
      <p:ext uri="{BB962C8B-B14F-4D97-AF65-F5344CB8AC3E}">
        <p14:creationId xmlns:p14="http://schemas.microsoft.com/office/powerpoint/2010/main" val="2013892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16</a:t>
            </a:fld>
            <a:endParaRPr lang="da-DK" dirty="0"/>
          </a:p>
        </p:txBody>
      </p:sp>
    </p:spTree>
    <p:extLst>
      <p:ext uri="{BB962C8B-B14F-4D97-AF65-F5344CB8AC3E}">
        <p14:creationId xmlns:p14="http://schemas.microsoft.com/office/powerpoint/2010/main" val="2644595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da-DK" sz="1200" dirty="0">
                <a:effectLst/>
                <a:latin typeface="Georgia" panose="02040502050405020303" pitchFamily="18" charset="0"/>
                <a:ea typeface="Calibri" panose="020F0502020204030204" pitchFamily="34" charset="0"/>
                <a:cs typeface="Times New Roman" panose="02020603050405020304" pitchFamily="18" charset="0"/>
              </a:rPr>
              <a:t>Den nye ældrelov bygger på det arbejde, vi igangsatte tilbage i 2019 med vore New Deal-initiativ. Aftalen om ældrereformen fra april 2024 indeholder mange af de temaer, vi har kæmpet for i en årrække: Mere selvbestemmelse (et opgør med New Public Management), mere kontinuitet i hverdagen (faste tværfaglige teams) og større indflydelse til pårørende.</a:t>
            </a:r>
          </a:p>
          <a:p>
            <a:pPr>
              <a:lnSpc>
                <a:spcPct val="107000"/>
              </a:lnSpc>
              <a:spcAft>
                <a:spcPts val="800"/>
              </a:spcAft>
            </a:pPr>
            <a:r>
              <a:rPr lang="da-DK" sz="1200" dirty="0">
                <a:effectLst/>
                <a:latin typeface="Georgia" panose="02040502050405020303" pitchFamily="18" charset="0"/>
                <a:ea typeface="Calibri" panose="020F0502020204030204" pitchFamily="34" charset="0"/>
                <a:cs typeface="Times New Roman" panose="02020603050405020304" pitchFamily="18" charset="0"/>
              </a:rPr>
              <a:t>Ældre Sagen arbejdede intensivt med at påvirke forhandlingsprocessen op til reformens vedtagelse. Der var hyppig kontakt til såvel minister som ledende embedsfolk i ældreministeriet. Ligesom dialogen med flere af de deltagende partier i forhandlingerne om ældrereformen var intensiv og givtig i forhold til at rejse konkrete temaer og løbende komme med forslag til indhold af reformen.</a:t>
            </a:r>
          </a:p>
          <a:p>
            <a:pPr>
              <a:lnSpc>
                <a:spcPct val="107000"/>
              </a:lnSpc>
              <a:spcAft>
                <a:spcPts val="800"/>
              </a:spcAft>
            </a:pPr>
            <a:r>
              <a:rPr lang="da-DK" sz="1200" dirty="0">
                <a:effectLst/>
                <a:latin typeface="Georgia" panose="02040502050405020303" pitchFamily="18" charset="0"/>
                <a:ea typeface="Calibri" panose="020F0502020204030204" pitchFamily="34" charset="0"/>
                <a:cs typeface="Times New Roman" panose="02020603050405020304" pitchFamily="18" charset="0"/>
              </a:rPr>
              <a:t>Nu står vi med et udkast til en ny ældrelov. De mange gode intentioner er der fortsat, men der er desværre skabt et alt for stort rum for kommunal fortolkning af, hvordan intentionerne skal realiseres. Derfor kæmper vi i Ældre Sagen for, at der stilles flere konkrete krav til kommunerne i den nye lov. </a:t>
            </a:r>
          </a:p>
          <a:p>
            <a:endParaRPr lang="da-DK" dirty="0"/>
          </a:p>
        </p:txBody>
      </p:sp>
      <p:sp>
        <p:nvSpPr>
          <p:cNvPr id="4" name="Slide Number Placeholder 3"/>
          <p:cNvSpPr>
            <a:spLocks noGrp="1"/>
          </p:cNvSpPr>
          <p:nvPr>
            <p:ph type="sldNum" sz="quarter" idx="5"/>
          </p:nvPr>
        </p:nvSpPr>
        <p:spPr/>
        <p:txBody>
          <a:bodyPr/>
          <a:lstStyle/>
          <a:p>
            <a:fld id="{C2C98BBF-BBF0-4DE9-8547-883D9E224976}" type="slidenum">
              <a:rPr lang="da-DK" smtClean="0"/>
              <a:t>17</a:t>
            </a:fld>
            <a:endParaRPr lang="da-DK" dirty="0"/>
          </a:p>
        </p:txBody>
      </p:sp>
    </p:spTree>
    <p:extLst>
      <p:ext uri="{BB962C8B-B14F-4D97-AF65-F5344CB8AC3E}">
        <p14:creationId xmlns:p14="http://schemas.microsoft.com/office/powerpoint/2010/main" val="1619475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da-DK" sz="1800" dirty="0">
                <a:effectLst/>
                <a:latin typeface="Georgia" panose="02040502050405020303" pitchFamily="18" charset="0"/>
                <a:ea typeface="Calibri" panose="020F0502020204030204" pitchFamily="34" charset="0"/>
                <a:cs typeface="Times New Roman" panose="02020603050405020304" pitchFamily="18" charset="0"/>
              </a:rPr>
              <a:t>Det er fastsat i ældrelovens formålsparagraf, at lovgivningen skal medvirke til at fremme livsglæde og selvbestemmelse for de svækkede ældre, som har brug for hjælp i hverdagen. Der skal tillige være kontinuitet i hjælpen, så færrest muligt forskellige hjælpere skal komme i den ældres hjem. Det skal alt sammen udføres indenfor rammen af det, som i lovgivningen kaldes helhedspleje. Det er gode intentioner, som Ældre Sagen har været med til at sætte på dagsordenen. Lovgivningen er dog samtidigt en ramme lovgivning, hvor det i for høj grad er op til kommunerne at konkretisere, hvordan dette skal finde sted. Ældre Sagen kæmper derfor for, at der blandt andet skal være større åbenhed om tildeling af hjælp; der skal opstilles klare forventninger til, hvor mange forskellige hjælpere, som kan komme i den ældre hjem og endelig skal pårørendes indflydelse på såvel tildeling som udførsel af hjælpen styrkes (hvis den enkelte ældre ønsker det!).</a:t>
            </a:r>
          </a:p>
          <a:p>
            <a:pPr>
              <a:lnSpc>
                <a:spcPct val="107000"/>
              </a:lnSpc>
              <a:spcAft>
                <a:spcPts val="800"/>
              </a:spcAft>
            </a:pPr>
            <a:r>
              <a:rPr lang="da-DK" sz="1800" dirty="0">
                <a:effectLst/>
                <a:latin typeface="Georgia" panose="02040502050405020303" pitchFamily="18" charset="0"/>
                <a:ea typeface="Calibri" panose="020F0502020204030204" pitchFamily="34" charset="0"/>
                <a:cs typeface="Times New Roman" panose="02020603050405020304" pitchFamily="18" charset="0"/>
              </a:rPr>
              <a:t>Ældre Sagens opprioritering af den lokale ældrepolitiske indsats blandt andet gennem etablering af et rejsehold er blevet yderligere aktualiseret af den nye lovgivning. En lovgivning hvor det bliver afgørende, at vi er med til at holde kommunerne fast på at implementere de mange gode intentioner i lovgivningen.</a:t>
            </a:r>
          </a:p>
          <a:p>
            <a:endParaRPr lang="da-DK" dirty="0"/>
          </a:p>
        </p:txBody>
      </p:sp>
      <p:sp>
        <p:nvSpPr>
          <p:cNvPr id="4" name="Slide Number Placeholder 3"/>
          <p:cNvSpPr>
            <a:spLocks noGrp="1"/>
          </p:cNvSpPr>
          <p:nvPr>
            <p:ph type="sldNum" sz="quarter" idx="5"/>
          </p:nvPr>
        </p:nvSpPr>
        <p:spPr/>
        <p:txBody>
          <a:bodyPr/>
          <a:lstStyle/>
          <a:p>
            <a:fld id="{C2C98BBF-BBF0-4DE9-8547-883D9E224976}" type="slidenum">
              <a:rPr lang="da-DK" smtClean="0"/>
              <a:t>18</a:t>
            </a:fld>
            <a:endParaRPr lang="da-DK" dirty="0"/>
          </a:p>
        </p:txBody>
      </p:sp>
    </p:spTree>
    <p:extLst>
      <p:ext uri="{BB962C8B-B14F-4D97-AF65-F5344CB8AC3E}">
        <p14:creationId xmlns:p14="http://schemas.microsoft.com/office/powerpoint/2010/main" val="2397740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r>
              <a:rPr lang="en-GB" dirty="0" err="1"/>
              <a:t>bruges</a:t>
            </a:r>
            <a:r>
              <a:rPr lang="en-GB" dirty="0"/>
              <a:t> </a:t>
            </a:r>
            <a:r>
              <a:rPr lang="en-GB" dirty="0" err="1"/>
              <a:t>hvis</a:t>
            </a:r>
            <a:r>
              <a:rPr lang="en-GB" dirty="0"/>
              <a:t> det passer.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Spørgsmål</a:t>
            </a:r>
            <a:r>
              <a:rPr lang="en-GB" dirty="0"/>
              <a:t> de stemmer om </a:t>
            </a:r>
            <a:r>
              <a:rPr lang="en-GB" dirty="0" err="1"/>
              <a:t>skal</a:t>
            </a:r>
            <a:r>
              <a:rPr lang="en-GB" dirty="0"/>
              <a:t> </a:t>
            </a:r>
            <a:r>
              <a:rPr lang="en-GB" dirty="0" err="1"/>
              <a:t>være</a:t>
            </a:r>
            <a:r>
              <a:rPr lang="en-GB" dirty="0"/>
              <a:t> </a:t>
            </a:r>
            <a:r>
              <a:rPr lang="en-GB" dirty="0" err="1"/>
              <a:t>klart</a:t>
            </a:r>
            <a:r>
              <a:rPr lang="en-GB" dirty="0"/>
              <a:t>. </a:t>
            </a:r>
            <a:r>
              <a:rPr lang="en-GB" dirty="0" err="1"/>
              <a:t>Måske</a:t>
            </a:r>
            <a:r>
              <a:rPr lang="en-GB" dirty="0"/>
              <a:t> </a:t>
            </a:r>
            <a:r>
              <a:rPr lang="en-GB" dirty="0" err="1"/>
              <a:t>på</a:t>
            </a:r>
            <a:r>
              <a:rPr lang="en-GB" dirty="0"/>
              <a:t> </a:t>
            </a:r>
            <a:r>
              <a:rPr lang="en-GB" dirty="0" err="1"/>
              <a:t>egen</a:t>
            </a:r>
            <a:r>
              <a:rPr lang="en-GB" dirty="0"/>
              <a:t> slide. </a:t>
            </a:r>
          </a:p>
          <a:p>
            <a:endParaRPr lang="en-GB" dirty="0"/>
          </a:p>
        </p:txBody>
      </p:sp>
      <p:sp>
        <p:nvSpPr>
          <p:cNvPr id="4" name="Pladsholder til slidenummer 3"/>
          <p:cNvSpPr>
            <a:spLocks noGrp="1"/>
          </p:cNvSpPr>
          <p:nvPr>
            <p:ph type="sldNum" sz="quarter" idx="5"/>
          </p:nvPr>
        </p:nvSpPr>
        <p:spPr/>
        <p:txBody>
          <a:bodyPr/>
          <a:lstStyle/>
          <a:p>
            <a:fld id="{E8B23C5F-1057-4D02-8278-9373A9252565}" type="slidenum">
              <a:rPr lang="da-DK" smtClean="0"/>
              <a:t>19</a:t>
            </a:fld>
            <a:endParaRPr lang="da-DK"/>
          </a:p>
        </p:txBody>
      </p:sp>
    </p:spTree>
    <p:extLst>
      <p:ext uri="{BB962C8B-B14F-4D97-AF65-F5344CB8AC3E}">
        <p14:creationId xmlns:p14="http://schemas.microsoft.com/office/powerpoint/2010/main" val="15890197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Åbningsdias - centreret">
    <p:bg>
      <p:bgRef idx="1001">
        <a:schemeClr val="bg1"/>
      </p:bgRef>
    </p:bg>
    <p:spTree>
      <p:nvGrpSpPr>
        <p:cNvPr id="1" name=""/>
        <p:cNvGrpSpPr/>
        <p:nvPr/>
      </p:nvGrpSpPr>
      <p:grpSpPr>
        <a:xfrm>
          <a:off x="0" y="0"/>
          <a:ext cx="0" cy="0"/>
          <a:chOff x="0" y="0"/>
          <a:chExt cx="0" cy="0"/>
        </a:xfrm>
      </p:grpSpPr>
      <p:sp>
        <p:nvSpPr>
          <p:cNvPr id="24" name="Shape 7"/>
          <p:cNvSpPr/>
          <p:nvPr userDrawn="1"/>
        </p:nvSpPr>
        <p:spPr>
          <a:xfrm>
            <a:off x="0" y="4410945"/>
            <a:ext cx="12192000" cy="4571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457200">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sp>
        <p:nvSpPr>
          <p:cNvPr id="29" name="Shape 8"/>
          <p:cNvSpPr/>
          <p:nvPr userDrawn="1"/>
        </p:nvSpPr>
        <p:spPr>
          <a:xfrm flipV="1">
            <a:off x="-574" y="2396853"/>
            <a:ext cx="12192575" cy="4571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457200">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pic>
        <p:nvPicPr>
          <p:cNvPr id="7" name="ÆS_logo_POS_CMYK.pdf"/>
          <p:cNvPicPr/>
          <p:nvPr userDrawn="1"/>
        </p:nvPicPr>
        <p:blipFill>
          <a:blip r:embed="rId2" cstate="email">
            <a:extLst>
              <a:ext uri="{28A0092B-C50C-407E-A947-70E740481C1C}">
                <a14:useLocalDpi xmlns:a14="http://schemas.microsoft.com/office/drawing/2010/main" val="0"/>
              </a:ext>
            </a:extLst>
          </a:blip>
          <a:stretch>
            <a:fillRect/>
          </a:stretch>
        </p:blipFill>
        <p:spPr>
          <a:xfrm>
            <a:off x="3599499" y="3005188"/>
            <a:ext cx="4991916" cy="851668"/>
          </a:xfrm>
          <a:prstGeom prst="rect">
            <a:avLst/>
          </a:prstGeom>
          <a:ln w="12700">
            <a:miter lim="400000"/>
          </a:ln>
        </p:spPr>
      </p:pic>
      <p:sp>
        <p:nvSpPr>
          <p:cNvPr id="3" name="Rektangel 2"/>
          <p:cNvSpPr/>
          <p:nvPr userDrawn="1"/>
        </p:nvSpPr>
        <p:spPr>
          <a:xfrm>
            <a:off x="0" y="0"/>
            <a:ext cx="12192000" cy="2442572"/>
          </a:xfrm>
          <a:prstGeom prst="rect">
            <a:avLst/>
          </a:prstGeom>
          <a:solidFill>
            <a:schemeClr val="bg2"/>
          </a:solidFill>
          <a:ln w="12700" cap="flat">
            <a:solidFill>
              <a:schemeClr val="bg2"/>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a-DK"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10" name="Rektangel 9"/>
          <p:cNvSpPr/>
          <p:nvPr userDrawn="1"/>
        </p:nvSpPr>
        <p:spPr>
          <a:xfrm>
            <a:off x="0" y="4410945"/>
            <a:ext cx="12192000" cy="2442572"/>
          </a:xfrm>
          <a:prstGeom prst="rect">
            <a:avLst/>
          </a:prstGeom>
          <a:solidFill>
            <a:schemeClr val="bg2"/>
          </a:solidFill>
          <a:ln w="12700" cap="flat">
            <a:solidFill>
              <a:schemeClr val="bg2"/>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a-DK"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780630406"/>
      </p:ext>
    </p:extLst>
  </p:cSld>
  <p:clrMapOvr>
    <a:overrideClrMapping bg1="lt1" tx1="dk1" bg2="lt2" tx2="dk2" accent1="accent1" accent2="accent2" accent3="accent3" accent4="accent4" accent5="accent5" accent6="accent6" hlink="hlink" folHlink="folHlink"/>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ndhold med billedtekst">
    <p:spTree>
      <p:nvGrpSpPr>
        <p:cNvPr id="1" name=""/>
        <p:cNvGrpSpPr/>
        <p:nvPr/>
      </p:nvGrpSpPr>
      <p:grpSpPr>
        <a:xfrm>
          <a:off x="0" y="0"/>
          <a:ext cx="0" cy="0"/>
          <a:chOff x="0" y="0"/>
          <a:chExt cx="0" cy="0"/>
        </a:xfrm>
      </p:grpSpPr>
      <p:sp>
        <p:nvSpPr>
          <p:cNvPr id="24" name="Shape 24"/>
          <p:cNvSpPr/>
          <p:nvPr/>
        </p:nvSpPr>
        <p:spPr>
          <a:xfrm>
            <a:off x="476249" y="1946672"/>
            <a:ext cx="53215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26" name="Shape 26"/>
          <p:cNvSpPr>
            <a:spLocks noGrp="1"/>
          </p:cNvSpPr>
          <p:nvPr>
            <p:ph type="body" idx="1" hasCustomPrompt="1"/>
          </p:nvPr>
        </p:nvSpPr>
        <p:spPr>
          <a:xfrm>
            <a:off x="476251" y="1988840"/>
            <a:ext cx="5322093" cy="4217004"/>
          </a:xfrm>
          <a:prstGeom prst="rect">
            <a:avLst/>
          </a:prstGeom>
        </p:spPr>
        <p:txBody>
          <a:bodyPr anchor="t">
            <a:normAutofit/>
          </a:bodyPr>
          <a:lstStyle>
            <a:lvl1pPr marL="0" indent="0">
              <a:lnSpc>
                <a:spcPct val="100000"/>
              </a:lnSpc>
              <a:spcBef>
                <a:spcPts val="1000"/>
              </a:spcBef>
              <a:buSzTx/>
              <a:buNone/>
              <a:defRPr sz="2200" b="0" baseline="0">
                <a:solidFill>
                  <a:schemeClr val="tx1">
                    <a:lumMod val="75000"/>
                    <a:lumOff val="25000"/>
                  </a:schemeClr>
                </a:solidFill>
              </a:defRPr>
            </a:lvl1pPr>
            <a:lvl2pPr marL="239827" indent="0">
              <a:lnSpc>
                <a:spcPct val="120000"/>
              </a:lnSpc>
              <a:spcBef>
                <a:spcPts val="0"/>
              </a:spcBef>
              <a:buSzTx/>
              <a:buFontTx/>
              <a:buNone/>
              <a:defRPr sz="1700">
                <a:solidFill>
                  <a:schemeClr val="tx2">
                    <a:lumMod val="50000"/>
                  </a:schemeClr>
                </a:solidFill>
              </a:defRPr>
            </a:lvl2pPr>
            <a:lvl3pPr marL="480288" indent="0">
              <a:lnSpc>
                <a:spcPct val="120000"/>
              </a:lnSpc>
              <a:spcBef>
                <a:spcPts val="0"/>
              </a:spcBef>
              <a:buSzTx/>
              <a:buFontTx/>
              <a:buNone/>
              <a:defRPr sz="1700">
                <a:solidFill>
                  <a:schemeClr val="tx2">
                    <a:lumMod val="50000"/>
                  </a:schemeClr>
                </a:solidFill>
              </a:defRPr>
            </a:lvl3pPr>
            <a:lvl4pPr marL="480920" indent="-241093" algn="l">
              <a:lnSpc>
                <a:spcPct val="120000"/>
              </a:lnSpc>
              <a:spcBef>
                <a:spcPts val="0"/>
              </a:spcBef>
              <a:buSzTx/>
              <a:buFont typeface="Arial"/>
              <a:buChar char="•"/>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r>
              <a:rPr lang="da-DK" dirty="0"/>
              <a:t>Klik for at tilføje tekst</a:t>
            </a:r>
          </a:p>
        </p:txBody>
      </p:sp>
      <p:sp>
        <p:nvSpPr>
          <p:cNvPr id="7" name="Pladsholder til indhold 6"/>
          <p:cNvSpPr>
            <a:spLocks noGrp="1"/>
          </p:cNvSpPr>
          <p:nvPr>
            <p:ph sz="quarter" idx="15" hasCustomPrompt="1"/>
          </p:nvPr>
        </p:nvSpPr>
        <p:spPr>
          <a:xfrm>
            <a:off x="6040968" y="327026"/>
            <a:ext cx="5719233" cy="5910263"/>
          </a:xfrm>
        </p:spPr>
        <p:txBody>
          <a:bodyPr anchor="t"/>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p:cNvSpPr>
            <a:spLocks noGrp="1"/>
          </p:cNvSpPr>
          <p:nvPr>
            <p:ph type="title" hasCustomPrompt="1"/>
          </p:nvPr>
        </p:nvSpPr>
        <p:spPr>
          <a:xfrm>
            <a:off x="484212" y="329514"/>
            <a:ext cx="5442456" cy="1321486"/>
          </a:xfrm>
        </p:spPr>
        <p:txBody>
          <a:bodyPr/>
          <a:lstStyle>
            <a:lvl1pPr algn="l">
              <a:spcBef>
                <a:spcPts val="0"/>
              </a:spcBef>
              <a:defRPr/>
            </a:lvl1pPr>
          </a:lstStyle>
          <a:p>
            <a:pPr lvl="0"/>
            <a:r>
              <a:rPr lang="da-DK" dirty="0"/>
              <a:t>Klik for at tilføje tekst</a:t>
            </a:r>
          </a:p>
        </p:txBody>
      </p:sp>
      <p:pic>
        <p:nvPicPr>
          <p:cNvPr id="8"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
        <p:nvSpPr>
          <p:cNvPr id="3" name="Pladsholder til diasnummer 2"/>
          <p:cNvSpPr>
            <a:spLocks noGrp="1"/>
          </p:cNvSpPr>
          <p:nvPr>
            <p:ph type="sldNum" sz="quarter" idx="16"/>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399890335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llede med billedteks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509613" y="5784273"/>
            <a:ext cx="11223112" cy="407870"/>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Klik for at tilføje tekst</a:t>
            </a:r>
          </a:p>
        </p:txBody>
      </p:sp>
      <p:sp>
        <p:nvSpPr>
          <p:cNvPr id="3" name="Pladsholder til billede 2"/>
          <p:cNvSpPr>
            <a:spLocks noGrp="1"/>
          </p:cNvSpPr>
          <p:nvPr>
            <p:ph type="pic" sz="quarter" idx="11"/>
          </p:nvPr>
        </p:nvSpPr>
        <p:spPr>
          <a:xfrm>
            <a:off x="503767" y="349251"/>
            <a:ext cx="11228917" cy="4211205"/>
          </a:xfrm>
        </p:spPr>
        <p:txBody>
          <a:bodyPr/>
          <a:lstStyle/>
          <a:p>
            <a:r>
              <a:rPr lang="da-DK"/>
              <a:t>Klik på ikonet for at tilføje et billede</a:t>
            </a:r>
            <a:endParaRPr lang="da-DK" dirty="0"/>
          </a:p>
        </p:txBody>
      </p:sp>
      <p:sp>
        <p:nvSpPr>
          <p:cNvPr id="2" name="Titel 1"/>
          <p:cNvSpPr>
            <a:spLocks noGrp="1"/>
          </p:cNvSpPr>
          <p:nvPr>
            <p:ph type="title" hasCustomPrompt="1"/>
          </p:nvPr>
        </p:nvSpPr>
        <p:spPr>
          <a:xfrm>
            <a:off x="508001" y="4647515"/>
            <a:ext cx="11215711" cy="972000"/>
          </a:xfrm>
        </p:spPr>
        <p:txBody>
          <a:bodyPr>
            <a:normAutofit/>
          </a:bodyPr>
          <a:lstStyle>
            <a:lvl1pPr>
              <a:defRPr sz="4900"/>
            </a:lvl1pPr>
          </a:lstStyle>
          <a:p>
            <a:pPr lvl="0"/>
            <a:r>
              <a:rPr lang="da-DK" dirty="0"/>
              <a:t>Klik for at tilføje tekst</a:t>
            </a:r>
          </a:p>
        </p:txBody>
      </p:sp>
      <p:sp>
        <p:nvSpPr>
          <p:cNvPr id="6" name="Shape 2"/>
          <p:cNvSpPr/>
          <p:nvPr userDrawn="1"/>
        </p:nvSpPr>
        <p:spPr>
          <a:xfrm>
            <a:off x="476250" y="5692993"/>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8" name="Shape 3"/>
          <p:cNvSpPr/>
          <p:nvPr userDrawn="1"/>
        </p:nvSpPr>
        <p:spPr>
          <a:xfrm>
            <a:off x="476250" y="4647135"/>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pic>
        <p:nvPicPr>
          <p:cNvPr id="9"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
        <p:nvSpPr>
          <p:cNvPr id="4" name="Pladsholder til diasnummer 3"/>
          <p:cNvSpPr>
            <a:spLocks noGrp="1"/>
          </p:cNvSpPr>
          <p:nvPr>
            <p:ph type="sldNum" sz="quarter" idx="12"/>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270263097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0" y="219070"/>
            <a:ext cx="11229673" cy="972000"/>
          </a:xfrm>
        </p:spPr>
        <p:txBody>
          <a:bodyPr>
            <a:normAutofit/>
          </a:bodyPr>
          <a:lstStyle>
            <a:lvl1pPr>
              <a:spcBef>
                <a:spcPts val="0"/>
              </a:spcBef>
              <a:defRPr sz="4900"/>
            </a:lvl1pPr>
          </a:lstStyle>
          <a:p>
            <a:pPr lvl="0"/>
            <a:r>
              <a:rPr lang="da-DK" dirty="0"/>
              <a:t>Klik for at tilføje tekst</a:t>
            </a:r>
          </a:p>
        </p:txBody>
      </p:sp>
      <p:sp>
        <p:nvSpPr>
          <p:cNvPr id="3" name="Pladsholder til diasnummer 2"/>
          <p:cNvSpPr>
            <a:spLocks noGrp="1"/>
          </p:cNvSpPr>
          <p:nvPr>
            <p:ph type="sldNum" sz="quarter" idx="10"/>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198151281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pic>
        <p:nvPicPr>
          <p:cNvPr id="3"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
        <p:nvSpPr>
          <p:cNvPr id="2" name="Pladsholder til diasnummer 1"/>
          <p:cNvSpPr>
            <a:spLocks noGrp="1"/>
          </p:cNvSpPr>
          <p:nvPr>
            <p:ph type="sldNum" sz="quarter" idx="10"/>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25371683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rugerdefineret layout">
    <p:spTree>
      <p:nvGrpSpPr>
        <p:cNvPr id="1" name=""/>
        <p:cNvGrpSpPr/>
        <p:nvPr/>
      </p:nvGrpSpPr>
      <p:grpSpPr>
        <a:xfrm>
          <a:off x="0" y="0"/>
          <a:ext cx="0" cy="0"/>
          <a:chOff x="0" y="0"/>
          <a:chExt cx="0" cy="0"/>
        </a:xfrm>
      </p:grpSpPr>
      <p:sp>
        <p:nvSpPr>
          <p:cNvPr id="2" name="Pladsholder til diasnummer 1"/>
          <p:cNvSpPr>
            <a:spLocks noGrp="1"/>
          </p:cNvSpPr>
          <p:nvPr>
            <p:ph type="sldNum" sz="quarter" idx="10"/>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210514921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347E12-2986-3E2C-CB0C-B7F165669F03}"/>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endParaRPr lang="en-GB"/>
          </a:p>
        </p:txBody>
      </p:sp>
      <p:sp>
        <p:nvSpPr>
          <p:cNvPr id="3" name="Undertitel 2">
            <a:extLst>
              <a:ext uri="{FF2B5EF4-FFF2-40B4-BE49-F238E27FC236}">
                <a16:creationId xmlns:a16="http://schemas.microsoft.com/office/drawing/2014/main" id="{AD42EE0B-C894-2B6C-0798-E1BD66F8BA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GB"/>
          </a:p>
        </p:txBody>
      </p:sp>
      <p:sp>
        <p:nvSpPr>
          <p:cNvPr id="4" name="Pladsholder til dato 3">
            <a:extLst>
              <a:ext uri="{FF2B5EF4-FFF2-40B4-BE49-F238E27FC236}">
                <a16:creationId xmlns:a16="http://schemas.microsoft.com/office/drawing/2014/main" id="{369959DF-C979-741D-E257-3DAC81EF621C}"/>
              </a:ext>
            </a:extLst>
          </p:cNvPr>
          <p:cNvSpPr>
            <a:spLocks noGrp="1"/>
          </p:cNvSpPr>
          <p:nvPr>
            <p:ph type="dt" sz="half" idx="10"/>
          </p:nvPr>
        </p:nvSpPr>
        <p:spPr/>
        <p:txBody>
          <a:bodyPr/>
          <a:lstStyle/>
          <a:p>
            <a:fld id="{E5D8CF6A-C731-754C-B22C-BE114DFB1AA5}" type="datetimeFigureOut">
              <a:rPr lang="en-GB" smtClean="0"/>
              <a:t>16/09/2024</a:t>
            </a:fld>
            <a:endParaRPr lang="en-GB"/>
          </a:p>
        </p:txBody>
      </p:sp>
      <p:sp>
        <p:nvSpPr>
          <p:cNvPr id="5" name="Pladsholder til sidefod 4">
            <a:extLst>
              <a:ext uri="{FF2B5EF4-FFF2-40B4-BE49-F238E27FC236}">
                <a16:creationId xmlns:a16="http://schemas.microsoft.com/office/drawing/2014/main" id="{B46817E6-CE04-AD44-CE06-533EA5F294FF}"/>
              </a:ext>
            </a:extLst>
          </p:cNvPr>
          <p:cNvSpPr>
            <a:spLocks noGrp="1"/>
          </p:cNvSpPr>
          <p:nvPr>
            <p:ph type="ftr" sz="quarter" idx="11"/>
          </p:nvPr>
        </p:nvSpPr>
        <p:spPr/>
        <p:txBody>
          <a:bodyPr/>
          <a:lstStyle/>
          <a:p>
            <a:endParaRPr lang="en-GB"/>
          </a:p>
        </p:txBody>
      </p:sp>
      <p:sp>
        <p:nvSpPr>
          <p:cNvPr id="6" name="Pladsholder til slidenummer 5">
            <a:extLst>
              <a:ext uri="{FF2B5EF4-FFF2-40B4-BE49-F238E27FC236}">
                <a16:creationId xmlns:a16="http://schemas.microsoft.com/office/drawing/2014/main" id="{3794FFAC-70E5-7193-B7B4-A0DE220A9765}"/>
              </a:ext>
            </a:extLst>
          </p:cNvPr>
          <p:cNvSpPr>
            <a:spLocks noGrp="1"/>
          </p:cNvSpPr>
          <p:nvPr>
            <p:ph type="sldNum" sz="quarter" idx="12"/>
          </p:nvPr>
        </p:nvSpPr>
        <p:spPr/>
        <p:txBody>
          <a:bodyPr/>
          <a:lstStyle/>
          <a:p>
            <a:fld id="{10C5156E-9795-5D40-9B45-A81405F59A51}" type="slidenum">
              <a:rPr lang="en-GB" smtClean="0"/>
              <a:t>‹nr.›</a:t>
            </a:fld>
            <a:endParaRPr lang="en-GB"/>
          </a:p>
        </p:txBody>
      </p:sp>
    </p:spTree>
    <p:extLst>
      <p:ext uri="{BB962C8B-B14F-4D97-AF65-F5344CB8AC3E}">
        <p14:creationId xmlns:p14="http://schemas.microsoft.com/office/powerpoint/2010/main" val="3630315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4_Title Slide">
    <p:bg>
      <p:bgPr>
        <a:solidFill>
          <a:srgbClr val="192B3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2C6E8-63BD-9AF0-C249-1557AAB880AF}"/>
              </a:ext>
            </a:extLst>
          </p:cNvPr>
          <p:cNvSpPr>
            <a:spLocks noGrp="1"/>
          </p:cNvSpPr>
          <p:nvPr>
            <p:ph type="ctrTitle" hasCustomPrompt="1"/>
          </p:nvPr>
        </p:nvSpPr>
        <p:spPr>
          <a:xfrm>
            <a:off x="830263" y="2091640"/>
            <a:ext cx="4433887" cy="2519363"/>
          </a:xfrm>
        </p:spPr>
        <p:txBody>
          <a:bodyPr anchor="b"/>
          <a:lstStyle>
            <a:lvl1pPr algn="l">
              <a:defRPr sz="4200">
                <a:solidFill>
                  <a:schemeClr val="bg1"/>
                </a:solidFill>
              </a:defRPr>
            </a:lvl1pPr>
          </a:lstStyle>
          <a:p>
            <a:r>
              <a:rPr lang="da-DK" dirty="0"/>
              <a:t>Klik for at redigere titeltypografien </a:t>
            </a:r>
            <a:r>
              <a:rPr lang="da-DK"/>
              <a:t>i masteren</a:t>
            </a:r>
            <a:endParaRPr lang="da-DK" dirty="0"/>
          </a:p>
        </p:txBody>
      </p:sp>
      <p:sp>
        <p:nvSpPr>
          <p:cNvPr id="3" name="Subtitle 2">
            <a:extLst>
              <a:ext uri="{FF2B5EF4-FFF2-40B4-BE49-F238E27FC236}">
                <a16:creationId xmlns:a16="http://schemas.microsoft.com/office/drawing/2014/main" id="{07105BED-AEC6-7489-627D-C4BD36A60476}"/>
              </a:ext>
            </a:extLst>
          </p:cNvPr>
          <p:cNvSpPr>
            <a:spLocks noGrp="1"/>
          </p:cNvSpPr>
          <p:nvPr>
            <p:ph type="subTitle" idx="1" hasCustomPrompt="1"/>
          </p:nvPr>
        </p:nvSpPr>
        <p:spPr>
          <a:xfrm>
            <a:off x="830263" y="4891991"/>
            <a:ext cx="4433887" cy="558799"/>
          </a:xfrm>
          <a:prstGeom prst="rect">
            <a:avLst/>
          </a:prstGeom>
        </p:spPr>
        <p:txBody>
          <a:bodyPr/>
          <a:lstStyle>
            <a:lvl1pPr marL="0" indent="0" algn="l">
              <a:buNone/>
              <a:defRPr sz="2200">
                <a:solidFill>
                  <a:schemeClr val="bg1"/>
                </a:solidFill>
                <a:latin typeface="IBM Plex Sans Medium" panose="020B06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a:t>
            </a:r>
            <a:r>
              <a:rPr lang="da-DK"/>
              <a:t>i masteren</a:t>
            </a:r>
            <a:endParaRPr lang="da-DK" dirty="0"/>
          </a:p>
        </p:txBody>
      </p:sp>
      <p:grpSp>
        <p:nvGrpSpPr>
          <p:cNvPr id="5" name="Gruppe 4">
            <a:extLst>
              <a:ext uri="{FF2B5EF4-FFF2-40B4-BE49-F238E27FC236}">
                <a16:creationId xmlns:a16="http://schemas.microsoft.com/office/drawing/2014/main" id="{3563AE1B-5A4D-8310-6D2B-405290F3DBBC}"/>
              </a:ext>
            </a:extLst>
          </p:cNvPr>
          <p:cNvGrpSpPr/>
          <p:nvPr/>
        </p:nvGrpSpPr>
        <p:grpSpPr>
          <a:xfrm>
            <a:off x="830263" y="777875"/>
            <a:ext cx="1665288" cy="287338"/>
            <a:chOff x="830263" y="777875"/>
            <a:chExt cx="1665288" cy="287338"/>
          </a:xfrm>
        </p:grpSpPr>
        <p:sp>
          <p:nvSpPr>
            <p:cNvPr id="6" name="Freeform 5">
              <a:extLst>
                <a:ext uri="{FF2B5EF4-FFF2-40B4-BE49-F238E27FC236}">
                  <a16:creationId xmlns:a16="http://schemas.microsoft.com/office/drawing/2014/main" id="{4E4F3316-82CE-15A7-BD9A-2C61232B6CC7}"/>
                </a:ext>
              </a:extLst>
            </p:cNvPr>
            <p:cNvSpPr>
              <a:spLocks/>
            </p:cNvSpPr>
            <p:nvPr/>
          </p:nvSpPr>
          <p:spPr bwMode="auto">
            <a:xfrm>
              <a:off x="1820863" y="809625"/>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7" name="Freeform 6">
              <a:extLst>
                <a:ext uri="{FF2B5EF4-FFF2-40B4-BE49-F238E27FC236}">
                  <a16:creationId xmlns:a16="http://schemas.microsoft.com/office/drawing/2014/main" id="{0B33BE0E-FD6D-6A63-2CC9-C01565808676}"/>
                </a:ext>
              </a:extLst>
            </p:cNvPr>
            <p:cNvSpPr>
              <a:spLocks noEditPoints="1"/>
            </p:cNvSpPr>
            <p:nvPr/>
          </p:nvSpPr>
          <p:spPr bwMode="auto">
            <a:xfrm>
              <a:off x="2246313" y="852488"/>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8" name="Freeform 7">
              <a:extLst>
                <a:ext uri="{FF2B5EF4-FFF2-40B4-BE49-F238E27FC236}">
                  <a16:creationId xmlns:a16="http://schemas.microsoft.com/office/drawing/2014/main" id="{9E4D8D36-92F3-5383-34AF-2B95BC3C9625}"/>
                </a:ext>
              </a:extLst>
            </p:cNvPr>
            <p:cNvSpPr>
              <a:spLocks noEditPoints="1"/>
            </p:cNvSpPr>
            <p:nvPr/>
          </p:nvSpPr>
          <p:spPr bwMode="auto">
            <a:xfrm>
              <a:off x="1387476" y="852488"/>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9" name="Freeform 8">
              <a:extLst>
                <a:ext uri="{FF2B5EF4-FFF2-40B4-BE49-F238E27FC236}">
                  <a16:creationId xmlns:a16="http://schemas.microsoft.com/office/drawing/2014/main" id="{8757374E-019C-5CF3-7D72-76E307430810}"/>
                </a:ext>
              </a:extLst>
            </p:cNvPr>
            <p:cNvSpPr>
              <a:spLocks noEditPoints="1"/>
            </p:cNvSpPr>
            <p:nvPr/>
          </p:nvSpPr>
          <p:spPr bwMode="auto">
            <a:xfrm>
              <a:off x="1955801" y="852488"/>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10" name="Freeform 9">
              <a:extLst>
                <a:ext uri="{FF2B5EF4-FFF2-40B4-BE49-F238E27FC236}">
                  <a16:creationId xmlns:a16="http://schemas.microsoft.com/office/drawing/2014/main" id="{F5C95B4E-A8EF-E6AC-7278-5C6C31677C3A}"/>
                </a:ext>
              </a:extLst>
            </p:cNvPr>
            <p:cNvSpPr>
              <a:spLocks/>
            </p:cNvSpPr>
            <p:nvPr/>
          </p:nvSpPr>
          <p:spPr bwMode="auto">
            <a:xfrm>
              <a:off x="1098551" y="811213"/>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11" name="Freeform 10">
              <a:extLst>
                <a:ext uri="{FF2B5EF4-FFF2-40B4-BE49-F238E27FC236}">
                  <a16:creationId xmlns:a16="http://schemas.microsoft.com/office/drawing/2014/main" id="{75E6AA3D-0B57-42D4-878A-A803D0F2C1DA}"/>
                </a:ext>
              </a:extLst>
            </p:cNvPr>
            <p:cNvSpPr>
              <a:spLocks noEditPoints="1"/>
            </p:cNvSpPr>
            <p:nvPr/>
          </p:nvSpPr>
          <p:spPr bwMode="auto">
            <a:xfrm>
              <a:off x="2093913" y="852488"/>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12" name="Freeform 11">
              <a:extLst>
                <a:ext uri="{FF2B5EF4-FFF2-40B4-BE49-F238E27FC236}">
                  <a16:creationId xmlns:a16="http://schemas.microsoft.com/office/drawing/2014/main" id="{737F632B-732C-FF91-16E2-E0EE64EBF18A}"/>
                </a:ext>
              </a:extLst>
            </p:cNvPr>
            <p:cNvSpPr>
              <a:spLocks/>
            </p:cNvSpPr>
            <p:nvPr/>
          </p:nvSpPr>
          <p:spPr bwMode="auto">
            <a:xfrm>
              <a:off x="1298576" y="852488"/>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13" name="Freeform 12">
              <a:extLst>
                <a:ext uri="{FF2B5EF4-FFF2-40B4-BE49-F238E27FC236}">
                  <a16:creationId xmlns:a16="http://schemas.microsoft.com/office/drawing/2014/main" id="{2417F9BA-9727-043C-D9E6-169DC3D8F639}"/>
                </a:ext>
              </a:extLst>
            </p:cNvPr>
            <p:cNvSpPr>
              <a:spLocks noEditPoints="1"/>
            </p:cNvSpPr>
            <p:nvPr/>
          </p:nvSpPr>
          <p:spPr bwMode="auto">
            <a:xfrm>
              <a:off x="1157288" y="811213"/>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14" name="Freeform 13">
              <a:extLst>
                <a:ext uri="{FF2B5EF4-FFF2-40B4-BE49-F238E27FC236}">
                  <a16:creationId xmlns:a16="http://schemas.microsoft.com/office/drawing/2014/main" id="{08732C3D-2FC5-036F-AECF-D45075139FF4}"/>
                </a:ext>
              </a:extLst>
            </p:cNvPr>
            <p:cNvSpPr>
              <a:spLocks noEditPoints="1"/>
            </p:cNvSpPr>
            <p:nvPr/>
          </p:nvSpPr>
          <p:spPr bwMode="auto">
            <a:xfrm>
              <a:off x="830263" y="811213"/>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4" name="Kombinationstegning: figur 3">
              <a:extLst>
                <a:ext uri="{FF2B5EF4-FFF2-40B4-BE49-F238E27FC236}">
                  <a16:creationId xmlns:a16="http://schemas.microsoft.com/office/drawing/2014/main" id="{EDA21FB8-B8DA-D785-B529-17EF036F3C69}"/>
                </a:ext>
              </a:extLst>
            </p:cNvPr>
            <p:cNvSpPr>
              <a:spLocks/>
            </p:cNvSpPr>
            <p:nvPr/>
          </p:nvSpPr>
          <p:spPr bwMode="auto">
            <a:xfrm>
              <a:off x="1536701" y="777875"/>
              <a:ext cx="252413" cy="252413"/>
            </a:xfrm>
            <a:custGeom>
              <a:avLst/>
              <a:gdLst>
                <a:gd name="connsiteX0" fmla="*/ 129802 w 252413"/>
                <a:gd name="connsiteY0" fmla="*/ 32470 h 252413"/>
                <a:gd name="connsiteX1" fmla="*/ 127677 w 252413"/>
                <a:gd name="connsiteY1" fmla="*/ 32800 h 252413"/>
                <a:gd name="connsiteX2" fmla="*/ 125389 w 252413"/>
                <a:gd name="connsiteY2" fmla="*/ 32965 h 252413"/>
                <a:gd name="connsiteX3" fmla="*/ 124409 w 252413"/>
                <a:gd name="connsiteY3" fmla="*/ 33129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89 w 252413"/>
                <a:gd name="connsiteY10" fmla="*/ 40051 h 252413"/>
                <a:gd name="connsiteX11" fmla="*/ 127677 w 252413"/>
                <a:gd name="connsiteY11" fmla="*/ 40545 h 252413"/>
                <a:gd name="connsiteX12" fmla="*/ 154315 w 252413"/>
                <a:gd name="connsiteY12" fmla="*/ 52080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3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2 h 252413"/>
                <a:gd name="connsiteX30" fmla="*/ 135521 w 252413"/>
                <a:gd name="connsiteY30" fmla="*/ 216049 h 252413"/>
                <a:gd name="connsiteX31" fmla="*/ 136992 w 252413"/>
                <a:gd name="connsiteY31" fmla="*/ 215554 h 252413"/>
                <a:gd name="connsiteX32" fmla="*/ 137973 w 252413"/>
                <a:gd name="connsiteY32" fmla="*/ 214236 h 252413"/>
                <a:gd name="connsiteX33" fmla="*/ 136339 w 252413"/>
                <a:gd name="connsiteY33" fmla="*/ 212753 h 252413"/>
                <a:gd name="connsiteX34" fmla="*/ 135031 w 252413"/>
                <a:gd name="connsiteY34" fmla="*/ 212423 h 252413"/>
                <a:gd name="connsiteX35" fmla="*/ 127187 w 252413"/>
                <a:gd name="connsiteY35" fmla="*/ 210775 h 252413"/>
                <a:gd name="connsiteX36" fmla="*/ 124899 w 252413"/>
                <a:gd name="connsiteY36" fmla="*/ 210281 h 252413"/>
                <a:gd name="connsiteX37" fmla="*/ 98098 w 252413"/>
                <a:gd name="connsiteY37" fmla="*/ 198746 h 252413"/>
                <a:gd name="connsiteX38" fmla="*/ 71788 w 252413"/>
                <a:gd name="connsiteY38" fmla="*/ 128379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5 w 252413"/>
                <a:gd name="connsiteY42" fmla="*/ 117338 h 252413"/>
                <a:gd name="connsiteX43" fmla="*/ 129312 w 252413"/>
                <a:gd name="connsiteY43" fmla="*/ 114042 h 252413"/>
                <a:gd name="connsiteX44" fmla="*/ 115584 w 252413"/>
                <a:gd name="connsiteY44" fmla="*/ 106627 h 252413"/>
                <a:gd name="connsiteX45" fmla="*/ 113133 w 252413"/>
                <a:gd name="connsiteY45" fmla="*/ 106791 h 252413"/>
                <a:gd name="connsiteX46" fmla="*/ 99896 w 252413"/>
                <a:gd name="connsiteY46" fmla="*/ 179135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89" y="32965"/>
                  </a:cubicBezTo>
                  <a:cubicBezTo>
                    <a:pt x="125063" y="33129"/>
                    <a:pt x="124736" y="33129"/>
                    <a:pt x="124409" y="33129"/>
                  </a:cubicBezTo>
                  <a:cubicBezTo>
                    <a:pt x="123428" y="33294"/>
                    <a:pt x="122448" y="33459"/>
                    <a:pt x="121467" y="33624"/>
                  </a:cubicBezTo>
                  <a:cubicBezTo>
                    <a:pt x="121304" y="33788"/>
                    <a:pt x="117382" y="34612"/>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89" y="40051"/>
                  </a:cubicBezTo>
                  <a:cubicBezTo>
                    <a:pt x="126207" y="40215"/>
                    <a:pt x="127024" y="40545"/>
                    <a:pt x="127677" y="40545"/>
                  </a:cubicBezTo>
                  <a:cubicBezTo>
                    <a:pt x="137156" y="42687"/>
                    <a:pt x="146307" y="46313"/>
                    <a:pt x="154315" y="52080"/>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7"/>
                    <a:pt x="120977" y="133488"/>
                    <a:pt x="121141" y="133323"/>
                  </a:cubicBezTo>
                  <a:cubicBezTo>
                    <a:pt x="121141" y="133323"/>
                    <a:pt x="121141" y="133158"/>
                    <a:pt x="121304" y="133158"/>
                  </a:cubicBezTo>
                  <a:cubicBezTo>
                    <a:pt x="121304" y="132993"/>
                    <a:pt x="121467" y="132993"/>
                    <a:pt x="121467" y="132993"/>
                  </a:cubicBezTo>
                  <a:cubicBezTo>
                    <a:pt x="121794" y="132993"/>
                    <a:pt x="121958" y="133158"/>
                    <a:pt x="122121" y="133488"/>
                  </a:cubicBezTo>
                  <a:cubicBezTo>
                    <a:pt x="122121" y="133488"/>
                    <a:pt x="122611" y="135465"/>
                    <a:pt x="123102" y="136784"/>
                  </a:cubicBezTo>
                  <a:cubicBezTo>
                    <a:pt x="125880" y="142222"/>
                    <a:pt x="131273" y="144364"/>
                    <a:pt x="136992" y="144364"/>
                  </a:cubicBezTo>
                  <a:cubicBezTo>
                    <a:pt x="137809" y="144199"/>
                    <a:pt x="138463" y="144199"/>
                    <a:pt x="139280" y="144035"/>
                  </a:cubicBezTo>
                  <a:cubicBezTo>
                    <a:pt x="173435" y="139750"/>
                    <a:pt x="175723" y="93114"/>
                    <a:pt x="152517" y="71691"/>
                  </a:cubicBezTo>
                  <a:cubicBezTo>
                    <a:pt x="113460" y="35272"/>
                    <a:pt x="50216" y="56859"/>
                    <a:pt x="37306" y="107945"/>
                  </a:cubicBezTo>
                  <a:cubicBezTo>
                    <a:pt x="31750" y="125907"/>
                    <a:pt x="32567" y="147330"/>
                    <a:pt x="42863" y="170731"/>
                  </a:cubicBezTo>
                  <a:cubicBezTo>
                    <a:pt x="55609" y="199075"/>
                    <a:pt x="88130" y="220663"/>
                    <a:pt x="121631" y="218356"/>
                  </a:cubicBezTo>
                  <a:cubicBezTo>
                    <a:pt x="121958" y="218356"/>
                    <a:pt x="124082" y="218191"/>
                    <a:pt x="124736" y="218191"/>
                  </a:cubicBezTo>
                  <a:cubicBezTo>
                    <a:pt x="125553" y="218026"/>
                    <a:pt x="126370" y="217862"/>
                    <a:pt x="127024" y="217862"/>
                  </a:cubicBezTo>
                  <a:cubicBezTo>
                    <a:pt x="127351" y="217862"/>
                    <a:pt x="129965" y="217367"/>
                    <a:pt x="131109" y="217202"/>
                  </a:cubicBezTo>
                  <a:cubicBezTo>
                    <a:pt x="131109" y="217202"/>
                    <a:pt x="135195" y="216214"/>
                    <a:pt x="135521" y="216049"/>
                  </a:cubicBezTo>
                  <a:cubicBezTo>
                    <a:pt x="135848" y="216049"/>
                    <a:pt x="136829" y="215719"/>
                    <a:pt x="136992" y="215554"/>
                  </a:cubicBezTo>
                  <a:cubicBezTo>
                    <a:pt x="137483" y="215225"/>
                    <a:pt x="137973" y="214895"/>
                    <a:pt x="137973" y="214236"/>
                  </a:cubicBezTo>
                  <a:cubicBezTo>
                    <a:pt x="137973" y="213412"/>
                    <a:pt x="137319" y="212918"/>
                    <a:pt x="136339" y="212753"/>
                  </a:cubicBezTo>
                  <a:cubicBezTo>
                    <a:pt x="136339" y="212753"/>
                    <a:pt x="135521" y="212423"/>
                    <a:pt x="135031" y="212423"/>
                  </a:cubicBezTo>
                  <a:cubicBezTo>
                    <a:pt x="133234" y="212094"/>
                    <a:pt x="129638" y="211270"/>
                    <a:pt x="127187" y="210775"/>
                  </a:cubicBezTo>
                  <a:cubicBezTo>
                    <a:pt x="126207" y="210611"/>
                    <a:pt x="125553" y="210446"/>
                    <a:pt x="124899" y="210281"/>
                  </a:cubicBezTo>
                  <a:cubicBezTo>
                    <a:pt x="115421" y="208139"/>
                    <a:pt x="106269" y="204513"/>
                    <a:pt x="98098" y="198746"/>
                  </a:cubicBezTo>
                  <a:cubicBezTo>
                    <a:pt x="76200" y="183090"/>
                    <a:pt x="63127" y="156064"/>
                    <a:pt x="71788" y="128379"/>
                  </a:cubicBezTo>
                  <a:cubicBezTo>
                    <a:pt x="77998" y="108769"/>
                    <a:pt x="91398" y="99211"/>
                    <a:pt x="104145" y="96739"/>
                  </a:cubicBezTo>
                  <a:cubicBezTo>
                    <a:pt x="120487" y="93608"/>
                    <a:pt x="135521" y="102177"/>
                    <a:pt x="131763" y="116844"/>
                  </a:cubicBezTo>
                  <a:cubicBezTo>
                    <a:pt x="131599" y="117503"/>
                    <a:pt x="131273" y="117833"/>
                    <a:pt x="131109" y="117833"/>
                  </a:cubicBezTo>
                  <a:cubicBezTo>
                    <a:pt x="130782" y="117833"/>
                    <a:pt x="130455" y="117338"/>
                    <a:pt x="130455" y="117338"/>
                  </a:cubicBezTo>
                  <a:cubicBezTo>
                    <a:pt x="130455" y="117338"/>
                    <a:pt x="129965" y="115361"/>
                    <a:pt x="129312" y="114042"/>
                  </a:cubicBezTo>
                  <a:cubicBezTo>
                    <a:pt x="126533" y="108604"/>
                    <a:pt x="121141" y="106462"/>
                    <a:pt x="115584" y="106627"/>
                  </a:cubicBezTo>
                  <a:cubicBezTo>
                    <a:pt x="114767" y="106627"/>
                    <a:pt x="113950" y="106627"/>
                    <a:pt x="113133" y="106791"/>
                  </a:cubicBezTo>
                  <a:cubicBezTo>
                    <a:pt x="78978" y="111076"/>
                    <a:pt x="76854" y="157877"/>
                    <a:pt x="99896" y="179135"/>
                  </a:cubicBezTo>
                  <a:cubicBezTo>
                    <a:pt x="139117" y="215554"/>
                    <a:pt x="202360" y="194131"/>
                    <a:pt x="215270" y="142881"/>
                  </a:cubicBezTo>
                  <a:cubicBezTo>
                    <a:pt x="220663" y="124919"/>
                    <a:pt x="220009" y="103496"/>
                    <a:pt x="209551" y="80095"/>
                  </a:cubicBezTo>
                  <a:cubicBezTo>
                    <a:pt x="196967" y="51916"/>
                    <a:pt x="164447" y="30163"/>
                    <a:pt x="130782" y="32470"/>
                  </a:cubicBezTo>
                  <a:cubicBezTo>
                    <a:pt x="130455"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dirty="0">
                <a:solidFill>
                  <a:sysClr val="windowText" lastClr="000000"/>
                </a:solidFill>
              </a:endParaRPr>
            </a:p>
          </p:txBody>
        </p:sp>
        <p:sp>
          <p:nvSpPr>
            <p:cNvPr id="17" name="Freeform 16">
              <a:extLst>
                <a:ext uri="{FF2B5EF4-FFF2-40B4-BE49-F238E27FC236}">
                  <a16:creationId xmlns:a16="http://schemas.microsoft.com/office/drawing/2014/main" id="{1F72CB98-5425-B455-0D95-40BA18C4F1EB}"/>
                </a:ext>
              </a:extLst>
            </p:cNvPr>
            <p:cNvSpPr>
              <a:spLocks/>
            </p:cNvSpPr>
            <p:nvPr/>
          </p:nvSpPr>
          <p:spPr bwMode="auto">
            <a:xfrm>
              <a:off x="2382838" y="852488"/>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grpSp>
      <p:grpSp>
        <p:nvGrpSpPr>
          <p:cNvPr id="15" name="Gruppe 14">
            <a:extLst>
              <a:ext uri="{FF2B5EF4-FFF2-40B4-BE49-F238E27FC236}">
                <a16:creationId xmlns:a16="http://schemas.microsoft.com/office/drawing/2014/main" id="{025CBFE0-48EA-8E80-BF7B-3971770D1698}"/>
              </a:ext>
            </a:extLst>
          </p:cNvPr>
          <p:cNvGrpSpPr/>
          <p:nvPr userDrawn="1"/>
        </p:nvGrpSpPr>
        <p:grpSpPr>
          <a:xfrm>
            <a:off x="830263" y="777875"/>
            <a:ext cx="1665288" cy="287338"/>
            <a:chOff x="830263" y="777875"/>
            <a:chExt cx="1665288" cy="287338"/>
          </a:xfrm>
        </p:grpSpPr>
        <p:sp>
          <p:nvSpPr>
            <p:cNvPr id="16" name="Freeform 5">
              <a:extLst>
                <a:ext uri="{FF2B5EF4-FFF2-40B4-BE49-F238E27FC236}">
                  <a16:creationId xmlns:a16="http://schemas.microsoft.com/office/drawing/2014/main" id="{A6B0C2FA-1A38-17D8-096F-76D876B44AF8}"/>
                </a:ext>
              </a:extLst>
            </p:cNvPr>
            <p:cNvSpPr>
              <a:spLocks/>
            </p:cNvSpPr>
            <p:nvPr userDrawn="1"/>
          </p:nvSpPr>
          <p:spPr bwMode="auto">
            <a:xfrm>
              <a:off x="1820863" y="809625"/>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18" name="Freeform 6">
              <a:extLst>
                <a:ext uri="{FF2B5EF4-FFF2-40B4-BE49-F238E27FC236}">
                  <a16:creationId xmlns:a16="http://schemas.microsoft.com/office/drawing/2014/main" id="{A080A15E-AC92-07AE-ED02-6E28DD0A3989}"/>
                </a:ext>
              </a:extLst>
            </p:cNvPr>
            <p:cNvSpPr>
              <a:spLocks noEditPoints="1"/>
            </p:cNvSpPr>
            <p:nvPr userDrawn="1"/>
          </p:nvSpPr>
          <p:spPr bwMode="auto">
            <a:xfrm>
              <a:off x="2246313" y="852488"/>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19" name="Freeform 7">
              <a:extLst>
                <a:ext uri="{FF2B5EF4-FFF2-40B4-BE49-F238E27FC236}">
                  <a16:creationId xmlns:a16="http://schemas.microsoft.com/office/drawing/2014/main" id="{935E4AD0-431C-F4BA-3002-044642D5506E}"/>
                </a:ext>
              </a:extLst>
            </p:cNvPr>
            <p:cNvSpPr>
              <a:spLocks noEditPoints="1"/>
            </p:cNvSpPr>
            <p:nvPr userDrawn="1"/>
          </p:nvSpPr>
          <p:spPr bwMode="auto">
            <a:xfrm>
              <a:off x="1387476" y="852488"/>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20" name="Freeform 8">
              <a:extLst>
                <a:ext uri="{FF2B5EF4-FFF2-40B4-BE49-F238E27FC236}">
                  <a16:creationId xmlns:a16="http://schemas.microsoft.com/office/drawing/2014/main" id="{F5243C7F-5EC7-A4ED-CBA7-6A224592BA8C}"/>
                </a:ext>
              </a:extLst>
            </p:cNvPr>
            <p:cNvSpPr>
              <a:spLocks noEditPoints="1"/>
            </p:cNvSpPr>
            <p:nvPr userDrawn="1"/>
          </p:nvSpPr>
          <p:spPr bwMode="auto">
            <a:xfrm>
              <a:off x="1955801" y="852488"/>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21" name="Freeform 9">
              <a:extLst>
                <a:ext uri="{FF2B5EF4-FFF2-40B4-BE49-F238E27FC236}">
                  <a16:creationId xmlns:a16="http://schemas.microsoft.com/office/drawing/2014/main" id="{62F00E4F-FC7F-314A-0E13-7733859C5C09}"/>
                </a:ext>
              </a:extLst>
            </p:cNvPr>
            <p:cNvSpPr>
              <a:spLocks/>
            </p:cNvSpPr>
            <p:nvPr userDrawn="1"/>
          </p:nvSpPr>
          <p:spPr bwMode="auto">
            <a:xfrm>
              <a:off x="1098551" y="811213"/>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22" name="Freeform 10">
              <a:extLst>
                <a:ext uri="{FF2B5EF4-FFF2-40B4-BE49-F238E27FC236}">
                  <a16:creationId xmlns:a16="http://schemas.microsoft.com/office/drawing/2014/main" id="{B3C32630-1D0D-9299-FDBC-E15A3666BAB1}"/>
                </a:ext>
              </a:extLst>
            </p:cNvPr>
            <p:cNvSpPr>
              <a:spLocks noEditPoints="1"/>
            </p:cNvSpPr>
            <p:nvPr userDrawn="1"/>
          </p:nvSpPr>
          <p:spPr bwMode="auto">
            <a:xfrm>
              <a:off x="2093913" y="852488"/>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23" name="Freeform 11">
              <a:extLst>
                <a:ext uri="{FF2B5EF4-FFF2-40B4-BE49-F238E27FC236}">
                  <a16:creationId xmlns:a16="http://schemas.microsoft.com/office/drawing/2014/main" id="{34B9B5A1-332F-A7B1-3D53-B21F39BAF663}"/>
                </a:ext>
              </a:extLst>
            </p:cNvPr>
            <p:cNvSpPr>
              <a:spLocks/>
            </p:cNvSpPr>
            <p:nvPr userDrawn="1"/>
          </p:nvSpPr>
          <p:spPr bwMode="auto">
            <a:xfrm>
              <a:off x="1298576" y="852488"/>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24" name="Freeform 12">
              <a:extLst>
                <a:ext uri="{FF2B5EF4-FFF2-40B4-BE49-F238E27FC236}">
                  <a16:creationId xmlns:a16="http://schemas.microsoft.com/office/drawing/2014/main" id="{CB3C1270-1FA1-2D72-471D-36F52600C330}"/>
                </a:ext>
              </a:extLst>
            </p:cNvPr>
            <p:cNvSpPr>
              <a:spLocks noEditPoints="1"/>
            </p:cNvSpPr>
            <p:nvPr userDrawn="1"/>
          </p:nvSpPr>
          <p:spPr bwMode="auto">
            <a:xfrm>
              <a:off x="1157288" y="811213"/>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25" name="Freeform 13">
              <a:extLst>
                <a:ext uri="{FF2B5EF4-FFF2-40B4-BE49-F238E27FC236}">
                  <a16:creationId xmlns:a16="http://schemas.microsoft.com/office/drawing/2014/main" id="{6903BC5B-BFDB-F5F1-CA17-2C39BE2A6C66}"/>
                </a:ext>
              </a:extLst>
            </p:cNvPr>
            <p:cNvSpPr>
              <a:spLocks noEditPoints="1"/>
            </p:cNvSpPr>
            <p:nvPr userDrawn="1"/>
          </p:nvSpPr>
          <p:spPr bwMode="auto">
            <a:xfrm>
              <a:off x="830263" y="811213"/>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sp>
          <p:nvSpPr>
            <p:cNvPr id="26" name="Kombinationstegning: figur 25">
              <a:extLst>
                <a:ext uri="{FF2B5EF4-FFF2-40B4-BE49-F238E27FC236}">
                  <a16:creationId xmlns:a16="http://schemas.microsoft.com/office/drawing/2014/main" id="{C629F577-80D7-02C9-A43A-C382652408CA}"/>
                </a:ext>
              </a:extLst>
            </p:cNvPr>
            <p:cNvSpPr>
              <a:spLocks/>
            </p:cNvSpPr>
            <p:nvPr userDrawn="1"/>
          </p:nvSpPr>
          <p:spPr bwMode="auto">
            <a:xfrm>
              <a:off x="1536701" y="777875"/>
              <a:ext cx="252413" cy="252413"/>
            </a:xfrm>
            <a:custGeom>
              <a:avLst/>
              <a:gdLst>
                <a:gd name="connsiteX0" fmla="*/ 129802 w 252413"/>
                <a:gd name="connsiteY0" fmla="*/ 32470 h 252413"/>
                <a:gd name="connsiteX1" fmla="*/ 127677 w 252413"/>
                <a:gd name="connsiteY1" fmla="*/ 32800 h 252413"/>
                <a:gd name="connsiteX2" fmla="*/ 125389 w 252413"/>
                <a:gd name="connsiteY2" fmla="*/ 32965 h 252413"/>
                <a:gd name="connsiteX3" fmla="*/ 124409 w 252413"/>
                <a:gd name="connsiteY3" fmla="*/ 33129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89 w 252413"/>
                <a:gd name="connsiteY10" fmla="*/ 40051 h 252413"/>
                <a:gd name="connsiteX11" fmla="*/ 127677 w 252413"/>
                <a:gd name="connsiteY11" fmla="*/ 40545 h 252413"/>
                <a:gd name="connsiteX12" fmla="*/ 154315 w 252413"/>
                <a:gd name="connsiteY12" fmla="*/ 52080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3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2 h 252413"/>
                <a:gd name="connsiteX30" fmla="*/ 135521 w 252413"/>
                <a:gd name="connsiteY30" fmla="*/ 216049 h 252413"/>
                <a:gd name="connsiteX31" fmla="*/ 136992 w 252413"/>
                <a:gd name="connsiteY31" fmla="*/ 215554 h 252413"/>
                <a:gd name="connsiteX32" fmla="*/ 137973 w 252413"/>
                <a:gd name="connsiteY32" fmla="*/ 214236 h 252413"/>
                <a:gd name="connsiteX33" fmla="*/ 136339 w 252413"/>
                <a:gd name="connsiteY33" fmla="*/ 212753 h 252413"/>
                <a:gd name="connsiteX34" fmla="*/ 135031 w 252413"/>
                <a:gd name="connsiteY34" fmla="*/ 212423 h 252413"/>
                <a:gd name="connsiteX35" fmla="*/ 127187 w 252413"/>
                <a:gd name="connsiteY35" fmla="*/ 210775 h 252413"/>
                <a:gd name="connsiteX36" fmla="*/ 124899 w 252413"/>
                <a:gd name="connsiteY36" fmla="*/ 210281 h 252413"/>
                <a:gd name="connsiteX37" fmla="*/ 98098 w 252413"/>
                <a:gd name="connsiteY37" fmla="*/ 198746 h 252413"/>
                <a:gd name="connsiteX38" fmla="*/ 71788 w 252413"/>
                <a:gd name="connsiteY38" fmla="*/ 128379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5 w 252413"/>
                <a:gd name="connsiteY42" fmla="*/ 117338 h 252413"/>
                <a:gd name="connsiteX43" fmla="*/ 129312 w 252413"/>
                <a:gd name="connsiteY43" fmla="*/ 114042 h 252413"/>
                <a:gd name="connsiteX44" fmla="*/ 115584 w 252413"/>
                <a:gd name="connsiteY44" fmla="*/ 106627 h 252413"/>
                <a:gd name="connsiteX45" fmla="*/ 113133 w 252413"/>
                <a:gd name="connsiteY45" fmla="*/ 106791 h 252413"/>
                <a:gd name="connsiteX46" fmla="*/ 99896 w 252413"/>
                <a:gd name="connsiteY46" fmla="*/ 179135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89" y="32965"/>
                  </a:cubicBezTo>
                  <a:cubicBezTo>
                    <a:pt x="125063" y="33129"/>
                    <a:pt x="124736" y="33129"/>
                    <a:pt x="124409" y="33129"/>
                  </a:cubicBezTo>
                  <a:cubicBezTo>
                    <a:pt x="123428" y="33294"/>
                    <a:pt x="122448" y="33459"/>
                    <a:pt x="121467" y="33624"/>
                  </a:cubicBezTo>
                  <a:cubicBezTo>
                    <a:pt x="121304" y="33788"/>
                    <a:pt x="117382" y="34612"/>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89" y="40051"/>
                  </a:cubicBezTo>
                  <a:cubicBezTo>
                    <a:pt x="126207" y="40215"/>
                    <a:pt x="127024" y="40545"/>
                    <a:pt x="127677" y="40545"/>
                  </a:cubicBezTo>
                  <a:cubicBezTo>
                    <a:pt x="137156" y="42687"/>
                    <a:pt x="146307" y="46313"/>
                    <a:pt x="154315" y="52080"/>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7"/>
                    <a:pt x="120977" y="133488"/>
                    <a:pt x="121141" y="133323"/>
                  </a:cubicBezTo>
                  <a:cubicBezTo>
                    <a:pt x="121141" y="133323"/>
                    <a:pt x="121141" y="133158"/>
                    <a:pt x="121304" y="133158"/>
                  </a:cubicBezTo>
                  <a:cubicBezTo>
                    <a:pt x="121304" y="132993"/>
                    <a:pt x="121467" y="132993"/>
                    <a:pt x="121467" y="132993"/>
                  </a:cubicBezTo>
                  <a:cubicBezTo>
                    <a:pt x="121794" y="132993"/>
                    <a:pt x="121958" y="133158"/>
                    <a:pt x="122121" y="133488"/>
                  </a:cubicBezTo>
                  <a:cubicBezTo>
                    <a:pt x="122121" y="133488"/>
                    <a:pt x="122611" y="135465"/>
                    <a:pt x="123102" y="136784"/>
                  </a:cubicBezTo>
                  <a:cubicBezTo>
                    <a:pt x="125880" y="142222"/>
                    <a:pt x="131273" y="144364"/>
                    <a:pt x="136992" y="144364"/>
                  </a:cubicBezTo>
                  <a:cubicBezTo>
                    <a:pt x="137809" y="144199"/>
                    <a:pt x="138463" y="144199"/>
                    <a:pt x="139280" y="144035"/>
                  </a:cubicBezTo>
                  <a:cubicBezTo>
                    <a:pt x="173435" y="139750"/>
                    <a:pt x="175723" y="93114"/>
                    <a:pt x="152517" y="71691"/>
                  </a:cubicBezTo>
                  <a:cubicBezTo>
                    <a:pt x="113460" y="35272"/>
                    <a:pt x="50216" y="56859"/>
                    <a:pt x="37306" y="107945"/>
                  </a:cubicBezTo>
                  <a:cubicBezTo>
                    <a:pt x="31750" y="125907"/>
                    <a:pt x="32567" y="147330"/>
                    <a:pt x="42863" y="170731"/>
                  </a:cubicBezTo>
                  <a:cubicBezTo>
                    <a:pt x="55609" y="199075"/>
                    <a:pt x="88130" y="220663"/>
                    <a:pt x="121631" y="218356"/>
                  </a:cubicBezTo>
                  <a:cubicBezTo>
                    <a:pt x="121958" y="218356"/>
                    <a:pt x="124082" y="218191"/>
                    <a:pt x="124736" y="218191"/>
                  </a:cubicBezTo>
                  <a:cubicBezTo>
                    <a:pt x="125553" y="218026"/>
                    <a:pt x="126370" y="217862"/>
                    <a:pt x="127024" y="217862"/>
                  </a:cubicBezTo>
                  <a:cubicBezTo>
                    <a:pt x="127351" y="217862"/>
                    <a:pt x="129965" y="217367"/>
                    <a:pt x="131109" y="217202"/>
                  </a:cubicBezTo>
                  <a:cubicBezTo>
                    <a:pt x="131109" y="217202"/>
                    <a:pt x="135195" y="216214"/>
                    <a:pt x="135521" y="216049"/>
                  </a:cubicBezTo>
                  <a:cubicBezTo>
                    <a:pt x="135848" y="216049"/>
                    <a:pt x="136829" y="215719"/>
                    <a:pt x="136992" y="215554"/>
                  </a:cubicBezTo>
                  <a:cubicBezTo>
                    <a:pt x="137483" y="215225"/>
                    <a:pt x="137973" y="214895"/>
                    <a:pt x="137973" y="214236"/>
                  </a:cubicBezTo>
                  <a:cubicBezTo>
                    <a:pt x="137973" y="213412"/>
                    <a:pt x="137319" y="212918"/>
                    <a:pt x="136339" y="212753"/>
                  </a:cubicBezTo>
                  <a:cubicBezTo>
                    <a:pt x="136339" y="212753"/>
                    <a:pt x="135521" y="212423"/>
                    <a:pt x="135031" y="212423"/>
                  </a:cubicBezTo>
                  <a:cubicBezTo>
                    <a:pt x="133234" y="212094"/>
                    <a:pt x="129638" y="211270"/>
                    <a:pt x="127187" y="210775"/>
                  </a:cubicBezTo>
                  <a:cubicBezTo>
                    <a:pt x="126207" y="210611"/>
                    <a:pt x="125553" y="210446"/>
                    <a:pt x="124899" y="210281"/>
                  </a:cubicBezTo>
                  <a:cubicBezTo>
                    <a:pt x="115421" y="208139"/>
                    <a:pt x="106269" y="204513"/>
                    <a:pt x="98098" y="198746"/>
                  </a:cubicBezTo>
                  <a:cubicBezTo>
                    <a:pt x="76200" y="183090"/>
                    <a:pt x="63127" y="156064"/>
                    <a:pt x="71788" y="128379"/>
                  </a:cubicBezTo>
                  <a:cubicBezTo>
                    <a:pt x="77998" y="108769"/>
                    <a:pt x="91398" y="99211"/>
                    <a:pt x="104145" y="96739"/>
                  </a:cubicBezTo>
                  <a:cubicBezTo>
                    <a:pt x="120487" y="93608"/>
                    <a:pt x="135521" y="102177"/>
                    <a:pt x="131763" y="116844"/>
                  </a:cubicBezTo>
                  <a:cubicBezTo>
                    <a:pt x="131599" y="117503"/>
                    <a:pt x="131273" y="117833"/>
                    <a:pt x="131109" y="117833"/>
                  </a:cubicBezTo>
                  <a:cubicBezTo>
                    <a:pt x="130782" y="117833"/>
                    <a:pt x="130455" y="117338"/>
                    <a:pt x="130455" y="117338"/>
                  </a:cubicBezTo>
                  <a:cubicBezTo>
                    <a:pt x="130455" y="117338"/>
                    <a:pt x="129965" y="115361"/>
                    <a:pt x="129312" y="114042"/>
                  </a:cubicBezTo>
                  <a:cubicBezTo>
                    <a:pt x="126533" y="108604"/>
                    <a:pt x="121141" y="106462"/>
                    <a:pt x="115584" y="106627"/>
                  </a:cubicBezTo>
                  <a:cubicBezTo>
                    <a:pt x="114767" y="106627"/>
                    <a:pt x="113950" y="106627"/>
                    <a:pt x="113133" y="106791"/>
                  </a:cubicBezTo>
                  <a:cubicBezTo>
                    <a:pt x="78978" y="111076"/>
                    <a:pt x="76854" y="157877"/>
                    <a:pt x="99896" y="179135"/>
                  </a:cubicBezTo>
                  <a:cubicBezTo>
                    <a:pt x="139117" y="215554"/>
                    <a:pt x="202360" y="194131"/>
                    <a:pt x="215270" y="142881"/>
                  </a:cubicBezTo>
                  <a:cubicBezTo>
                    <a:pt x="220663" y="124919"/>
                    <a:pt x="220009" y="103496"/>
                    <a:pt x="209551" y="80095"/>
                  </a:cubicBezTo>
                  <a:cubicBezTo>
                    <a:pt x="196967" y="51916"/>
                    <a:pt x="164447" y="30163"/>
                    <a:pt x="130782" y="32470"/>
                  </a:cubicBezTo>
                  <a:cubicBezTo>
                    <a:pt x="130455"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dirty="0">
                <a:solidFill>
                  <a:sysClr val="windowText" lastClr="000000"/>
                </a:solidFill>
              </a:endParaRPr>
            </a:p>
          </p:txBody>
        </p:sp>
        <p:sp>
          <p:nvSpPr>
            <p:cNvPr id="27" name="Freeform 16">
              <a:extLst>
                <a:ext uri="{FF2B5EF4-FFF2-40B4-BE49-F238E27FC236}">
                  <a16:creationId xmlns:a16="http://schemas.microsoft.com/office/drawing/2014/main" id="{9A318EA0-5281-9362-181D-ED1CAE2A8EAA}"/>
                </a:ext>
              </a:extLst>
            </p:cNvPr>
            <p:cNvSpPr>
              <a:spLocks/>
            </p:cNvSpPr>
            <p:nvPr userDrawn="1"/>
          </p:nvSpPr>
          <p:spPr bwMode="auto">
            <a:xfrm>
              <a:off x="2382838" y="852488"/>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dirty="0"/>
            </a:p>
          </p:txBody>
        </p:sp>
      </p:grpSp>
      <p:sp>
        <p:nvSpPr>
          <p:cNvPr id="28" name="Pladsholder til billede 27">
            <a:extLst>
              <a:ext uri="{FF2B5EF4-FFF2-40B4-BE49-F238E27FC236}">
                <a16:creationId xmlns:a16="http://schemas.microsoft.com/office/drawing/2014/main" id="{8704F738-6CD5-F46F-CAD2-AEB4AA9C495A}"/>
              </a:ext>
            </a:extLst>
          </p:cNvPr>
          <p:cNvSpPr>
            <a:spLocks noGrp="1"/>
          </p:cNvSpPr>
          <p:nvPr>
            <p:ph type="pic" sz="quarter" idx="10"/>
          </p:nvPr>
        </p:nvSpPr>
        <p:spPr>
          <a:xfrm>
            <a:off x="6076524" y="0"/>
            <a:ext cx="6115477" cy="6858000"/>
          </a:xfrm>
          <a:custGeom>
            <a:avLst/>
            <a:gdLst>
              <a:gd name="connsiteX0" fmla="*/ 3097942 w 6115477"/>
              <a:gd name="connsiteY0" fmla="*/ 360991 h 6858000"/>
              <a:gd name="connsiteX1" fmla="*/ 5048086 w 6115477"/>
              <a:gd name="connsiteY1" fmla="*/ 1133487 h 6858000"/>
              <a:gd name="connsiteX2" fmla="*/ 4484764 w 6115477"/>
              <a:gd name="connsiteY2" fmla="*/ 4212194 h 6858000"/>
              <a:gd name="connsiteX3" fmla="*/ 4387400 w 6115477"/>
              <a:gd name="connsiteY3" fmla="*/ 4226220 h 6858000"/>
              <a:gd name="connsiteX4" fmla="*/ 3796261 w 6115477"/>
              <a:gd name="connsiteY4" fmla="*/ 3903622 h 6858000"/>
              <a:gd name="connsiteX5" fmla="*/ 3754534 w 6115477"/>
              <a:gd name="connsiteY5" fmla="*/ 3763362 h 6858000"/>
              <a:gd name="connsiteX6" fmla="*/ 3726715 w 6115477"/>
              <a:gd name="connsiteY6" fmla="*/ 3742323 h 6858000"/>
              <a:gd name="connsiteX7" fmla="*/ 3719760 w 6115477"/>
              <a:gd name="connsiteY7" fmla="*/ 3749336 h 6858000"/>
              <a:gd name="connsiteX8" fmla="*/ 3712806 w 6115477"/>
              <a:gd name="connsiteY8" fmla="*/ 3756349 h 6858000"/>
              <a:gd name="connsiteX9" fmla="*/ 3698897 w 6115477"/>
              <a:gd name="connsiteY9" fmla="*/ 3791414 h 6858000"/>
              <a:gd name="connsiteX10" fmla="*/ 4867266 w 6115477"/>
              <a:gd name="connsiteY10" fmla="*/ 4639987 h 6858000"/>
              <a:gd name="connsiteX11" fmla="*/ 6068128 w 6115477"/>
              <a:gd name="connsiteY11" fmla="*/ 3719238 h 6858000"/>
              <a:gd name="connsiteX12" fmla="*/ 6115477 w 6115477"/>
              <a:gd name="connsiteY12" fmla="*/ 3623370 h 6858000"/>
              <a:gd name="connsiteX13" fmla="*/ 6115477 w 6115477"/>
              <a:gd name="connsiteY13" fmla="*/ 6155481 h 6858000"/>
              <a:gd name="connsiteX14" fmla="*/ 6032540 w 6115477"/>
              <a:gd name="connsiteY14" fmla="*/ 6197000 h 6858000"/>
              <a:gd name="connsiteX15" fmla="*/ 2808711 w 6115477"/>
              <a:gd name="connsiteY15" fmla="*/ 5705963 h 6858000"/>
              <a:gd name="connsiteX16" fmla="*/ 3372032 w 6115477"/>
              <a:gd name="connsiteY16" fmla="*/ 2627256 h 6858000"/>
              <a:gd name="connsiteX17" fmla="*/ 3476350 w 6115477"/>
              <a:gd name="connsiteY17" fmla="*/ 2620243 h 6858000"/>
              <a:gd name="connsiteX18" fmla="*/ 4060535 w 6115477"/>
              <a:gd name="connsiteY18" fmla="*/ 2935828 h 6858000"/>
              <a:gd name="connsiteX19" fmla="*/ 4109217 w 6115477"/>
              <a:gd name="connsiteY19" fmla="*/ 3076088 h 6858000"/>
              <a:gd name="connsiteX20" fmla="*/ 4137036 w 6115477"/>
              <a:gd name="connsiteY20" fmla="*/ 3097127 h 6858000"/>
              <a:gd name="connsiteX21" fmla="*/ 4164854 w 6115477"/>
              <a:gd name="connsiteY21" fmla="*/ 3055049 h 6858000"/>
              <a:gd name="connsiteX22" fmla="*/ 3246265 w 6115477"/>
              <a:gd name="connsiteY22" fmla="*/ 2172370 h 6858000"/>
              <a:gd name="connsiteX23" fmla="*/ 2989530 w 6115477"/>
              <a:gd name="connsiteY23" fmla="*/ 2199463 h 6858000"/>
              <a:gd name="connsiteX24" fmla="*/ 1612523 w 6115477"/>
              <a:gd name="connsiteY24" fmla="*/ 3545959 h 6858000"/>
              <a:gd name="connsiteX25" fmla="*/ 2732210 w 6115477"/>
              <a:gd name="connsiteY25" fmla="*/ 6540510 h 6858000"/>
              <a:gd name="connsiteX26" fmla="*/ 3281622 w 6115477"/>
              <a:gd name="connsiteY26" fmla="*/ 6843823 h 6858000"/>
              <a:gd name="connsiteX27" fmla="*/ 3320286 w 6115477"/>
              <a:gd name="connsiteY27" fmla="*/ 6858000 h 6858000"/>
              <a:gd name="connsiteX28" fmla="*/ 1738891 w 6115477"/>
              <a:gd name="connsiteY28" fmla="*/ 6858000 h 6858000"/>
              <a:gd name="connsiteX29" fmla="*/ 1726405 w 6115477"/>
              <a:gd name="connsiteY29" fmla="*/ 6850836 h 6858000"/>
              <a:gd name="connsiteX30" fmla="*/ 381563 w 6115477"/>
              <a:gd name="connsiteY30" fmla="*/ 5348300 h 6858000"/>
              <a:gd name="connsiteX31" fmla="*/ 145107 w 6115477"/>
              <a:gd name="connsiteY31" fmla="*/ 2676347 h 6858000"/>
              <a:gd name="connsiteX32" fmla="*/ 3097942 w 6115477"/>
              <a:gd name="connsiteY32" fmla="*/ 360991 h 6858000"/>
              <a:gd name="connsiteX33" fmla="*/ 4590885 w 6115477"/>
              <a:gd name="connsiteY33" fmla="*/ 0 h 6858000"/>
              <a:gd name="connsiteX34" fmla="*/ 6115477 w 6115477"/>
              <a:gd name="connsiteY34" fmla="*/ 0 h 6858000"/>
              <a:gd name="connsiteX35" fmla="*/ 6115477 w 6115477"/>
              <a:gd name="connsiteY35" fmla="*/ 1478397 h 6858000"/>
              <a:gd name="connsiteX36" fmla="*/ 6086069 w 6115477"/>
              <a:gd name="connsiteY36" fmla="*/ 1413064 h 6858000"/>
              <a:gd name="connsiteX37" fmla="*/ 5124586 w 6115477"/>
              <a:gd name="connsiteY37" fmla="*/ 298940 h 6858000"/>
              <a:gd name="connsiteX38" fmla="*/ 4722511 w 6115477"/>
              <a:gd name="connsiteY38" fmla="*/ 597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115477" h="6858000">
                <a:moveTo>
                  <a:pt x="3097942" y="360991"/>
                </a:moveTo>
                <a:cubicBezTo>
                  <a:pt x="3783738" y="359646"/>
                  <a:pt x="4476724" y="600718"/>
                  <a:pt x="5048086" y="1133487"/>
                </a:cubicBezTo>
                <a:cubicBezTo>
                  <a:pt x="6035636" y="2045177"/>
                  <a:pt x="5938272" y="4029856"/>
                  <a:pt x="4484764" y="4212194"/>
                </a:cubicBezTo>
                <a:cubicBezTo>
                  <a:pt x="4449992" y="4219207"/>
                  <a:pt x="4422173" y="4219207"/>
                  <a:pt x="4387400" y="4226220"/>
                </a:cubicBezTo>
                <a:cubicBezTo>
                  <a:pt x="4143990" y="4226220"/>
                  <a:pt x="3914489" y="4135051"/>
                  <a:pt x="3796261" y="3903622"/>
                </a:cubicBezTo>
                <a:cubicBezTo>
                  <a:pt x="3775397" y="3847518"/>
                  <a:pt x="3754534" y="3763362"/>
                  <a:pt x="3754534" y="3763362"/>
                </a:cubicBezTo>
                <a:cubicBezTo>
                  <a:pt x="3747579" y="3749336"/>
                  <a:pt x="3740624" y="3742323"/>
                  <a:pt x="3726715" y="3742323"/>
                </a:cubicBezTo>
                <a:cubicBezTo>
                  <a:pt x="3726715" y="3742323"/>
                  <a:pt x="3719760" y="3742323"/>
                  <a:pt x="3719760" y="3749336"/>
                </a:cubicBezTo>
                <a:cubicBezTo>
                  <a:pt x="3712806" y="3749336"/>
                  <a:pt x="3712806" y="3756349"/>
                  <a:pt x="3712806" y="3756349"/>
                </a:cubicBezTo>
                <a:cubicBezTo>
                  <a:pt x="3705852" y="3763362"/>
                  <a:pt x="3698897" y="3777388"/>
                  <a:pt x="3698897" y="3791414"/>
                </a:cubicBezTo>
                <a:cubicBezTo>
                  <a:pt x="3538942" y="4408558"/>
                  <a:pt x="4171808" y="4780247"/>
                  <a:pt x="4867266" y="4639987"/>
                </a:cubicBezTo>
                <a:cubicBezTo>
                  <a:pt x="5308013" y="4560214"/>
                  <a:pt x="5771715" y="4272106"/>
                  <a:pt x="6068128" y="3719238"/>
                </a:cubicBezTo>
                <a:lnTo>
                  <a:pt x="6115477" y="3623370"/>
                </a:lnTo>
                <a:lnTo>
                  <a:pt x="6115477" y="6155481"/>
                </a:lnTo>
                <a:lnTo>
                  <a:pt x="6032540" y="6197000"/>
                </a:lnTo>
                <a:cubicBezTo>
                  <a:pt x="5009917" y="6670716"/>
                  <a:pt x="3747579" y="6577767"/>
                  <a:pt x="2808711" y="5705963"/>
                </a:cubicBezTo>
                <a:cubicBezTo>
                  <a:pt x="1828115" y="4801286"/>
                  <a:pt x="1918525" y="2809594"/>
                  <a:pt x="3372032" y="2627256"/>
                </a:cubicBezTo>
                <a:cubicBezTo>
                  <a:pt x="3406804" y="2620243"/>
                  <a:pt x="3441578" y="2620243"/>
                  <a:pt x="3476350" y="2620243"/>
                </a:cubicBezTo>
                <a:cubicBezTo>
                  <a:pt x="3712806" y="2613230"/>
                  <a:pt x="3942307" y="2704399"/>
                  <a:pt x="4060535" y="2935828"/>
                </a:cubicBezTo>
                <a:cubicBezTo>
                  <a:pt x="4088353" y="2991932"/>
                  <a:pt x="4109217" y="3076088"/>
                  <a:pt x="4109217" y="3076088"/>
                </a:cubicBezTo>
                <a:cubicBezTo>
                  <a:pt x="4109217" y="3076088"/>
                  <a:pt x="4123126" y="3097127"/>
                  <a:pt x="4137036" y="3097127"/>
                </a:cubicBezTo>
                <a:cubicBezTo>
                  <a:pt x="4143990" y="3097127"/>
                  <a:pt x="4157899" y="3083101"/>
                  <a:pt x="4164854" y="3055049"/>
                </a:cubicBezTo>
                <a:cubicBezTo>
                  <a:pt x="4304815" y="2508912"/>
                  <a:pt x="3832447" y="2161440"/>
                  <a:pt x="3246265" y="2172370"/>
                </a:cubicBezTo>
                <a:cubicBezTo>
                  <a:pt x="3162525" y="2173932"/>
                  <a:pt x="3076462" y="2182807"/>
                  <a:pt x="2989530" y="2199463"/>
                </a:cubicBezTo>
                <a:cubicBezTo>
                  <a:pt x="2447072" y="2304658"/>
                  <a:pt x="1876797" y="2711412"/>
                  <a:pt x="1612523" y="3545959"/>
                </a:cubicBezTo>
                <a:cubicBezTo>
                  <a:pt x="1243930" y="4724143"/>
                  <a:pt x="1800297" y="5874275"/>
                  <a:pt x="2732210" y="6540510"/>
                </a:cubicBezTo>
                <a:cubicBezTo>
                  <a:pt x="2906075" y="6663238"/>
                  <a:pt x="3090371" y="6763173"/>
                  <a:pt x="3281622" y="6843823"/>
                </a:cubicBezTo>
                <a:lnTo>
                  <a:pt x="3320286" y="6858000"/>
                </a:lnTo>
                <a:lnTo>
                  <a:pt x="1738891" y="6858000"/>
                </a:lnTo>
                <a:lnTo>
                  <a:pt x="1726405" y="6850836"/>
                </a:lnTo>
                <a:cubicBezTo>
                  <a:pt x="1134396" y="6482653"/>
                  <a:pt x="652791" y="5951418"/>
                  <a:pt x="381563" y="5348300"/>
                </a:cubicBezTo>
                <a:cubicBezTo>
                  <a:pt x="-56576" y="4352454"/>
                  <a:pt x="-91349" y="3440764"/>
                  <a:pt x="145107" y="2676347"/>
                </a:cubicBezTo>
                <a:cubicBezTo>
                  <a:pt x="505659" y="1249640"/>
                  <a:pt x="1788697" y="363557"/>
                  <a:pt x="3097942" y="360991"/>
                </a:cubicBezTo>
                <a:close/>
                <a:moveTo>
                  <a:pt x="4590885" y="0"/>
                </a:moveTo>
                <a:lnTo>
                  <a:pt x="6115477" y="0"/>
                </a:lnTo>
                <a:lnTo>
                  <a:pt x="6115477" y="1478397"/>
                </a:lnTo>
                <a:lnTo>
                  <a:pt x="6086069" y="1413064"/>
                </a:lnTo>
                <a:cubicBezTo>
                  <a:pt x="5868129" y="974517"/>
                  <a:pt x="5532298" y="590418"/>
                  <a:pt x="5124586" y="298940"/>
                </a:cubicBezTo>
                <a:cubicBezTo>
                  <a:pt x="4996796" y="206895"/>
                  <a:pt x="4862159" y="127670"/>
                  <a:pt x="4722511" y="59786"/>
                </a:cubicBezTo>
                <a:close/>
              </a:path>
            </a:pathLst>
          </a:custGeom>
          <a:solidFill>
            <a:srgbClr val="A4B2BA"/>
          </a:solidFill>
        </p:spPr>
        <p:txBody>
          <a:bodyPr wrap="square" anchor="ctr">
            <a:noAutofit/>
          </a:bodyPr>
          <a:lstStyle>
            <a:lvl1pPr algn="ctr">
              <a:defRPr>
                <a:solidFill>
                  <a:schemeClr val="bg1"/>
                </a:solidFill>
              </a:defRPr>
            </a:lvl1pPr>
          </a:lstStyle>
          <a:p>
            <a:r>
              <a:rPr lang="da-DK"/>
              <a:t>Klik på ikonet for at tilføje et billede</a:t>
            </a:r>
            <a:endParaRPr lang="en-US" dirty="0"/>
          </a:p>
        </p:txBody>
      </p:sp>
    </p:spTree>
    <p:extLst>
      <p:ext uri="{BB962C8B-B14F-4D97-AF65-F5344CB8AC3E}">
        <p14:creationId xmlns:p14="http://schemas.microsoft.com/office/powerpoint/2010/main" val="927814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dirty="0"/>
              <a:t>Klik for at redigere titeltypografien </a:t>
            </a:r>
            <a:r>
              <a:rPr lang="da-DK"/>
              <a:t>i masteren</a:t>
            </a:r>
            <a:endParaRPr lang="da-DK" dirty="0"/>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B58C45D7-6462-489C-A979-B114E41E8386}" type="datetime1">
              <a:rPr lang="da-DK" smtClean="0"/>
              <a:t>16-09-2024</a:t>
            </a:fld>
            <a:endParaRPr lang="da-DK" dirty="0"/>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r>
              <a:rPr lang="da-DK"/>
              <a:t>Test af footer element</a:t>
            </a:r>
            <a:endParaRPr lang="da-DK" dirty="0"/>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
        <p:nvSpPr>
          <p:cNvPr id="7" name="Pladsholder til indhold 6">
            <a:extLst>
              <a:ext uri="{FF2B5EF4-FFF2-40B4-BE49-F238E27FC236}">
                <a16:creationId xmlns:a16="http://schemas.microsoft.com/office/drawing/2014/main" id="{8B728F68-58A8-0EBB-3E16-8B45F08CFC49}"/>
              </a:ext>
            </a:extLst>
          </p:cNvPr>
          <p:cNvSpPr>
            <a:spLocks noGrp="1"/>
          </p:cNvSpPr>
          <p:nvPr>
            <p:ph sz="quarter" idx="13" hasCustomPrompt="1"/>
          </p:nvPr>
        </p:nvSpPr>
        <p:spPr/>
        <p:txBody>
          <a:bodyPr/>
          <a:lstStyle/>
          <a:p>
            <a:pPr lvl="0"/>
            <a:r>
              <a:rPr lang="da-DK"/>
              <a:t>Normal tekst (bold for mellemrubrik, forøg nivau for bullet)</a:t>
            </a:r>
          </a:p>
          <a:p>
            <a:pPr lvl="1"/>
            <a:r>
              <a:rPr lang="da-DK"/>
              <a:t>Bullet 1</a:t>
            </a:r>
          </a:p>
          <a:p>
            <a:pPr lvl="2"/>
            <a:r>
              <a:rPr lang="da-DK"/>
              <a:t>Dash til “bullet1”</a:t>
            </a:r>
          </a:p>
          <a:p>
            <a:pPr lvl="3"/>
            <a:r>
              <a:rPr lang="da-DK"/>
              <a:t>Bullet 2</a:t>
            </a:r>
          </a:p>
          <a:p>
            <a:pPr lvl="4"/>
            <a:r>
              <a:rPr lang="da-DK"/>
              <a:t>Dash til “bullet2”</a:t>
            </a:r>
            <a:endParaRPr lang="da-DK" dirty="0"/>
          </a:p>
        </p:txBody>
      </p:sp>
    </p:spTree>
    <p:extLst>
      <p:ext uri="{BB962C8B-B14F-4D97-AF65-F5344CB8AC3E}">
        <p14:creationId xmlns:p14="http://schemas.microsoft.com/office/powerpoint/2010/main" val="3365760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dhold og bille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6E9DC91F-28B5-4ED4-980F-F7980C0A9ECB}" type="datetime1">
              <a:rPr lang="da-DK" smtClean="0"/>
              <a:t>16-09-2024</a:t>
            </a:fld>
            <a:endParaRPr lang="da-DK" dirty="0"/>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endParaRPr lang="da-DK" dirty="0"/>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a:xfrm>
            <a:off x="414337" y="419100"/>
            <a:ext cx="5541963" cy="839788"/>
          </a:xfrm>
        </p:spPr>
        <p:txBody>
          <a:bodyPr/>
          <a:lstStyle/>
          <a:p>
            <a:r>
              <a:rPr lang="da-DK" dirty="0"/>
              <a:t>Klik for at redigere titeltypografien i masteren</a:t>
            </a:r>
          </a:p>
        </p:txBody>
      </p:sp>
      <p:sp>
        <p:nvSpPr>
          <p:cNvPr id="9" name="Picture Placeholder 8">
            <a:extLst>
              <a:ext uri="{FF2B5EF4-FFF2-40B4-BE49-F238E27FC236}">
                <a16:creationId xmlns:a16="http://schemas.microsoft.com/office/drawing/2014/main" id="{DA1E378B-6CF1-3C3E-3A6C-080C9D87B9DF}"/>
              </a:ext>
            </a:extLst>
          </p:cNvPr>
          <p:cNvSpPr>
            <a:spLocks noGrp="1"/>
          </p:cNvSpPr>
          <p:nvPr>
            <p:ph type="pic" sz="quarter" idx="13"/>
          </p:nvPr>
        </p:nvSpPr>
        <p:spPr>
          <a:xfrm>
            <a:off x="6234113" y="419100"/>
            <a:ext cx="5541962" cy="5738813"/>
          </a:xfrm>
          <a:solidFill>
            <a:schemeClr val="bg2"/>
          </a:solidFill>
        </p:spPr>
        <p:txBody>
          <a:bodyPr anchor="ctr"/>
          <a:lstStyle>
            <a:lvl1pPr algn="ctr">
              <a:defRPr/>
            </a:lvl1pPr>
          </a:lstStyle>
          <a:p>
            <a:r>
              <a:rPr lang="da-DK"/>
              <a:t>Klik på ikonet for at tilføje et billede</a:t>
            </a:r>
            <a:endParaRPr lang="en-US"/>
          </a:p>
        </p:txBody>
      </p:sp>
    </p:spTree>
    <p:extLst>
      <p:ext uri="{BB962C8B-B14F-4D97-AF65-F5344CB8AC3E}">
        <p14:creationId xmlns:p14="http://schemas.microsoft.com/office/powerpoint/2010/main" val="313317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4_To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6234112" y="1677988"/>
            <a:ext cx="5541963"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6E9DC91F-28B5-4ED4-980F-F7980C0A9ECB}" type="datetime1">
              <a:rPr lang="da-DK" smtClean="0"/>
              <a:t>16-09-2024</a:t>
            </a:fld>
            <a:endParaRPr lang="da-DK" dirty="0"/>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endParaRPr lang="da-DK" dirty="0"/>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dirty="0"/>
              <a:t>Klik for at redigere titeltypografien i masteren</a:t>
            </a:r>
          </a:p>
        </p:txBody>
      </p:sp>
    </p:spTree>
    <p:extLst>
      <p:ext uri="{BB962C8B-B14F-4D97-AF65-F5344CB8AC3E}">
        <p14:creationId xmlns:p14="http://schemas.microsoft.com/office/powerpoint/2010/main" val="2415245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amp; undertitel i bånd centreret">
    <p:spTree>
      <p:nvGrpSpPr>
        <p:cNvPr id="1" name=""/>
        <p:cNvGrpSpPr/>
        <p:nvPr/>
      </p:nvGrpSpPr>
      <p:grpSpPr>
        <a:xfrm>
          <a:off x="0" y="0"/>
          <a:ext cx="0" cy="0"/>
          <a:chOff x="0" y="0"/>
          <a:chExt cx="0" cy="0"/>
        </a:xfrm>
      </p:grpSpPr>
      <p:sp>
        <p:nvSpPr>
          <p:cNvPr id="3" name="Pladsholder til tekst 2"/>
          <p:cNvSpPr>
            <a:spLocks noGrp="1"/>
          </p:cNvSpPr>
          <p:nvPr>
            <p:ph type="body" sz="quarter" idx="10" hasCustomPrompt="1"/>
          </p:nvPr>
        </p:nvSpPr>
        <p:spPr>
          <a:xfrm>
            <a:off x="530586" y="2212910"/>
            <a:ext cx="11183692" cy="261610"/>
          </a:xfrm>
        </p:spPr>
        <p:txBody>
          <a:bodyPr vert="horz" anchor="b" anchorCtr="0">
            <a:spAutoFit/>
          </a:bodyPr>
          <a:lstStyle>
            <a:lvl1pPr marL="0" indent="0" algn="l">
              <a:lnSpc>
                <a:spcPct val="100000"/>
              </a:lnSpc>
              <a:spcBef>
                <a:spcPts val="0"/>
              </a:spcBef>
              <a:buFontTx/>
              <a:buNone/>
              <a:defRPr sz="1700" b="1" i="0" cap="all" baseline="0">
                <a:solidFill>
                  <a:schemeClr val="bg2"/>
                </a:solidFill>
                <a:latin typeface="Arial"/>
                <a:cs typeface="Arial"/>
              </a:defRPr>
            </a:lvl1pPr>
          </a:lstStyle>
          <a:p>
            <a:pPr lvl="0"/>
            <a:r>
              <a:rPr lang="da-DK" dirty="0"/>
              <a:t>Klik for at tilføje tekst</a:t>
            </a:r>
          </a:p>
        </p:txBody>
      </p:sp>
      <p:sp>
        <p:nvSpPr>
          <p:cNvPr id="9" name="Shape 9"/>
          <p:cNvSpPr/>
          <p:nvPr/>
        </p:nvSpPr>
        <p:spPr>
          <a:xfrm rot="16200000">
            <a:off x="6917128" y="3441526"/>
            <a:ext cx="115506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10" name="Shape 10"/>
          <p:cNvSpPr>
            <a:spLocks noGrp="1"/>
          </p:cNvSpPr>
          <p:nvPr>
            <p:ph type="title" hasCustomPrompt="1"/>
          </p:nvPr>
        </p:nvSpPr>
        <p:spPr>
          <a:xfrm>
            <a:off x="476250" y="2560596"/>
            <a:ext cx="6750844" cy="1711223"/>
          </a:xfrm>
          <a:prstGeom prst="rect">
            <a:avLst/>
          </a:prstGeom>
        </p:spPr>
        <p:txBody>
          <a:bodyPr>
            <a:noAutofit/>
          </a:bodyPr>
          <a:lstStyle>
            <a:lvl1pPr algn="l">
              <a:spcBef>
                <a:spcPts val="0"/>
              </a:spcBef>
              <a:defRPr sz="5400"/>
            </a:lvl1pPr>
          </a:lstStyle>
          <a:p>
            <a:pPr lvl="0">
              <a:defRPr sz="1800">
                <a:solidFill>
                  <a:srgbClr val="000000"/>
                </a:solidFill>
              </a:defRPr>
            </a:pPr>
            <a:r>
              <a:rPr lang="da-DK" sz="4900" dirty="0">
                <a:solidFill>
                  <a:srgbClr val="B3242A"/>
                </a:solidFill>
              </a:rPr>
              <a:t>Klik for at tilføje tekst</a:t>
            </a:r>
            <a:endParaRPr sz="4900" dirty="0">
              <a:solidFill>
                <a:srgbClr val="B3242A"/>
              </a:solidFill>
            </a:endParaRPr>
          </a:p>
        </p:txBody>
      </p:sp>
      <p:sp>
        <p:nvSpPr>
          <p:cNvPr id="11" name="Shape 11"/>
          <p:cNvSpPr>
            <a:spLocks noGrp="1"/>
          </p:cNvSpPr>
          <p:nvPr>
            <p:ph type="body" idx="1" hasCustomPrompt="1"/>
          </p:nvPr>
        </p:nvSpPr>
        <p:spPr>
          <a:xfrm>
            <a:off x="7762875" y="2592549"/>
            <a:ext cx="3976688" cy="1696641"/>
          </a:xfrm>
          <a:prstGeom prst="rect">
            <a:avLst/>
          </a:prstGeom>
        </p:spPr>
        <p:txBody>
          <a:bodyPr/>
          <a:lstStyle>
            <a:lvl1pPr marL="0" indent="0" algn="l">
              <a:lnSpc>
                <a:spcPts val="2039"/>
              </a:lnSpc>
              <a:spcBef>
                <a:spcPts val="0"/>
              </a:spcBef>
              <a:buSzTx/>
              <a:buNone/>
              <a:defRPr sz="1700">
                <a:solidFill>
                  <a:schemeClr val="tx1">
                    <a:lumMod val="85000"/>
                    <a:lumOff val="15000"/>
                  </a:schemeClr>
                </a:solidFill>
              </a:defRPr>
            </a:lvl1pPr>
            <a:lvl2pPr marL="0" indent="160729">
              <a:lnSpc>
                <a:spcPct val="120000"/>
              </a:lnSpc>
              <a:spcBef>
                <a:spcPts val="0"/>
              </a:spcBef>
              <a:buSzTx/>
              <a:buNone/>
              <a:defRPr sz="1700">
                <a:solidFill>
                  <a:schemeClr val="tx2">
                    <a:lumMod val="50000"/>
                  </a:schemeClr>
                </a:solidFill>
              </a:defRPr>
            </a:lvl2pPr>
            <a:lvl3pPr marL="0" indent="321457">
              <a:lnSpc>
                <a:spcPct val="120000"/>
              </a:lnSpc>
              <a:spcBef>
                <a:spcPts val="0"/>
              </a:spcBef>
              <a:buSzTx/>
              <a:buNone/>
              <a:defRPr sz="1700">
                <a:solidFill>
                  <a:schemeClr val="tx2">
                    <a:lumMod val="50000"/>
                  </a:schemeClr>
                </a:solidFill>
              </a:defRPr>
            </a:lvl3pPr>
            <a:lvl4pPr marL="0" indent="482186">
              <a:lnSpc>
                <a:spcPct val="120000"/>
              </a:lnSpc>
              <a:spcBef>
                <a:spcPts val="0"/>
              </a:spcBef>
              <a:buSzTx/>
              <a:buNone/>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defRPr sz="1800">
                <a:solidFill>
                  <a:srgbClr val="000000"/>
                </a:solidFill>
              </a:defRPr>
            </a:pPr>
            <a:r>
              <a:rPr lang="da-DK" sz="1700" dirty="0">
                <a:solidFill>
                  <a:srgbClr val="414141"/>
                </a:solidFill>
              </a:rPr>
              <a:t>Klik for at tilføje tekst</a:t>
            </a:r>
          </a:p>
        </p:txBody>
      </p:sp>
      <p:sp>
        <p:nvSpPr>
          <p:cNvPr id="12" name="Shape 7"/>
          <p:cNvSpPr/>
          <p:nvPr/>
        </p:nvSpPr>
        <p:spPr>
          <a:xfrm>
            <a:off x="476251" y="4315973"/>
            <a:ext cx="1124948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17" name="Shape 8"/>
          <p:cNvSpPr/>
          <p:nvPr/>
        </p:nvSpPr>
        <p:spPr>
          <a:xfrm>
            <a:off x="476252" y="2556825"/>
            <a:ext cx="1125001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pic>
        <p:nvPicPr>
          <p:cNvPr id="14"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2917235892"/>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dirty="0"/>
              <a:t>Klik for at redigere titeltypografien </a:t>
            </a:r>
            <a:r>
              <a:rPr lang="da-DK"/>
              <a:t>i masteren</a:t>
            </a:r>
            <a:endParaRPr lang="da-DK" dirty="0"/>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B58C45D7-6462-489C-A979-B114E41E8386}" type="datetime1">
              <a:rPr lang="da-DK" smtClean="0"/>
              <a:t>16-09-2024</a:t>
            </a:fld>
            <a:endParaRPr lang="da-DK" dirty="0"/>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r>
              <a:rPr lang="da-DK"/>
              <a:t>Test af footer element</a:t>
            </a:r>
            <a:endParaRPr lang="da-DK" dirty="0"/>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
        <p:nvSpPr>
          <p:cNvPr id="7" name="Pladsholder til indhold 6">
            <a:extLst>
              <a:ext uri="{FF2B5EF4-FFF2-40B4-BE49-F238E27FC236}">
                <a16:creationId xmlns:a16="http://schemas.microsoft.com/office/drawing/2014/main" id="{8B728F68-58A8-0EBB-3E16-8B45F08CFC49}"/>
              </a:ext>
            </a:extLst>
          </p:cNvPr>
          <p:cNvSpPr>
            <a:spLocks noGrp="1"/>
          </p:cNvSpPr>
          <p:nvPr>
            <p:ph sz="quarter" idx="13" hasCustomPrompt="1"/>
          </p:nvPr>
        </p:nvSpPr>
        <p:spPr/>
        <p:txBody>
          <a:bodyPr/>
          <a:lstStyle/>
          <a:p>
            <a:pPr lvl="0"/>
            <a:r>
              <a:rPr lang="da-DK"/>
              <a:t>Normal tekst (bold for mellemrubrik, forøg nivau for bullet)</a:t>
            </a:r>
          </a:p>
          <a:p>
            <a:pPr lvl="1"/>
            <a:r>
              <a:rPr lang="da-DK"/>
              <a:t>Bullet 1</a:t>
            </a:r>
          </a:p>
          <a:p>
            <a:pPr lvl="2"/>
            <a:r>
              <a:rPr lang="da-DK"/>
              <a:t>Dash til “bullet1”</a:t>
            </a:r>
          </a:p>
          <a:p>
            <a:pPr lvl="3"/>
            <a:r>
              <a:rPr lang="da-DK"/>
              <a:t>Bullet 2</a:t>
            </a:r>
          </a:p>
          <a:p>
            <a:pPr lvl="4"/>
            <a:r>
              <a:rPr lang="da-DK"/>
              <a:t>Dash til “bullet2”</a:t>
            </a:r>
            <a:endParaRPr lang="da-DK" dirty="0"/>
          </a:p>
        </p:txBody>
      </p:sp>
    </p:spTree>
    <p:extLst>
      <p:ext uri="{BB962C8B-B14F-4D97-AF65-F5344CB8AC3E}">
        <p14:creationId xmlns:p14="http://schemas.microsoft.com/office/powerpoint/2010/main" val="2367126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dirty="0"/>
              <a:t>Klik for at redigere titeltypografien </a:t>
            </a:r>
            <a:r>
              <a:rPr lang="da-DK"/>
              <a:t>i masteren</a:t>
            </a:r>
            <a:endParaRPr lang="da-DK" dirty="0"/>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B58C45D7-6462-489C-A979-B114E41E8386}" type="datetime1">
              <a:rPr lang="da-DK" smtClean="0"/>
              <a:t>16-09-2024</a:t>
            </a:fld>
            <a:endParaRPr lang="da-DK" dirty="0"/>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r>
              <a:rPr lang="da-DK"/>
              <a:t>Test af footer element</a:t>
            </a:r>
            <a:endParaRPr lang="da-DK" dirty="0"/>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
        <p:nvSpPr>
          <p:cNvPr id="7" name="Pladsholder til indhold 6">
            <a:extLst>
              <a:ext uri="{FF2B5EF4-FFF2-40B4-BE49-F238E27FC236}">
                <a16:creationId xmlns:a16="http://schemas.microsoft.com/office/drawing/2014/main" id="{8B728F68-58A8-0EBB-3E16-8B45F08CFC49}"/>
              </a:ext>
            </a:extLst>
          </p:cNvPr>
          <p:cNvSpPr>
            <a:spLocks noGrp="1"/>
          </p:cNvSpPr>
          <p:nvPr>
            <p:ph sz="quarter" idx="13" hasCustomPrompt="1"/>
          </p:nvPr>
        </p:nvSpPr>
        <p:spPr/>
        <p:txBody>
          <a:bodyPr/>
          <a:lstStyle/>
          <a:p>
            <a:pPr lvl="0"/>
            <a:r>
              <a:rPr lang="da-DK"/>
              <a:t>Normal tekst (bold for mellemrubrik, forøg nivau for bullet)</a:t>
            </a:r>
          </a:p>
          <a:p>
            <a:pPr lvl="1"/>
            <a:r>
              <a:rPr lang="da-DK"/>
              <a:t>Bullet 1</a:t>
            </a:r>
          </a:p>
          <a:p>
            <a:pPr lvl="2"/>
            <a:r>
              <a:rPr lang="da-DK"/>
              <a:t>Dash til “bullet1”</a:t>
            </a:r>
          </a:p>
          <a:p>
            <a:pPr lvl="3"/>
            <a:r>
              <a:rPr lang="da-DK"/>
              <a:t>Bullet 2</a:t>
            </a:r>
          </a:p>
          <a:p>
            <a:pPr lvl="4"/>
            <a:r>
              <a:rPr lang="da-DK"/>
              <a:t>Dash til “bullet2”</a:t>
            </a:r>
            <a:endParaRPr lang="da-DK" dirty="0"/>
          </a:p>
        </p:txBody>
      </p:sp>
    </p:spTree>
    <p:extLst>
      <p:ext uri="{BB962C8B-B14F-4D97-AF65-F5344CB8AC3E}">
        <p14:creationId xmlns:p14="http://schemas.microsoft.com/office/powerpoint/2010/main" val="2642118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5_To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6234112" y="1677988"/>
            <a:ext cx="5541963"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6E9DC91F-28B5-4ED4-980F-F7980C0A9ECB}" type="datetime1">
              <a:rPr lang="da-DK" smtClean="0"/>
              <a:t>16-09-2024</a:t>
            </a:fld>
            <a:endParaRPr lang="da-DK" dirty="0"/>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endParaRPr lang="da-DK" dirty="0"/>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dirty="0"/>
              <a:t>Klik for at redigere titeltypografien i masteren</a:t>
            </a:r>
          </a:p>
        </p:txBody>
      </p:sp>
    </p:spTree>
    <p:extLst>
      <p:ext uri="{BB962C8B-B14F-4D97-AF65-F5344CB8AC3E}">
        <p14:creationId xmlns:p14="http://schemas.microsoft.com/office/powerpoint/2010/main" val="3464629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6_To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6234112" y="1677988"/>
            <a:ext cx="5541963"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6E9DC91F-28B5-4ED4-980F-F7980C0A9ECB}" type="datetime1">
              <a:rPr lang="da-DK" smtClean="0"/>
              <a:t>16-09-2024</a:t>
            </a:fld>
            <a:endParaRPr lang="da-DK" dirty="0"/>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endParaRPr lang="da-DK" dirty="0"/>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dirty="0"/>
              <a:t>Klik for at redigere titeltypografien i masteren</a:t>
            </a:r>
          </a:p>
        </p:txBody>
      </p:sp>
    </p:spTree>
    <p:extLst>
      <p:ext uri="{BB962C8B-B14F-4D97-AF65-F5344CB8AC3E}">
        <p14:creationId xmlns:p14="http://schemas.microsoft.com/office/powerpoint/2010/main" val="3029860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7_To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6234112" y="1677988"/>
            <a:ext cx="5541963"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6E9DC91F-28B5-4ED4-980F-F7980C0A9ECB}" type="datetime1">
              <a:rPr lang="da-DK" smtClean="0"/>
              <a:t>16-09-2024</a:t>
            </a:fld>
            <a:endParaRPr lang="da-DK" dirty="0"/>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endParaRPr lang="da-DK" dirty="0"/>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dirty="0"/>
              <a:t>Klik for at redigere titeltypografien i masteren</a:t>
            </a:r>
          </a:p>
        </p:txBody>
      </p:sp>
    </p:spTree>
    <p:extLst>
      <p:ext uri="{BB962C8B-B14F-4D97-AF65-F5344CB8AC3E}">
        <p14:creationId xmlns:p14="http://schemas.microsoft.com/office/powerpoint/2010/main" val="1313415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ammenlignin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B1FEB7-81CF-0755-490B-C17BD37E1F36}"/>
              </a:ext>
            </a:extLst>
          </p:cNvPr>
          <p:cNvSpPr>
            <a:spLocks noGrp="1"/>
          </p:cNvSpPr>
          <p:nvPr>
            <p:ph type="body" idx="1" hasCustomPrompt="1"/>
          </p:nvPr>
        </p:nvSpPr>
        <p:spPr>
          <a:xfrm>
            <a:off x="414339" y="1677988"/>
            <a:ext cx="5541962" cy="618173"/>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teksttypografierne i masteren</a:t>
            </a:r>
          </a:p>
        </p:txBody>
      </p:sp>
      <p:sp>
        <p:nvSpPr>
          <p:cNvPr id="4" name="Content Placeholder 3">
            <a:extLst>
              <a:ext uri="{FF2B5EF4-FFF2-40B4-BE49-F238E27FC236}">
                <a16:creationId xmlns:a16="http://schemas.microsoft.com/office/drawing/2014/main" id="{F1762049-B8F7-13AF-4B0E-706AFE0EB249}"/>
              </a:ext>
            </a:extLst>
          </p:cNvPr>
          <p:cNvSpPr>
            <a:spLocks noGrp="1"/>
          </p:cNvSpPr>
          <p:nvPr>
            <p:ph sz="half" idx="2" hasCustomPrompt="1"/>
          </p:nvPr>
        </p:nvSpPr>
        <p:spPr>
          <a:xfrm>
            <a:off x="414339" y="2517775"/>
            <a:ext cx="5541962" cy="3640138"/>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5" name="Text Placeholder 4">
            <a:extLst>
              <a:ext uri="{FF2B5EF4-FFF2-40B4-BE49-F238E27FC236}">
                <a16:creationId xmlns:a16="http://schemas.microsoft.com/office/drawing/2014/main" id="{AA00EA7F-859C-B039-CB57-83760701FF5B}"/>
              </a:ext>
            </a:extLst>
          </p:cNvPr>
          <p:cNvSpPr>
            <a:spLocks noGrp="1"/>
          </p:cNvSpPr>
          <p:nvPr>
            <p:ph type="body" sz="quarter" idx="3" hasCustomPrompt="1"/>
          </p:nvPr>
        </p:nvSpPr>
        <p:spPr>
          <a:xfrm>
            <a:off x="6234112" y="1677988"/>
            <a:ext cx="5541963" cy="618173"/>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teksttypografierne i masteren</a:t>
            </a:r>
          </a:p>
        </p:txBody>
      </p:sp>
      <p:sp>
        <p:nvSpPr>
          <p:cNvPr id="6" name="Content Placeholder 5">
            <a:extLst>
              <a:ext uri="{FF2B5EF4-FFF2-40B4-BE49-F238E27FC236}">
                <a16:creationId xmlns:a16="http://schemas.microsoft.com/office/drawing/2014/main" id="{6103ABD9-CCBE-8281-3BFE-AE34A9D8F06C}"/>
              </a:ext>
            </a:extLst>
          </p:cNvPr>
          <p:cNvSpPr>
            <a:spLocks noGrp="1"/>
          </p:cNvSpPr>
          <p:nvPr>
            <p:ph sz="quarter" idx="4" hasCustomPrompt="1"/>
          </p:nvPr>
        </p:nvSpPr>
        <p:spPr>
          <a:xfrm>
            <a:off x="6234112" y="2517775"/>
            <a:ext cx="5541963" cy="3640138"/>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7" name="Date Placeholder 6">
            <a:extLst>
              <a:ext uri="{FF2B5EF4-FFF2-40B4-BE49-F238E27FC236}">
                <a16:creationId xmlns:a16="http://schemas.microsoft.com/office/drawing/2014/main" id="{4EEE389F-05A7-795B-3EA5-FDE2744ADC75}"/>
              </a:ext>
            </a:extLst>
          </p:cNvPr>
          <p:cNvSpPr>
            <a:spLocks noGrp="1"/>
          </p:cNvSpPr>
          <p:nvPr>
            <p:ph type="dt" sz="half" idx="10"/>
          </p:nvPr>
        </p:nvSpPr>
        <p:spPr/>
        <p:txBody>
          <a:bodyPr/>
          <a:lstStyle/>
          <a:p>
            <a:fld id="{D62B19E5-AB7E-41D6-848F-46E55995357E}" type="datetime1">
              <a:rPr lang="da-DK" smtClean="0"/>
              <a:t>16-09-2024</a:t>
            </a:fld>
            <a:endParaRPr lang="da-DK" dirty="0"/>
          </a:p>
        </p:txBody>
      </p:sp>
      <p:sp>
        <p:nvSpPr>
          <p:cNvPr id="8" name="Footer Placeholder 7">
            <a:extLst>
              <a:ext uri="{FF2B5EF4-FFF2-40B4-BE49-F238E27FC236}">
                <a16:creationId xmlns:a16="http://schemas.microsoft.com/office/drawing/2014/main" id="{49168A9E-8F50-7596-35B4-0F1D5BEE51D2}"/>
              </a:ext>
            </a:extLst>
          </p:cNvPr>
          <p:cNvSpPr>
            <a:spLocks noGrp="1"/>
          </p:cNvSpPr>
          <p:nvPr>
            <p:ph type="ftr" sz="quarter" idx="11"/>
          </p:nvPr>
        </p:nvSpPr>
        <p:spPr/>
        <p:txBody>
          <a:bodyPr/>
          <a:lstStyle/>
          <a:p>
            <a:r>
              <a:rPr lang="da-DK"/>
              <a:t>Test af footer element</a:t>
            </a:r>
            <a:endParaRPr lang="da-DK" dirty="0"/>
          </a:p>
        </p:txBody>
      </p:sp>
      <p:sp>
        <p:nvSpPr>
          <p:cNvPr id="9" name="Slide Number Placeholder 8">
            <a:extLst>
              <a:ext uri="{FF2B5EF4-FFF2-40B4-BE49-F238E27FC236}">
                <a16:creationId xmlns:a16="http://schemas.microsoft.com/office/drawing/2014/main" id="{2F914F73-FE74-B45F-0B29-A7D2C6461793}"/>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
        <p:nvSpPr>
          <p:cNvPr id="10" name="Titel 9">
            <a:extLst>
              <a:ext uri="{FF2B5EF4-FFF2-40B4-BE49-F238E27FC236}">
                <a16:creationId xmlns:a16="http://schemas.microsoft.com/office/drawing/2014/main" id="{5E7B53BF-4DC0-5FDB-1039-C35AF634255D}"/>
              </a:ext>
            </a:extLst>
          </p:cNvPr>
          <p:cNvSpPr>
            <a:spLocks noGrp="1"/>
          </p:cNvSpPr>
          <p:nvPr>
            <p:ph type="title" hasCustomPrompt="1"/>
          </p:nvPr>
        </p:nvSpPr>
        <p:spPr/>
        <p:txBody>
          <a:bodyPr/>
          <a:lstStyle/>
          <a:p>
            <a:r>
              <a:rPr lang="da-DK" dirty="0"/>
              <a:t>Klik for at redigere titeltypografien i masteren</a:t>
            </a:r>
          </a:p>
        </p:txBody>
      </p:sp>
    </p:spTree>
    <p:extLst>
      <p:ext uri="{BB962C8B-B14F-4D97-AF65-F5344CB8AC3E}">
        <p14:creationId xmlns:p14="http://schemas.microsoft.com/office/powerpoint/2010/main" val="3030283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Afsnitsoverskrift">
    <p:bg>
      <p:bgPr>
        <a:solidFill>
          <a:srgbClr val="DEE2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49C3-084C-BACF-1975-59401756544A}"/>
              </a:ext>
            </a:extLst>
          </p:cNvPr>
          <p:cNvSpPr>
            <a:spLocks noGrp="1"/>
          </p:cNvSpPr>
          <p:nvPr>
            <p:ph type="title" hasCustomPrompt="1"/>
          </p:nvPr>
        </p:nvSpPr>
        <p:spPr>
          <a:xfrm>
            <a:off x="831850" y="1677989"/>
            <a:ext cx="8034338" cy="2660649"/>
          </a:xfrm>
        </p:spPr>
        <p:txBody>
          <a:bodyPr anchor="b"/>
          <a:lstStyle>
            <a:lvl1pPr>
              <a:defRPr sz="4200"/>
            </a:lvl1pPr>
          </a:lstStyle>
          <a:p>
            <a:r>
              <a:rPr lang="da-DK" dirty="0"/>
              <a:t>Klik for at redigere titeltypografien </a:t>
            </a:r>
            <a:r>
              <a:rPr lang="da-DK"/>
              <a:t>i masteren</a:t>
            </a:r>
            <a:endParaRPr lang="da-DK" dirty="0"/>
          </a:p>
        </p:txBody>
      </p:sp>
      <p:sp>
        <p:nvSpPr>
          <p:cNvPr id="3" name="Text Placeholder 2">
            <a:extLst>
              <a:ext uri="{FF2B5EF4-FFF2-40B4-BE49-F238E27FC236}">
                <a16:creationId xmlns:a16="http://schemas.microsoft.com/office/drawing/2014/main" id="{3493059B-3369-762F-D534-675CF1BF189B}"/>
              </a:ext>
            </a:extLst>
          </p:cNvPr>
          <p:cNvSpPr>
            <a:spLocks noGrp="1"/>
          </p:cNvSpPr>
          <p:nvPr>
            <p:ph type="body" idx="1" hasCustomPrompt="1"/>
          </p:nvPr>
        </p:nvSpPr>
        <p:spPr>
          <a:xfrm>
            <a:off x="831850" y="4671753"/>
            <a:ext cx="8034338" cy="1486160"/>
          </a:xfrm>
          <a:prstGeom prst="rect">
            <a:avLst/>
          </a:prstGeom>
        </p:spPr>
        <p:txBody>
          <a:bodyPr/>
          <a:lstStyle>
            <a:lvl1pPr marL="0" indent="0">
              <a:buNone/>
              <a:defRPr sz="18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dirty="0"/>
              <a:t>Klik for at redigere teksttypografierne i masteren</a:t>
            </a:r>
          </a:p>
        </p:txBody>
      </p:sp>
      <p:sp>
        <p:nvSpPr>
          <p:cNvPr id="7" name="Pladsholder til dato 6">
            <a:extLst>
              <a:ext uri="{FF2B5EF4-FFF2-40B4-BE49-F238E27FC236}">
                <a16:creationId xmlns:a16="http://schemas.microsoft.com/office/drawing/2014/main" id="{A1423DDA-0B17-748A-78BE-08AB5CEDF5AC}"/>
              </a:ext>
            </a:extLst>
          </p:cNvPr>
          <p:cNvSpPr>
            <a:spLocks noGrp="1"/>
          </p:cNvSpPr>
          <p:nvPr>
            <p:ph type="dt" sz="half" idx="10"/>
          </p:nvPr>
        </p:nvSpPr>
        <p:spPr/>
        <p:txBody>
          <a:bodyPr/>
          <a:lstStyle/>
          <a:p>
            <a:fld id="{E7903C06-FBFF-4527-9249-04B5DDF988CE}" type="datetime1">
              <a:rPr lang="da-DK" smtClean="0"/>
              <a:t>16-09-2024</a:t>
            </a:fld>
            <a:endParaRPr lang="da-DK" dirty="0"/>
          </a:p>
        </p:txBody>
      </p:sp>
      <p:sp>
        <p:nvSpPr>
          <p:cNvPr id="8" name="Pladsholder til sidefod 7">
            <a:extLst>
              <a:ext uri="{FF2B5EF4-FFF2-40B4-BE49-F238E27FC236}">
                <a16:creationId xmlns:a16="http://schemas.microsoft.com/office/drawing/2014/main" id="{DD45AC2B-3291-2312-718D-8A98C4C40695}"/>
              </a:ext>
            </a:extLst>
          </p:cNvPr>
          <p:cNvSpPr>
            <a:spLocks noGrp="1"/>
          </p:cNvSpPr>
          <p:nvPr>
            <p:ph type="ftr" sz="quarter" idx="11"/>
          </p:nvPr>
        </p:nvSpPr>
        <p:spPr/>
        <p:txBody>
          <a:bodyPr/>
          <a:lstStyle/>
          <a:p>
            <a:r>
              <a:rPr lang="da-DK"/>
              <a:t>Test af footer element</a:t>
            </a:r>
            <a:endParaRPr lang="da-DK" dirty="0"/>
          </a:p>
        </p:txBody>
      </p:sp>
      <p:sp>
        <p:nvSpPr>
          <p:cNvPr id="9" name="Pladsholder til slidenummer 8">
            <a:extLst>
              <a:ext uri="{FF2B5EF4-FFF2-40B4-BE49-F238E27FC236}">
                <a16:creationId xmlns:a16="http://schemas.microsoft.com/office/drawing/2014/main" id="{B5BAD8DC-742C-518C-5A53-0D4108FBCEA0}"/>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Tree>
    <p:extLst>
      <p:ext uri="{BB962C8B-B14F-4D97-AF65-F5344CB8AC3E}">
        <p14:creationId xmlns:p14="http://schemas.microsoft.com/office/powerpoint/2010/main" val="1419415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To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6234112" y="1677988"/>
            <a:ext cx="5541963"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6E9DC91F-28B5-4ED4-980F-F7980C0A9ECB}" type="datetime1">
              <a:rPr lang="da-DK" smtClean="0"/>
              <a:t>16-09-2024</a:t>
            </a:fld>
            <a:endParaRPr lang="da-DK" dirty="0"/>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endParaRPr lang="da-DK" dirty="0"/>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dirty="0"/>
              <a:t>Klik for at redigere titeltypografien i masteren</a:t>
            </a:r>
          </a:p>
        </p:txBody>
      </p:sp>
    </p:spTree>
    <p:extLst>
      <p:ext uri="{BB962C8B-B14F-4D97-AF65-F5344CB8AC3E}">
        <p14:creationId xmlns:p14="http://schemas.microsoft.com/office/powerpoint/2010/main" val="40973940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Indhold med indholds bille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6E9DC91F-28B5-4ED4-980F-F7980C0A9ECB}" type="datetime1">
              <a:rPr lang="da-DK" smtClean="0"/>
              <a:t>16-09-2024</a:t>
            </a:fld>
            <a:endParaRPr lang="da-DK" dirty="0"/>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endParaRPr lang="da-DK" dirty="0"/>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a:xfrm>
            <a:off x="414338" y="419100"/>
            <a:ext cx="11361738" cy="839788"/>
          </a:xfrm>
        </p:spPr>
        <p:txBody>
          <a:bodyPr/>
          <a:lstStyle/>
          <a:p>
            <a:r>
              <a:rPr lang="da-DK" dirty="0"/>
              <a:t>Klik for at redigere titeltypografien i masteren</a:t>
            </a:r>
          </a:p>
        </p:txBody>
      </p:sp>
      <p:sp>
        <p:nvSpPr>
          <p:cNvPr id="9" name="Picture Placeholder 8">
            <a:extLst>
              <a:ext uri="{FF2B5EF4-FFF2-40B4-BE49-F238E27FC236}">
                <a16:creationId xmlns:a16="http://schemas.microsoft.com/office/drawing/2014/main" id="{DA1E378B-6CF1-3C3E-3A6C-080C9D87B9DF}"/>
              </a:ext>
            </a:extLst>
          </p:cNvPr>
          <p:cNvSpPr>
            <a:spLocks noGrp="1"/>
          </p:cNvSpPr>
          <p:nvPr>
            <p:ph type="pic" sz="quarter" idx="13"/>
          </p:nvPr>
        </p:nvSpPr>
        <p:spPr>
          <a:xfrm>
            <a:off x="6234113" y="1677988"/>
            <a:ext cx="5541962" cy="4479925"/>
          </a:xfrm>
          <a:solidFill>
            <a:schemeClr val="bg2"/>
          </a:solidFill>
        </p:spPr>
        <p:txBody>
          <a:bodyPr anchor="ctr"/>
          <a:lstStyle>
            <a:lvl1pPr algn="ctr">
              <a:defRPr/>
            </a:lvl1pPr>
          </a:lstStyle>
          <a:p>
            <a:r>
              <a:rPr lang="da-DK"/>
              <a:t>Klik på ikonet for at tilføje et billede</a:t>
            </a:r>
            <a:endParaRPr lang="en-US"/>
          </a:p>
        </p:txBody>
      </p:sp>
    </p:spTree>
    <p:extLst>
      <p:ext uri="{BB962C8B-B14F-4D97-AF65-F5344CB8AC3E}">
        <p14:creationId xmlns:p14="http://schemas.microsoft.com/office/powerpoint/2010/main" val="245453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re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3602037"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4296913" y="1677988"/>
            <a:ext cx="3602037"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6E9DC91F-28B5-4ED4-980F-F7980C0A9ECB}" type="datetime1">
              <a:rPr lang="da-DK" smtClean="0"/>
              <a:t>16-09-2024</a:t>
            </a:fld>
            <a:endParaRPr lang="da-DK" dirty="0"/>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endParaRPr lang="da-DK" dirty="0"/>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dirty="0"/>
              <a:t>Klik for at redigere titeltypografien i masteren</a:t>
            </a:r>
          </a:p>
        </p:txBody>
      </p:sp>
      <p:sp>
        <p:nvSpPr>
          <p:cNvPr id="9" name="Content Placeholder 3">
            <a:extLst>
              <a:ext uri="{FF2B5EF4-FFF2-40B4-BE49-F238E27FC236}">
                <a16:creationId xmlns:a16="http://schemas.microsoft.com/office/drawing/2014/main" id="{D3E80DA8-52D5-4DFA-7BA2-3A66929D657E}"/>
              </a:ext>
            </a:extLst>
          </p:cNvPr>
          <p:cNvSpPr>
            <a:spLocks noGrp="1"/>
          </p:cNvSpPr>
          <p:nvPr>
            <p:ph sz="half" idx="13" hasCustomPrompt="1"/>
          </p:nvPr>
        </p:nvSpPr>
        <p:spPr>
          <a:xfrm>
            <a:off x="8173244" y="1677988"/>
            <a:ext cx="3602037"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Tree>
    <p:extLst>
      <p:ext uri="{BB962C8B-B14F-4D97-AF65-F5344CB8AC3E}">
        <p14:creationId xmlns:p14="http://schemas.microsoft.com/office/powerpoint/2010/main" val="1018214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0" y="225933"/>
            <a:ext cx="11229673" cy="972000"/>
          </a:xfrm>
        </p:spPr>
        <p:txBody>
          <a:bodyPr>
            <a:normAutofit/>
          </a:bodyPr>
          <a:lstStyle>
            <a:lvl1pPr>
              <a:defRPr sz="4900"/>
            </a:lvl1pPr>
          </a:lstStyle>
          <a:p>
            <a:r>
              <a:rPr lang="da-DK" dirty="0"/>
              <a:t>Klik for at tilføje tekst</a:t>
            </a:r>
          </a:p>
        </p:txBody>
      </p:sp>
      <p:sp>
        <p:nvSpPr>
          <p:cNvPr id="4" name="Pladsholder til indhold 3"/>
          <p:cNvSpPr>
            <a:spLocks noGrp="1"/>
          </p:cNvSpPr>
          <p:nvPr>
            <p:ph sz="quarter" idx="10" hasCustomPrompt="1"/>
          </p:nvPr>
        </p:nvSpPr>
        <p:spPr>
          <a:xfrm>
            <a:off x="1016000" y="1516530"/>
            <a:ext cx="10707843" cy="4706471"/>
          </a:xfrm>
        </p:spPr>
        <p:txBody>
          <a:bodyPr vert="horz" anchor="t"/>
          <a:lstStyle>
            <a:lvl1pPr>
              <a:defRPr baseline="0"/>
            </a:lvl1pPr>
          </a:lstStyle>
          <a:p>
            <a:pPr lvl="0"/>
            <a:r>
              <a:rPr lang="da-DK" dirty="0"/>
              <a:t>Klik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3" name="Pladsholder til diasnummer 2"/>
          <p:cNvSpPr>
            <a:spLocks noGrp="1"/>
          </p:cNvSpPr>
          <p:nvPr>
            <p:ph type="sldNum" sz="quarter" idx="11"/>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396086700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_To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6234112" y="1677988"/>
            <a:ext cx="5541963"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6E9DC91F-28B5-4ED4-980F-F7980C0A9ECB}" type="datetime1">
              <a:rPr lang="da-DK" smtClean="0"/>
              <a:t>16-09-2024</a:t>
            </a:fld>
            <a:endParaRPr lang="da-DK" dirty="0"/>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endParaRPr lang="da-DK" dirty="0"/>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dirty="0"/>
              <a:t>Klik for at redigere titeltypografien i masteren</a:t>
            </a:r>
          </a:p>
        </p:txBody>
      </p:sp>
    </p:spTree>
    <p:extLst>
      <p:ext uri="{BB962C8B-B14F-4D97-AF65-F5344CB8AC3E}">
        <p14:creationId xmlns:p14="http://schemas.microsoft.com/office/powerpoint/2010/main" val="28484427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3_To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6234112" y="1677988"/>
            <a:ext cx="5541963" cy="4479925"/>
          </a:xfrm>
          <a:prstGeom prst="rect">
            <a:avLst/>
          </a:prstGeo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a:t>Femte niveau</a:t>
            </a:r>
            <a:endParaRPr lang="da-DK" dirty="0"/>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6E9DC91F-28B5-4ED4-980F-F7980C0A9ECB}" type="datetime1">
              <a:rPr lang="da-DK" smtClean="0"/>
              <a:t>16-09-2024</a:t>
            </a:fld>
            <a:endParaRPr lang="da-DK" dirty="0"/>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r>
              <a:rPr lang="da-DK"/>
              <a:t>Test af footer element</a:t>
            </a:r>
            <a:endParaRPr lang="da-DK" dirty="0"/>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dirty="0"/>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dirty="0"/>
              <a:t>Klik for at redigere titeltypografien i masteren</a:t>
            </a:r>
          </a:p>
        </p:txBody>
      </p:sp>
    </p:spTree>
    <p:extLst>
      <p:ext uri="{BB962C8B-B14F-4D97-AF65-F5344CB8AC3E}">
        <p14:creationId xmlns:p14="http://schemas.microsoft.com/office/powerpoint/2010/main" val="855442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ertitel og indholdsobjek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Klik for at tilføje tekst</a:t>
            </a:r>
          </a:p>
        </p:txBody>
      </p:sp>
      <p:sp>
        <p:nvSpPr>
          <p:cNvPr id="3" name="Pladsholder til indhold 2"/>
          <p:cNvSpPr>
            <a:spLocks noGrp="1"/>
          </p:cNvSpPr>
          <p:nvPr>
            <p:ph sz="quarter" idx="12" hasCustomPrompt="1"/>
          </p:nvPr>
        </p:nvSpPr>
        <p:spPr>
          <a:xfrm>
            <a:off x="1016001" y="1875119"/>
            <a:ext cx="10708217" cy="4340411"/>
          </a:xfrm>
        </p:spPr>
        <p:txBody>
          <a:bodyPr vert="horz" anchor="t"/>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p:cNvSpPr>
            <a:spLocks noGrp="1"/>
          </p:cNvSpPr>
          <p:nvPr>
            <p:ph type="title" hasCustomPrompt="1"/>
          </p:nvPr>
        </p:nvSpPr>
        <p:spPr/>
        <p:txBody>
          <a:bodyPr>
            <a:normAutofit/>
          </a:bodyPr>
          <a:lstStyle>
            <a:lvl1pPr>
              <a:defRPr sz="4900"/>
            </a:lvl1pPr>
          </a:lstStyle>
          <a:p>
            <a:r>
              <a:rPr lang="da-DK" dirty="0"/>
              <a:t>Klik for at tilføje tekst</a:t>
            </a:r>
          </a:p>
        </p:txBody>
      </p:sp>
      <p:sp>
        <p:nvSpPr>
          <p:cNvPr id="4" name="Pladsholder til diasnummer 3"/>
          <p:cNvSpPr>
            <a:spLocks noGrp="1"/>
          </p:cNvSpPr>
          <p:nvPr>
            <p:ph type="sldNum" sz="quarter" idx="13"/>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329745437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099" y="1919883"/>
            <a:ext cx="5609651" cy="4286250"/>
          </a:xfrm>
        </p:spPr>
        <p:txBody>
          <a:bodyPr vert="horz" anchor="t">
            <a:normAutofit/>
          </a:bodyPr>
          <a:lstStyle>
            <a:lvl1pPr marL="0" marR="0" indent="0" algn="l" defTabSz="410751" eaLnBrk="1" fontAlgn="auto" latinLnBrk="0" hangingPunct="1">
              <a:lnSpc>
                <a:spcPct val="100000"/>
              </a:lnSpc>
              <a:spcBef>
                <a:spcPts val="1000"/>
              </a:spcBef>
              <a:spcAft>
                <a:spcPts val="0"/>
              </a:spcAft>
              <a:buClrTx/>
              <a:buSzPct val="75000"/>
              <a:buFont typeface="Arial"/>
              <a:buNone/>
              <a:tabLst/>
              <a:defRPr lang="da-DK" sz="1800" b="0" i="0">
                <a:solidFill>
                  <a:srgbClr val="000000"/>
                </a:solidFill>
                <a:latin typeface="+mn-lt"/>
                <a:ea typeface="Georgia"/>
                <a:cs typeface="Arial"/>
                <a:sym typeface="Georgia"/>
              </a:defRPr>
            </a:lvl1pPr>
            <a:lvl2pPr marL="482400" indent="-241200">
              <a:spcBef>
                <a:spcPts val="1000"/>
              </a:spcBef>
              <a:defRPr lang="da-DK" sz="2100" b="0" i="0" dirty="0" smtClean="0">
                <a:solidFill>
                  <a:schemeClr val="tx1">
                    <a:lumMod val="75000"/>
                    <a:lumOff val="25000"/>
                  </a:schemeClr>
                </a:solidFill>
                <a:latin typeface="+mn-lt"/>
                <a:ea typeface="Georgia"/>
                <a:cs typeface="Arial"/>
                <a:sym typeface="Georgia"/>
              </a:defRPr>
            </a:lvl2pPr>
            <a:lvl3pPr marL="321457" indent="-321457">
              <a:spcBef>
                <a:spcPts val="1266"/>
              </a:spcBef>
              <a:defRPr lang="da-DK" sz="2100" b="0" i="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1">
                    <a:lumMod val="75000"/>
                    <a:lumOff val="25000"/>
                  </a:schemeClr>
                </a:solidFill>
                <a:latin typeface="+mn-lt"/>
                <a:ea typeface="Georgia"/>
                <a:cs typeface="Arial"/>
                <a:sym typeface="Georgia"/>
              </a:defRPr>
            </a:lvl4pPr>
            <a:lvl5pPr>
              <a:defRPr sz="2100"/>
            </a:lvl5pPr>
          </a:lstStyle>
          <a:p>
            <a:pPr marL="241200" marR="0" lvl="0" indent="-241200" algn="l" defTabSz="410751" eaLnBrk="1" fontAlgn="auto" latinLnBrk="0" hangingPunct="1">
              <a:lnSpc>
                <a:spcPct val="100000"/>
              </a:lnSpc>
              <a:spcBef>
                <a:spcPts val="1000"/>
              </a:spcBef>
              <a:spcAft>
                <a:spcPts val="0"/>
              </a:spcAft>
              <a:buClrTx/>
              <a:buSzPct val="75000"/>
              <a:buFont typeface="Arial"/>
              <a:buChar char="•"/>
              <a:tabLst/>
              <a:defRPr sz="1800">
                <a:solidFill>
                  <a:srgbClr val="000000"/>
                </a:solidFill>
              </a:defRPr>
            </a:pPr>
            <a:r>
              <a:rPr lang="da-DK" sz="2400" dirty="0"/>
              <a:t>Klik for at tilføje tekst</a:t>
            </a:r>
            <a:endParaRPr lang="da-DK" sz="2200" dirty="0">
              <a:solidFill>
                <a:srgbClr val="414141"/>
              </a:solidFill>
            </a:endParaRP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9" name="Pladsholder til indhold 5"/>
          <p:cNvSpPr>
            <a:spLocks noGrp="1"/>
          </p:cNvSpPr>
          <p:nvPr>
            <p:ph sz="quarter" idx="14" hasCustomPrompt="1"/>
          </p:nvPr>
        </p:nvSpPr>
        <p:spPr>
          <a:xfrm>
            <a:off x="476251" y="1919883"/>
            <a:ext cx="5459763" cy="4286250"/>
          </a:xfrm>
        </p:spPr>
        <p:txBody>
          <a:bodyPr vert="horz" anchor="t">
            <a:normAutofit/>
          </a:bodyPr>
          <a:lstStyle>
            <a:lvl1pPr marL="241200" indent="-241200" algn="l" defTabSz="410751" eaLnBrk="1" hangingPunct="1">
              <a:lnSpc>
                <a:spcPct val="100000"/>
              </a:lnSpc>
              <a:spcBef>
                <a:spcPts val="1000"/>
              </a:spcBef>
              <a:buSzPct val="75000"/>
              <a:buFont typeface="Arial"/>
              <a:buChar char="•"/>
              <a:defRPr sz="2200">
                <a:solidFill>
                  <a:schemeClr val="tx1">
                    <a:lumMod val="75000"/>
                    <a:lumOff val="25000"/>
                  </a:schemeClr>
                </a:solidFill>
              </a:defRPr>
            </a:lvl1pPr>
            <a:lvl2pPr marL="482400" indent="-241200">
              <a:lnSpc>
                <a:spcPct val="100000"/>
              </a:lnSpc>
              <a:spcBef>
                <a:spcPts val="1000"/>
              </a:spcBef>
              <a:buFont typeface="Arial"/>
              <a:buChar char="•"/>
              <a:defRPr sz="2200">
                <a:solidFill>
                  <a:schemeClr val="tx1">
                    <a:lumMod val="75000"/>
                    <a:lumOff val="25000"/>
                  </a:schemeClr>
                </a:solidFill>
              </a:defRPr>
            </a:lvl2pPr>
            <a:lvl3pPr marL="241200" indent="-241200">
              <a:lnSpc>
                <a:spcPct val="100000"/>
              </a:lnSpc>
              <a:spcBef>
                <a:spcPts val="1000"/>
              </a:spcBef>
              <a:defRPr sz="2200">
                <a:solidFill>
                  <a:schemeClr val="tx1">
                    <a:lumMod val="75000"/>
                    <a:lumOff val="25000"/>
                  </a:schemeClr>
                </a:solidFill>
              </a:defRPr>
            </a:lvl3pPr>
            <a:lvl4pPr marL="723600" indent="-240460" algn="l">
              <a:spcBef>
                <a:spcPts val="1000"/>
              </a:spcBef>
              <a:defRPr lang="da-DK" sz="2100" b="0" i="0" dirty="0" smtClean="0">
                <a:solidFill>
                  <a:schemeClr val="tx1">
                    <a:lumMod val="75000"/>
                    <a:lumOff val="25000"/>
                  </a:schemeClr>
                </a:solidFill>
                <a:latin typeface="+mn-lt"/>
                <a:ea typeface="Georgia"/>
                <a:cs typeface="Arial"/>
                <a:sym typeface="Georgia"/>
              </a:defRPr>
            </a:lvl4pPr>
            <a:lvl5pPr indent="-240460">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2" name="Titel 1"/>
          <p:cNvSpPr>
            <a:spLocks noGrp="1"/>
          </p:cNvSpPr>
          <p:nvPr>
            <p:ph type="title" hasCustomPrompt="1"/>
          </p:nvPr>
        </p:nvSpPr>
        <p:spPr>
          <a:xfrm>
            <a:off x="484210" y="234619"/>
            <a:ext cx="11229673" cy="972000"/>
          </a:xfrm>
        </p:spPr>
        <p:txBody>
          <a:bodyPr>
            <a:normAutofit/>
          </a:bodyPr>
          <a:lstStyle>
            <a:lvl1pPr>
              <a:defRPr sz="4900"/>
            </a:lvl1pPr>
          </a:lstStyle>
          <a:p>
            <a:pPr lvl="0"/>
            <a:r>
              <a:rPr lang="da-DK" dirty="0"/>
              <a:t>Klik for at tilføje tekst</a:t>
            </a:r>
          </a:p>
        </p:txBody>
      </p:sp>
      <p:sp>
        <p:nvSpPr>
          <p:cNvPr id="3" name="Pladsholder til diasnummer 2"/>
          <p:cNvSpPr>
            <a:spLocks noGrp="1"/>
          </p:cNvSpPr>
          <p:nvPr>
            <p:ph type="sldNum" sz="quarter" idx="15"/>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61284934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ertitel og 2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099" y="1919883"/>
            <a:ext cx="5609651" cy="4286250"/>
          </a:xfrm>
        </p:spPr>
        <p:txBody>
          <a:bodyPr vert="horz" anchor="t">
            <a:normAutofit/>
          </a:bodyPr>
          <a:lstStyle>
            <a:lvl1pPr marL="241200" indent="-241200">
              <a:lnSpc>
                <a:spcPct val="100000"/>
              </a:lnSpc>
              <a:spcBef>
                <a:spcPts val="1000"/>
              </a:spcBef>
              <a:buFont typeface="Arial"/>
              <a:buChar char="•"/>
              <a:defRPr lang="da-DK" sz="2200" b="0" i="0" baseline="0" dirty="0" smtClean="0">
                <a:solidFill>
                  <a:schemeClr val="tx1">
                    <a:lumMod val="75000"/>
                    <a:lumOff val="25000"/>
                  </a:schemeClr>
                </a:solidFill>
                <a:latin typeface="+mn-lt"/>
                <a:ea typeface="Georgia"/>
                <a:cs typeface="Arial"/>
                <a:sym typeface="Georgia"/>
              </a:defRPr>
            </a:lvl1pPr>
            <a:lvl2pPr marL="482400" indent="-241200">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2pPr>
            <a:lvl3pPr marL="321457" indent="-321457">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1">
                    <a:lumMod val="75000"/>
                    <a:lumOff val="25000"/>
                  </a:schemeClr>
                </a:solidFill>
                <a:latin typeface="+mn-lt"/>
                <a:ea typeface="Georgia"/>
                <a:cs typeface="Arial"/>
                <a:sym typeface="Georgia"/>
              </a:defRPr>
            </a:lvl4pPr>
            <a:lvl5pPr>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8" name="Pladsholder til indhold 5"/>
          <p:cNvSpPr>
            <a:spLocks noGrp="1"/>
          </p:cNvSpPr>
          <p:nvPr>
            <p:ph sz="quarter" idx="14" hasCustomPrompt="1"/>
          </p:nvPr>
        </p:nvSpPr>
        <p:spPr>
          <a:xfrm>
            <a:off x="476251" y="1919883"/>
            <a:ext cx="5459763" cy="4286250"/>
          </a:xfrm>
        </p:spPr>
        <p:txBody>
          <a:bodyPr vert="horz" anchor="t">
            <a:normAutofit/>
          </a:bodyPr>
          <a:lstStyle>
            <a:lvl1pPr marL="240460" indent="-241200" algn="l" defTabSz="410751" eaLnBrk="1" hangingPunct="1">
              <a:lnSpc>
                <a:spcPct val="100000"/>
              </a:lnSpc>
              <a:spcBef>
                <a:spcPts val="1000"/>
              </a:spcBef>
              <a:buSzPct val="75000"/>
              <a:buFont typeface="Arial"/>
              <a:buChar char="•"/>
              <a:defRPr sz="2200">
                <a:solidFill>
                  <a:schemeClr val="tx1">
                    <a:lumMod val="75000"/>
                    <a:lumOff val="25000"/>
                  </a:schemeClr>
                </a:solidFill>
              </a:defRPr>
            </a:lvl1pPr>
            <a:lvl2pPr marL="480920" indent="-241200" algn="l">
              <a:lnSpc>
                <a:spcPct val="100000"/>
              </a:lnSpc>
              <a:spcBef>
                <a:spcPts val="1000"/>
              </a:spcBef>
              <a:buFont typeface="Arial"/>
              <a:buChar char="•"/>
              <a:defRPr sz="2200">
                <a:solidFill>
                  <a:schemeClr val="tx1">
                    <a:lumMod val="75000"/>
                    <a:lumOff val="25000"/>
                  </a:schemeClr>
                </a:solidFill>
              </a:defRPr>
            </a:lvl2pPr>
            <a:lvl3pPr marL="80257" indent="0" algn="l">
              <a:lnSpc>
                <a:spcPct val="100000"/>
              </a:lnSpc>
              <a:spcBef>
                <a:spcPts val="1000"/>
              </a:spcBef>
              <a:buNone/>
              <a:defRPr sz="2200">
                <a:solidFill>
                  <a:schemeClr val="tx1">
                    <a:lumMod val="75000"/>
                    <a:lumOff val="25000"/>
                  </a:schemeClr>
                </a:solidFill>
              </a:defRPr>
            </a:lvl3pPr>
            <a:lvl4pPr marL="721381" indent="-241200" algn="l">
              <a:spcBef>
                <a:spcPts val="1000"/>
              </a:spcBef>
              <a:defRPr lang="da-DK" sz="2100" b="0" i="0" dirty="0" smtClean="0">
                <a:solidFill>
                  <a:schemeClr val="tx1">
                    <a:lumMod val="75000"/>
                    <a:lumOff val="25000"/>
                  </a:schemeClr>
                </a:solidFill>
                <a:latin typeface="+mn-lt"/>
                <a:ea typeface="Georgia"/>
                <a:cs typeface="Arial"/>
                <a:sym typeface="Georgia"/>
              </a:defRPr>
            </a:lvl4pPr>
            <a:lvl5pPr indent="-241200" algn="l">
              <a:spcBef>
                <a:spcPts val="1000"/>
              </a:spcBef>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5"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Rediger typografien i masteren</a:t>
            </a:r>
          </a:p>
        </p:txBody>
      </p:sp>
      <p:sp>
        <p:nvSpPr>
          <p:cNvPr id="2" name="Titel 1"/>
          <p:cNvSpPr>
            <a:spLocks noGrp="1"/>
          </p:cNvSpPr>
          <p:nvPr>
            <p:ph type="title"/>
          </p:nvPr>
        </p:nvSpPr>
        <p:spPr/>
        <p:txBody>
          <a:bodyPr>
            <a:normAutofit/>
          </a:bodyPr>
          <a:lstStyle>
            <a:lvl1pPr>
              <a:defRPr sz="4900"/>
            </a:lvl1pPr>
          </a:lstStyle>
          <a:p>
            <a:r>
              <a:rPr lang="da-DK"/>
              <a:t>Klik for at redigere titeltypografien i masteren</a:t>
            </a:r>
            <a:endParaRPr lang="da-DK" dirty="0"/>
          </a:p>
        </p:txBody>
      </p:sp>
      <p:sp>
        <p:nvSpPr>
          <p:cNvPr id="3" name="Pladsholder til diasnummer 2"/>
          <p:cNvSpPr>
            <a:spLocks noGrp="1"/>
          </p:cNvSpPr>
          <p:nvPr>
            <p:ph type="sldNum" sz="quarter" idx="15"/>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128673410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kst og indholdselement - lodret">
    <p:spTree>
      <p:nvGrpSpPr>
        <p:cNvPr id="1" name=""/>
        <p:cNvGrpSpPr/>
        <p:nvPr/>
      </p:nvGrpSpPr>
      <p:grpSpPr>
        <a:xfrm>
          <a:off x="0" y="0"/>
          <a:ext cx="0" cy="0"/>
          <a:chOff x="0" y="0"/>
          <a:chExt cx="0" cy="0"/>
        </a:xfrm>
      </p:grpSpPr>
      <p:sp>
        <p:nvSpPr>
          <p:cNvPr id="23" name="Shape 23"/>
          <p:cNvSpPr/>
          <p:nvPr/>
        </p:nvSpPr>
        <p:spPr>
          <a:xfrm>
            <a:off x="476251" y="3429000"/>
            <a:ext cx="53216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24" name="Shape 24"/>
          <p:cNvSpPr/>
          <p:nvPr/>
        </p:nvSpPr>
        <p:spPr>
          <a:xfrm>
            <a:off x="476249" y="1946672"/>
            <a:ext cx="53215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25" name="Shape 25"/>
          <p:cNvSpPr>
            <a:spLocks noGrp="1"/>
          </p:cNvSpPr>
          <p:nvPr>
            <p:ph type="title" hasCustomPrompt="1"/>
          </p:nvPr>
        </p:nvSpPr>
        <p:spPr>
          <a:xfrm>
            <a:off x="476251" y="1949623"/>
            <a:ext cx="5322093" cy="1427892"/>
          </a:xfrm>
          <a:prstGeom prst="rect">
            <a:avLst/>
          </a:prstGeom>
        </p:spPr>
        <p:txBody>
          <a:bodyPr>
            <a:noAutofit/>
          </a:bodyPr>
          <a:lstStyle>
            <a:lvl1pPr algn="l">
              <a:spcBef>
                <a:spcPts val="0"/>
              </a:spcBef>
              <a:defRPr sz="4200"/>
            </a:lvl1pPr>
          </a:lstStyle>
          <a:p>
            <a:pPr lvl="0"/>
            <a:r>
              <a:rPr lang="da-DK" sz="4000" dirty="0"/>
              <a:t>Klik for at tilføje tekst</a:t>
            </a:r>
          </a:p>
        </p:txBody>
      </p:sp>
      <p:sp>
        <p:nvSpPr>
          <p:cNvPr id="26" name="Shape 26"/>
          <p:cNvSpPr>
            <a:spLocks noGrp="1"/>
          </p:cNvSpPr>
          <p:nvPr>
            <p:ph type="body" idx="1" hasCustomPrompt="1"/>
          </p:nvPr>
        </p:nvSpPr>
        <p:spPr>
          <a:xfrm>
            <a:off x="476251" y="3536156"/>
            <a:ext cx="5322093" cy="2669688"/>
          </a:xfrm>
          <a:prstGeom prst="rect">
            <a:avLst/>
          </a:prstGeom>
        </p:spPr>
        <p:txBody>
          <a:bodyPr anchor="t"/>
          <a:lstStyle>
            <a:lvl1pPr marL="241200" indent="-241200">
              <a:lnSpc>
                <a:spcPct val="100000"/>
              </a:lnSpc>
              <a:spcBef>
                <a:spcPts val="1000"/>
              </a:spcBef>
              <a:buSzTx/>
              <a:buFont typeface="Arial"/>
              <a:buChar char="•"/>
              <a:defRPr sz="1700">
                <a:solidFill>
                  <a:schemeClr val="tx1"/>
                </a:solidFill>
              </a:defRPr>
            </a:lvl1pPr>
            <a:lvl2pPr marL="480920" indent="-241093">
              <a:lnSpc>
                <a:spcPct val="100000"/>
              </a:lnSpc>
              <a:spcBef>
                <a:spcPts val="1000"/>
              </a:spcBef>
              <a:buSzTx/>
              <a:buFont typeface="Arial"/>
              <a:buChar char="•"/>
              <a:defRPr sz="1700">
                <a:solidFill>
                  <a:schemeClr val="tx2">
                    <a:lumMod val="50000"/>
                  </a:schemeClr>
                </a:solidFill>
              </a:defRPr>
            </a:lvl2pPr>
            <a:lvl3pPr marL="721381" indent="-241093">
              <a:lnSpc>
                <a:spcPct val="100000"/>
              </a:lnSpc>
              <a:spcBef>
                <a:spcPts val="1000"/>
              </a:spcBef>
              <a:buSzTx/>
              <a:buFont typeface="Arial"/>
              <a:buChar char="•"/>
              <a:defRPr sz="1700">
                <a:solidFill>
                  <a:schemeClr val="tx2">
                    <a:lumMod val="50000"/>
                  </a:schemeClr>
                </a:solidFill>
              </a:defRPr>
            </a:lvl3pPr>
            <a:lvl4pPr marL="480920" indent="-241093" algn="l">
              <a:lnSpc>
                <a:spcPct val="120000"/>
              </a:lnSpc>
              <a:spcBef>
                <a:spcPts val="0"/>
              </a:spcBef>
              <a:buSzTx/>
              <a:buFont typeface="Arial"/>
              <a:buChar char="•"/>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r>
              <a:rPr lang="da-DK" dirty="0"/>
              <a:t>Klik for at tilføje tekst</a:t>
            </a:r>
          </a:p>
          <a:p>
            <a:pPr lvl="1">
              <a:defRPr sz="1800">
                <a:solidFill>
                  <a:srgbClr val="000000"/>
                </a:solidFill>
              </a:defRPr>
            </a:pPr>
            <a:r>
              <a:rPr lang="da-DK" sz="1700" dirty="0">
                <a:solidFill>
                  <a:srgbClr val="414141"/>
                </a:solidFill>
              </a:rPr>
              <a:t>Andet niveau</a:t>
            </a:r>
          </a:p>
          <a:p>
            <a:pPr lvl="2">
              <a:defRPr sz="1800">
                <a:solidFill>
                  <a:srgbClr val="000000"/>
                </a:solidFill>
              </a:defRPr>
            </a:pPr>
            <a:r>
              <a:rPr lang="da-DK" sz="1700" dirty="0">
                <a:solidFill>
                  <a:srgbClr val="414141"/>
                </a:solidFill>
              </a:rPr>
              <a:t>Tredje niveau</a:t>
            </a:r>
          </a:p>
        </p:txBody>
      </p:sp>
      <p:sp>
        <p:nvSpPr>
          <p:cNvPr id="9" name="Pladsholder til tekst 2"/>
          <p:cNvSpPr>
            <a:spLocks noGrp="1"/>
          </p:cNvSpPr>
          <p:nvPr>
            <p:ph type="body" sz="quarter" idx="12" hasCustomPrompt="1"/>
          </p:nvPr>
        </p:nvSpPr>
        <p:spPr>
          <a:xfrm>
            <a:off x="507861" y="1646702"/>
            <a:ext cx="5289936" cy="200055"/>
          </a:xfrm>
        </p:spPr>
        <p:txBody>
          <a:bodyPr vert="horz" wrap="square" anchor="b">
            <a:spAutoFit/>
          </a:bodyPr>
          <a:lstStyle>
            <a:lvl1pPr marL="0" indent="0" algn="l">
              <a:lnSpc>
                <a:spcPct val="100000"/>
              </a:lnSpc>
              <a:spcBef>
                <a:spcPts val="0"/>
              </a:spcBef>
              <a:buFontTx/>
              <a:buNone/>
              <a:defRPr sz="1300" b="1" i="0" cap="all">
                <a:solidFill>
                  <a:srgbClr val="908979"/>
                </a:solidFill>
                <a:latin typeface="Arial"/>
                <a:cs typeface="Arial"/>
              </a:defRPr>
            </a:lvl1pPr>
          </a:lstStyle>
          <a:p>
            <a:pPr lvl="0"/>
            <a:r>
              <a:rPr lang="da-DK" dirty="0"/>
              <a:t>Klik for at tilføje tekst</a:t>
            </a:r>
          </a:p>
        </p:txBody>
      </p:sp>
      <p:sp>
        <p:nvSpPr>
          <p:cNvPr id="3" name="Pladsholder til indhold 2"/>
          <p:cNvSpPr>
            <a:spLocks noGrp="1"/>
          </p:cNvSpPr>
          <p:nvPr>
            <p:ph sz="quarter" idx="13" hasCustomPrompt="1"/>
          </p:nvPr>
        </p:nvSpPr>
        <p:spPr>
          <a:xfrm>
            <a:off x="6096001" y="333375"/>
            <a:ext cx="5617633" cy="5881688"/>
          </a:xfrm>
        </p:spPr>
        <p:txBody>
          <a:bodyPr anchor="t"/>
          <a:lstStyle>
            <a:lvl1pPr algn="l">
              <a:defRPr/>
            </a:lvl1pPr>
            <a:lvl2pPr algn="l">
              <a:defRPr/>
            </a:lvl2pPr>
            <a:lvl3pPr algn="l">
              <a:defRPr/>
            </a:lvl3pPr>
            <a:lvl4pPr algn="l">
              <a:defRPr/>
            </a:lvl4pPr>
            <a:lvl5pPr algn="l">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10"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
        <p:nvSpPr>
          <p:cNvPr id="2" name="Pladsholder til diasnummer 1"/>
          <p:cNvSpPr>
            <a:spLocks noGrp="1"/>
          </p:cNvSpPr>
          <p:nvPr>
            <p:ph type="sldNum" sz="quarter" idx="14"/>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236173056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542"/>
            <a:ext cx="11239500" cy="972021"/>
          </a:xfrm>
        </p:spPr>
        <p:txBody>
          <a:bodyPr vert="horz">
            <a:normAutofit/>
          </a:bodyPr>
          <a:lstStyle>
            <a:lvl1pPr>
              <a:defRPr sz="4900">
                <a:solidFill>
                  <a:schemeClr val="tx2"/>
                </a:solidFill>
              </a:defRPr>
            </a:lvl1pPr>
          </a:lstStyle>
          <a:p>
            <a:pPr lvl="0"/>
            <a:r>
              <a:rPr lang="da-DK" dirty="0"/>
              <a:t>Klik for at tilføje tekst</a:t>
            </a:r>
          </a:p>
        </p:txBody>
      </p:sp>
      <p:sp>
        <p:nvSpPr>
          <p:cNvPr id="3" name="Pladsholder til indhold 3"/>
          <p:cNvSpPr>
            <a:spLocks noGrp="1"/>
          </p:cNvSpPr>
          <p:nvPr>
            <p:ph sz="quarter" idx="14" hasCustomPrompt="1"/>
          </p:nvPr>
        </p:nvSpPr>
        <p:spPr>
          <a:xfrm>
            <a:off x="476250" y="1919883"/>
            <a:ext cx="11247460" cy="4286250"/>
          </a:xfrm>
        </p:spPr>
        <p:txBody>
          <a:bodyPr anchor="t"/>
          <a:lstStyle/>
          <a:p>
            <a:pPr lvl="0">
              <a:defRPr sz="1800">
                <a:solidFill>
                  <a:srgbClr val="000000"/>
                </a:solidFill>
              </a:defRPr>
            </a:pPr>
            <a:r>
              <a:rPr lang="da-DK" sz="2200" dirty="0">
                <a:solidFill>
                  <a:srgbClr val="414141"/>
                </a:solidFill>
              </a:rPr>
              <a:t>Brødtekst, niveau et</a:t>
            </a:r>
          </a:p>
          <a:p>
            <a:pPr lvl="1">
              <a:defRPr sz="1800">
                <a:solidFill>
                  <a:srgbClr val="000000"/>
                </a:solidFill>
              </a:defRPr>
            </a:pPr>
            <a:r>
              <a:rPr lang="da-DK" sz="2200" dirty="0">
                <a:solidFill>
                  <a:srgbClr val="414141"/>
                </a:solidFill>
              </a:rPr>
              <a:t>Brødtekst, niveau to</a:t>
            </a:r>
          </a:p>
          <a:p>
            <a:pPr lvl="2">
              <a:defRPr sz="1800">
                <a:solidFill>
                  <a:srgbClr val="000000"/>
                </a:solidFill>
              </a:defRPr>
            </a:pPr>
            <a:r>
              <a:rPr lang="da-DK" sz="2200" dirty="0">
                <a:solidFill>
                  <a:srgbClr val="414141"/>
                </a:solidFill>
              </a:rPr>
              <a:t>Brødtekst, niveau tre</a:t>
            </a:r>
          </a:p>
          <a:p>
            <a:pPr lvl="3">
              <a:defRPr sz="1800">
                <a:solidFill>
                  <a:srgbClr val="000000"/>
                </a:solidFill>
              </a:defRPr>
            </a:pPr>
            <a:r>
              <a:rPr lang="da-DK" sz="2200" dirty="0">
                <a:solidFill>
                  <a:srgbClr val="414141"/>
                </a:solidFill>
              </a:rPr>
              <a:t>Brødtekst, niveau fire</a:t>
            </a:r>
          </a:p>
          <a:p>
            <a:pPr lvl="4">
              <a:defRPr sz="1800">
                <a:solidFill>
                  <a:srgbClr val="000000"/>
                </a:solidFill>
              </a:defRPr>
            </a:pPr>
            <a:r>
              <a:rPr lang="da-DK" sz="2200" dirty="0">
                <a:solidFill>
                  <a:srgbClr val="414141"/>
                </a:solidFill>
              </a:rPr>
              <a:t>Brødtekst, niveau fem</a:t>
            </a:r>
          </a:p>
        </p:txBody>
      </p:sp>
      <p:sp>
        <p:nvSpPr>
          <p:cNvPr id="4" name="Pladsholder til diasnummer 3"/>
          <p:cNvSpPr>
            <a:spLocks noGrp="1"/>
          </p:cNvSpPr>
          <p:nvPr>
            <p:ph type="sldNum" sz="quarter" idx="15"/>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68393391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er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542"/>
            <a:ext cx="11239500" cy="972021"/>
          </a:xfrm>
        </p:spPr>
        <p:txBody>
          <a:bodyPr vert="horz">
            <a:normAutofit/>
          </a:bodyPr>
          <a:lstStyle>
            <a:lvl1pPr>
              <a:defRPr sz="4900">
                <a:solidFill>
                  <a:schemeClr val="tx2"/>
                </a:solidFill>
              </a:defRPr>
            </a:lvl1pPr>
          </a:lstStyle>
          <a:p>
            <a:pPr lvl="0"/>
            <a:r>
              <a:rPr lang="da-DK" dirty="0"/>
              <a:t>Klik for at tilføje tekst</a:t>
            </a:r>
          </a:p>
        </p:txBody>
      </p:sp>
      <p:sp>
        <p:nvSpPr>
          <p:cNvPr id="3" name="Pladsholder til indhold 3"/>
          <p:cNvSpPr>
            <a:spLocks noGrp="1"/>
          </p:cNvSpPr>
          <p:nvPr>
            <p:ph sz="quarter" idx="14" hasCustomPrompt="1"/>
          </p:nvPr>
        </p:nvSpPr>
        <p:spPr>
          <a:xfrm>
            <a:off x="476250" y="1919883"/>
            <a:ext cx="11247460" cy="4286250"/>
          </a:xfrm>
        </p:spPr>
        <p:txBody>
          <a:bodyPr anchor="t"/>
          <a:lstStyle/>
          <a:p>
            <a:pPr lvl="0">
              <a:defRPr sz="1800">
                <a:solidFill>
                  <a:srgbClr val="000000"/>
                </a:solidFill>
              </a:defRPr>
            </a:pPr>
            <a:r>
              <a:rPr lang="da-DK" sz="2200" dirty="0">
                <a:solidFill>
                  <a:srgbClr val="414141"/>
                </a:solidFill>
              </a:rPr>
              <a:t>Brødtekst, niveau et</a:t>
            </a:r>
          </a:p>
          <a:p>
            <a:pPr lvl="1">
              <a:defRPr sz="1800">
                <a:solidFill>
                  <a:srgbClr val="000000"/>
                </a:solidFill>
              </a:defRPr>
            </a:pPr>
            <a:r>
              <a:rPr lang="da-DK" sz="2200" dirty="0">
                <a:solidFill>
                  <a:srgbClr val="414141"/>
                </a:solidFill>
              </a:rPr>
              <a:t>Brødtekst, niveau to</a:t>
            </a:r>
          </a:p>
          <a:p>
            <a:pPr lvl="2">
              <a:defRPr sz="1800">
                <a:solidFill>
                  <a:srgbClr val="000000"/>
                </a:solidFill>
              </a:defRPr>
            </a:pPr>
            <a:r>
              <a:rPr lang="da-DK" sz="2200" dirty="0">
                <a:solidFill>
                  <a:srgbClr val="414141"/>
                </a:solidFill>
              </a:rPr>
              <a:t>Brødtekst, niveau tre</a:t>
            </a:r>
          </a:p>
          <a:p>
            <a:pPr lvl="3">
              <a:defRPr sz="1800">
                <a:solidFill>
                  <a:srgbClr val="000000"/>
                </a:solidFill>
              </a:defRPr>
            </a:pPr>
            <a:r>
              <a:rPr lang="da-DK" sz="2200" dirty="0">
                <a:solidFill>
                  <a:srgbClr val="414141"/>
                </a:solidFill>
              </a:rPr>
              <a:t>Brødtekst, niveau fire</a:t>
            </a:r>
          </a:p>
          <a:p>
            <a:pPr lvl="4">
              <a:defRPr sz="1800">
                <a:solidFill>
                  <a:srgbClr val="000000"/>
                </a:solidFill>
              </a:defRPr>
            </a:pPr>
            <a:r>
              <a:rPr lang="da-DK" sz="2200" dirty="0">
                <a:solidFill>
                  <a:srgbClr val="414141"/>
                </a:solidFill>
              </a:rPr>
              <a:t>Brødtekst, niveau fem</a:t>
            </a:r>
          </a:p>
        </p:txBody>
      </p:sp>
      <p:sp>
        <p:nvSpPr>
          <p:cNvPr id="4"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Rediger typografien i masteren</a:t>
            </a:r>
          </a:p>
        </p:txBody>
      </p:sp>
      <p:sp>
        <p:nvSpPr>
          <p:cNvPr id="5" name="Pladsholder til diasnummer 4"/>
          <p:cNvSpPr>
            <a:spLocks noGrp="1"/>
          </p:cNvSpPr>
          <p:nvPr>
            <p:ph type="sldNum" sz="quarter" idx="15"/>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38271176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hape 2"/>
          <p:cNvSpPr/>
          <p:nvPr/>
        </p:nvSpPr>
        <p:spPr>
          <a:xfrm>
            <a:off x="476250" y="1305719"/>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3" name="Shape 3"/>
          <p:cNvSpPr/>
          <p:nvPr/>
        </p:nvSpPr>
        <p:spPr>
          <a:xfrm>
            <a:off x="476250" y="225226"/>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4" name="Shape 4"/>
          <p:cNvSpPr>
            <a:spLocks noGrp="1"/>
          </p:cNvSpPr>
          <p:nvPr>
            <p:ph type="title"/>
          </p:nvPr>
        </p:nvSpPr>
        <p:spPr>
          <a:xfrm>
            <a:off x="484211" y="233406"/>
            <a:ext cx="11239500" cy="9651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lang="da-DK" sz="4900" dirty="0">
                <a:solidFill>
                  <a:srgbClr val="B3242A"/>
                </a:solidFill>
              </a:rPr>
              <a:t>Titeltekst</a:t>
            </a:r>
            <a:endParaRPr sz="4900" dirty="0">
              <a:solidFill>
                <a:srgbClr val="B3242A"/>
              </a:solidFill>
            </a:endParaRPr>
          </a:p>
        </p:txBody>
      </p:sp>
      <p:sp>
        <p:nvSpPr>
          <p:cNvPr id="5" name="Shape 5"/>
          <p:cNvSpPr>
            <a:spLocks noGrp="1"/>
          </p:cNvSpPr>
          <p:nvPr>
            <p:ph type="body" idx="1"/>
          </p:nvPr>
        </p:nvSpPr>
        <p:spPr>
          <a:xfrm>
            <a:off x="1032573" y="1493490"/>
            <a:ext cx="10683177" cy="471235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rmAutofit/>
          </a:bodyPr>
          <a:lstStyle/>
          <a:p>
            <a:pPr lvl="0">
              <a:defRPr sz="1800">
                <a:solidFill>
                  <a:srgbClr val="000000"/>
                </a:solidFill>
              </a:defRPr>
            </a:pPr>
            <a:r>
              <a:rPr sz="2200" dirty="0">
                <a:solidFill>
                  <a:srgbClr val="414141"/>
                </a:solidFill>
              </a:rPr>
              <a:t>Brødtekst, niveau et</a:t>
            </a:r>
          </a:p>
          <a:p>
            <a:pPr lvl="1">
              <a:defRPr sz="1800">
                <a:solidFill>
                  <a:srgbClr val="000000"/>
                </a:solidFill>
              </a:defRPr>
            </a:pPr>
            <a:r>
              <a:rPr sz="2200" dirty="0">
                <a:solidFill>
                  <a:srgbClr val="414141"/>
                </a:solidFill>
              </a:rPr>
              <a:t>Brødtekst, niveau to</a:t>
            </a:r>
          </a:p>
          <a:p>
            <a:pPr lvl="2">
              <a:defRPr sz="1800">
                <a:solidFill>
                  <a:srgbClr val="000000"/>
                </a:solidFill>
              </a:defRPr>
            </a:pPr>
            <a:r>
              <a:rPr sz="2200" dirty="0">
                <a:solidFill>
                  <a:srgbClr val="414141"/>
                </a:solidFill>
              </a:rPr>
              <a:t>Brødtekst, niveau tre</a:t>
            </a:r>
          </a:p>
          <a:p>
            <a:pPr lvl="3">
              <a:defRPr sz="1800">
                <a:solidFill>
                  <a:srgbClr val="000000"/>
                </a:solidFill>
              </a:defRPr>
            </a:pPr>
            <a:r>
              <a:rPr sz="2200" dirty="0">
                <a:solidFill>
                  <a:srgbClr val="414141"/>
                </a:solidFill>
              </a:rPr>
              <a:t>Brødtekst, niveau fire</a:t>
            </a:r>
          </a:p>
          <a:p>
            <a:pPr lvl="4">
              <a:defRPr sz="1800">
                <a:solidFill>
                  <a:srgbClr val="000000"/>
                </a:solidFill>
              </a:defRPr>
            </a:pPr>
            <a:r>
              <a:rPr sz="2200" dirty="0">
                <a:solidFill>
                  <a:srgbClr val="414141"/>
                </a:solidFill>
              </a:rPr>
              <a:t>Brødtekst, niveau fem</a:t>
            </a:r>
          </a:p>
        </p:txBody>
      </p:sp>
      <p:pic>
        <p:nvPicPr>
          <p:cNvPr id="7" name="ÆS_logo_POS_CMYK.pdf"/>
          <p:cNvPicPr/>
          <p:nvPr/>
        </p:nvPicPr>
        <p:blipFill>
          <a:blip r:embed="rId33"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
        <p:nvSpPr>
          <p:cNvPr id="6" name="Pladsholder til diasnummer 5"/>
          <p:cNvSpPr>
            <a:spLocks noGrp="1"/>
          </p:cNvSpPr>
          <p:nvPr>
            <p:ph type="sldNum" sz="quarter" idx="4"/>
          </p:nvPr>
        </p:nvSpPr>
        <p:spPr>
          <a:xfrm>
            <a:off x="402493" y="634599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38CB2-EA0C-44E4-A91A-4D7146E346C5}" type="slidenum">
              <a:rPr lang="da-DK" smtClean="0"/>
              <a:pPr/>
              <a:t>‹nr.›</a:t>
            </a:fld>
            <a:endParaRPr lang="da-DK"/>
          </a:p>
        </p:txBody>
      </p:sp>
    </p:spTree>
    <p:extLst>
      <p:ext uri="{BB962C8B-B14F-4D97-AF65-F5344CB8AC3E}">
        <p14:creationId xmlns:p14="http://schemas.microsoft.com/office/powerpoint/2010/main" val="2094862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Lst>
  <p:transition spd="med"/>
  <p:txStyles>
    <p:titleStyle>
      <a:lvl1pPr algn="ctr" defTabSz="410751" eaLnBrk="1" hangingPunct="1">
        <a:lnSpc>
          <a:spcPct val="100000"/>
        </a:lnSpc>
        <a:spcBef>
          <a:spcPts val="1125"/>
        </a:spcBef>
        <a:defRPr sz="4000" baseline="0">
          <a:solidFill>
            <a:schemeClr val="tx2"/>
          </a:solidFill>
          <a:latin typeface="Arial"/>
          <a:ea typeface="Arial"/>
          <a:cs typeface="Arial"/>
          <a:sym typeface="Arial"/>
        </a:defRPr>
      </a:lvl1pPr>
      <a:lvl2pPr indent="160729" algn="ctr" defTabSz="410751" eaLnBrk="1" hangingPunct="1">
        <a:lnSpc>
          <a:spcPct val="90000"/>
        </a:lnSpc>
        <a:spcBef>
          <a:spcPts val="1125"/>
        </a:spcBef>
        <a:defRPr sz="4900">
          <a:solidFill>
            <a:srgbClr val="B3242A"/>
          </a:solidFill>
          <a:latin typeface="Arial"/>
          <a:ea typeface="Arial"/>
          <a:cs typeface="Arial"/>
          <a:sym typeface="Arial"/>
        </a:defRPr>
      </a:lvl2pPr>
      <a:lvl3pPr indent="321457" algn="ctr" defTabSz="410751" eaLnBrk="1" hangingPunct="1">
        <a:lnSpc>
          <a:spcPct val="90000"/>
        </a:lnSpc>
        <a:spcBef>
          <a:spcPts val="1125"/>
        </a:spcBef>
        <a:defRPr sz="4900">
          <a:solidFill>
            <a:srgbClr val="B3242A"/>
          </a:solidFill>
          <a:latin typeface="Arial"/>
          <a:ea typeface="Arial"/>
          <a:cs typeface="Arial"/>
          <a:sym typeface="Arial"/>
        </a:defRPr>
      </a:lvl3pPr>
      <a:lvl4pPr indent="482186" algn="ctr" defTabSz="410751" eaLnBrk="1" hangingPunct="1">
        <a:lnSpc>
          <a:spcPct val="90000"/>
        </a:lnSpc>
        <a:spcBef>
          <a:spcPts val="1125"/>
        </a:spcBef>
        <a:defRPr sz="4900">
          <a:solidFill>
            <a:srgbClr val="B3242A"/>
          </a:solidFill>
          <a:latin typeface="Arial"/>
          <a:ea typeface="Arial"/>
          <a:cs typeface="Arial"/>
          <a:sym typeface="Arial"/>
        </a:defRPr>
      </a:lvl4pPr>
      <a:lvl5pPr indent="642915" algn="ctr" defTabSz="410751" eaLnBrk="1" hangingPunct="1">
        <a:lnSpc>
          <a:spcPct val="90000"/>
        </a:lnSpc>
        <a:spcBef>
          <a:spcPts val="1125"/>
        </a:spcBef>
        <a:defRPr sz="4900">
          <a:solidFill>
            <a:srgbClr val="B3242A"/>
          </a:solidFill>
          <a:latin typeface="Arial"/>
          <a:ea typeface="Arial"/>
          <a:cs typeface="Arial"/>
          <a:sym typeface="Arial"/>
        </a:defRPr>
      </a:lvl5pPr>
      <a:lvl6pPr indent="803643" algn="ctr" defTabSz="410751" eaLnBrk="1" hangingPunct="1">
        <a:lnSpc>
          <a:spcPct val="90000"/>
        </a:lnSpc>
        <a:spcBef>
          <a:spcPts val="1125"/>
        </a:spcBef>
        <a:defRPr sz="4900">
          <a:solidFill>
            <a:srgbClr val="B3242A"/>
          </a:solidFill>
          <a:latin typeface="Arial"/>
          <a:ea typeface="Arial"/>
          <a:cs typeface="Arial"/>
          <a:sym typeface="Arial"/>
        </a:defRPr>
      </a:lvl6pPr>
      <a:lvl7pPr indent="964372" algn="ctr" defTabSz="410751" eaLnBrk="1" hangingPunct="1">
        <a:lnSpc>
          <a:spcPct val="90000"/>
        </a:lnSpc>
        <a:spcBef>
          <a:spcPts val="1125"/>
        </a:spcBef>
        <a:defRPr sz="4900">
          <a:solidFill>
            <a:srgbClr val="B3242A"/>
          </a:solidFill>
          <a:latin typeface="Arial"/>
          <a:ea typeface="Arial"/>
          <a:cs typeface="Arial"/>
          <a:sym typeface="Arial"/>
        </a:defRPr>
      </a:lvl7pPr>
      <a:lvl8pPr indent="1125101" algn="ctr" defTabSz="410751" eaLnBrk="1" hangingPunct="1">
        <a:lnSpc>
          <a:spcPct val="90000"/>
        </a:lnSpc>
        <a:spcBef>
          <a:spcPts val="1125"/>
        </a:spcBef>
        <a:defRPr sz="4900">
          <a:solidFill>
            <a:srgbClr val="B3242A"/>
          </a:solidFill>
          <a:latin typeface="Arial"/>
          <a:ea typeface="Arial"/>
          <a:cs typeface="Arial"/>
          <a:sym typeface="Arial"/>
        </a:defRPr>
      </a:lvl8pPr>
      <a:lvl9pPr indent="1285829" algn="ctr" defTabSz="410751" eaLnBrk="1" hangingPunct="1">
        <a:lnSpc>
          <a:spcPct val="90000"/>
        </a:lnSpc>
        <a:spcBef>
          <a:spcPts val="1125"/>
        </a:spcBef>
        <a:defRPr sz="4900">
          <a:solidFill>
            <a:srgbClr val="B3242A"/>
          </a:solidFill>
          <a:latin typeface="Arial"/>
          <a:ea typeface="Arial"/>
          <a:cs typeface="Arial"/>
          <a:sym typeface="Arial"/>
        </a:defRPr>
      </a:lvl9pPr>
    </p:titleStyle>
    <p:bodyStyle>
      <a:lvl1pPr marL="240460" indent="-240460" algn="l" defTabSz="410751" eaLnBrk="1" hangingPunct="1">
        <a:lnSpc>
          <a:spcPct val="100000"/>
        </a:lnSpc>
        <a:spcBef>
          <a:spcPts val="1000"/>
        </a:spcBef>
        <a:buSzPct val="75000"/>
        <a:buFont typeface="Arial"/>
        <a:buChar char="•"/>
        <a:defRPr sz="2200" b="0" i="0">
          <a:solidFill>
            <a:schemeClr val="tx1">
              <a:lumMod val="75000"/>
              <a:lumOff val="25000"/>
            </a:schemeClr>
          </a:solidFill>
          <a:latin typeface="+mn-lt"/>
          <a:ea typeface="Georgia"/>
          <a:cs typeface="Arial"/>
          <a:sym typeface="Georgia"/>
        </a:defRPr>
      </a:lvl1pPr>
      <a:lvl2pPr marL="480920" indent="-240460" algn="l"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2pPr>
      <a:lvl3pPr marL="721381" indent="-240460" algn="l"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3pPr>
      <a:lvl4pPr marL="961841" indent="-240460"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4pPr>
      <a:lvl5pPr marL="1202301" indent="-240460"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5pPr>
      <a:lvl6pPr marL="1945610" indent="-293676" defTabSz="410751" eaLnBrk="1" hangingPunct="1">
        <a:spcBef>
          <a:spcPts val="1687"/>
        </a:spcBef>
        <a:buSzPct val="75000"/>
        <a:buChar char="•"/>
        <a:defRPr sz="2200">
          <a:solidFill>
            <a:srgbClr val="414141"/>
          </a:solidFill>
          <a:latin typeface="Georgia"/>
          <a:ea typeface="Georgia"/>
          <a:cs typeface="Georgia"/>
          <a:sym typeface="Georgia"/>
        </a:defRPr>
      </a:lvl6pPr>
      <a:lvl7pPr marL="2275997" indent="-293676" defTabSz="410751" eaLnBrk="1" hangingPunct="1">
        <a:spcBef>
          <a:spcPts val="1687"/>
        </a:spcBef>
        <a:buSzPct val="75000"/>
        <a:buChar char="•"/>
        <a:defRPr sz="2200">
          <a:solidFill>
            <a:srgbClr val="414141"/>
          </a:solidFill>
          <a:latin typeface="Georgia"/>
          <a:ea typeface="Georgia"/>
          <a:cs typeface="Georgia"/>
          <a:sym typeface="Georgia"/>
        </a:defRPr>
      </a:lvl7pPr>
      <a:lvl8pPr marL="2606383" indent="-293676" defTabSz="410751" eaLnBrk="1" hangingPunct="1">
        <a:spcBef>
          <a:spcPts val="1687"/>
        </a:spcBef>
        <a:buSzPct val="75000"/>
        <a:buChar char="•"/>
        <a:defRPr sz="2200">
          <a:solidFill>
            <a:srgbClr val="414141"/>
          </a:solidFill>
          <a:latin typeface="Georgia"/>
          <a:ea typeface="Georgia"/>
          <a:cs typeface="Georgia"/>
          <a:sym typeface="Georgia"/>
        </a:defRPr>
      </a:lvl8pPr>
      <a:lvl9pPr marL="2936770" indent="-293676" defTabSz="410751" eaLnBrk="1" hangingPunct="1">
        <a:spcBef>
          <a:spcPts val="1687"/>
        </a:spcBef>
        <a:buSzPct val="75000"/>
        <a:buChar char="•"/>
        <a:defRPr sz="2200">
          <a:solidFill>
            <a:srgbClr val="414141"/>
          </a:solidFill>
          <a:latin typeface="Georgia"/>
          <a:ea typeface="Georgia"/>
          <a:cs typeface="Georgia"/>
          <a:sym typeface="Georgia"/>
        </a:defRPr>
      </a:lvl9pPr>
    </p:bodyStyle>
    <p:otherStyle>
      <a:lvl1pPr algn="ctr" defTabSz="410751" eaLnBrk="1" hangingPunct="1">
        <a:defRPr>
          <a:solidFill>
            <a:schemeClr val="tx1"/>
          </a:solidFill>
          <a:latin typeface="+mn-lt"/>
          <a:ea typeface="+mn-ea"/>
          <a:cs typeface="+mn-cs"/>
          <a:sym typeface="Palatino"/>
        </a:defRPr>
      </a:lvl1pPr>
      <a:lvl2pPr indent="160729" algn="ctr" defTabSz="410751" eaLnBrk="1" hangingPunct="1">
        <a:defRPr>
          <a:solidFill>
            <a:schemeClr val="tx1"/>
          </a:solidFill>
          <a:latin typeface="+mn-lt"/>
          <a:ea typeface="+mn-ea"/>
          <a:cs typeface="+mn-cs"/>
          <a:sym typeface="Palatino"/>
        </a:defRPr>
      </a:lvl2pPr>
      <a:lvl3pPr indent="321457" algn="ctr" defTabSz="410751" eaLnBrk="1" hangingPunct="1">
        <a:defRPr>
          <a:solidFill>
            <a:schemeClr val="tx1"/>
          </a:solidFill>
          <a:latin typeface="+mn-lt"/>
          <a:ea typeface="+mn-ea"/>
          <a:cs typeface="+mn-cs"/>
          <a:sym typeface="Palatino"/>
        </a:defRPr>
      </a:lvl3pPr>
      <a:lvl4pPr indent="482186" algn="ctr" defTabSz="410751" eaLnBrk="1" hangingPunct="1">
        <a:defRPr>
          <a:solidFill>
            <a:schemeClr val="tx1"/>
          </a:solidFill>
          <a:latin typeface="+mn-lt"/>
          <a:ea typeface="+mn-ea"/>
          <a:cs typeface="+mn-cs"/>
          <a:sym typeface="Palatino"/>
        </a:defRPr>
      </a:lvl4pPr>
      <a:lvl5pPr indent="642915" algn="ctr" defTabSz="410751" eaLnBrk="1" hangingPunct="1">
        <a:defRPr>
          <a:solidFill>
            <a:schemeClr val="tx1"/>
          </a:solidFill>
          <a:latin typeface="+mn-lt"/>
          <a:ea typeface="+mn-ea"/>
          <a:cs typeface="+mn-cs"/>
          <a:sym typeface="Palatino"/>
        </a:defRPr>
      </a:lvl5pPr>
      <a:lvl6pPr indent="803643" algn="ctr" defTabSz="410751" eaLnBrk="1" hangingPunct="1">
        <a:defRPr>
          <a:solidFill>
            <a:schemeClr val="tx1"/>
          </a:solidFill>
          <a:latin typeface="+mn-lt"/>
          <a:ea typeface="+mn-ea"/>
          <a:cs typeface="+mn-cs"/>
          <a:sym typeface="Palatino"/>
        </a:defRPr>
      </a:lvl6pPr>
      <a:lvl7pPr indent="964372" algn="ctr" defTabSz="410751" eaLnBrk="1" hangingPunct="1">
        <a:defRPr>
          <a:solidFill>
            <a:schemeClr val="tx1"/>
          </a:solidFill>
          <a:latin typeface="+mn-lt"/>
          <a:ea typeface="+mn-ea"/>
          <a:cs typeface="+mn-cs"/>
          <a:sym typeface="Palatino"/>
        </a:defRPr>
      </a:lvl7pPr>
      <a:lvl8pPr indent="1125101" algn="ctr" defTabSz="410751" eaLnBrk="1" hangingPunct="1">
        <a:defRPr>
          <a:solidFill>
            <a:schemeClr val="tx1"/>
          </a:solidFill>
          <a:latin typeface="+mn-lt"/>
          <a:ea typeface="+mn-ea"/>
          <a:cs typeface="+mn-cs"/>
          <a:sym typeface="Palatino"/>
        </a:defRPr>
      </a:lvl8pPr>
      <a:lvl9pPr indent="1285829" algn="ctr" defTabSz="410751" eaLnBrk="1" hangingPunct="1">
        <a:defRPr>
          <a:solidFill>
            <a:schemeClr val="tx1"/>
          </a:solidFill>
          <a:latin typeface="+mn-lt"/>
          <a:ea typeface="+mn-ea"/>
          <a:cs typeface="+mn-cs"/>
          <a:sym typeface="Palatino"/>
        </a:defRPr>
      </a:lvl9pPr>
    </p:otherStyle>
  </p:txStyles>
  <p:extLst>
    <p:ext uri="{27BBF7A9-308A-43DC-89C8-2F10F3537804}">
      <p15:sldGuideLst xmlns:p15="http://schemas.microsoft.com/office/powerpoint/2012/main">
        <p15:guide id="1" orient="horz" pos="763">
          <p15:clr>
            <a:srgbClr val="F26B43"/>
          </p15:clr>
        </p15:guide>
        <p15:guide id="2" pos="2880">
          <p15:clr>
            <a:srgbClr val="F26B43"/>
          </p15:clr>
        </p15:guide>
        <p15:guide id="3" orient="horz" pos="890">
          <p15:clr>
            <a:srgbClr val="F26B43"/>
          </p15:clr>
        </p15:guide>
        <p15:guide id="4" pos="480">
          <p15:clr>
            <a:srgbClr val="F26B43"/>
          </p15:clr>
        </p15:guide>
        <p15:guide id="5" pos="5534">
          <p15:clr>
            <a:srgbClr val="F26B43"/>
          </p15:clr>
        </p15:guide>
        <p15:guide id="6" orient="horz" pos="3915">
          <p15:clr>
            <a:srgbClr val="F26B43"/>
          </p15:clr>
        </p15:guide>
        <p15:guide id="7" orient="horz" pos="210">
          <p15:clr>
            <a:srgbClr val="F26B43"/>
          </p15:clr>
        </p15:guide>
        <p15:guide id="8" orient="horz" pos="1185">
          <p15:clr>
            <a:srgbClr val="F26B43"/>
          </p15:clr>
        </p15:guide>
        <p15:guide id="9" orient="horz" pos="1040">
          <p15:clr>
            <a:srgbClr val="F26B43"/>
          </p15:clr>
        </p15:guide>
        <p15:guide id="10" pos="226">
          <p15:clr>
            <a:srgbClr val="F26B43"/>
          </p15:clr>
        </p15:guide>
        <p15:guide id="11" orient="horz" pos="935">
          <p15:clr>
            <a:srgbClr val="F26B43"/>
          </p15:clr>
        </p15:guide>
        <p15:guide id="1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hyperlink" Target="https://ekstrabladet.dk/nyheder/samfund/92-aarig-skulle-selv-betale-for-ambulance-helt-urimeligt/10175457" TargetMode="Externa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8.svg"/></Relationships>
</file>

<file path=ppt/slides/_rels/slide59.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18" Type="http://schemas.openxmlformats.org/officeDocument/2006/relationships/diagramColors" Target="../diagrams/colors6.xml"/><Relationship Id="rId3" Type="http://schemas.openxmlformats.org/officeDocument/2006/relationships/image" Target="../media/image49.jpeg"/><Relationship Id="rId21" Type="http://schemas.openxmlformats.org/officeDocument/2006/relationships/diagramLayout" Target="../diagrams/layout7.xml"/><Relationship Id="rId7" Type="http://schemas.openxmlformats.org/officeDocument/2006/relationships/diagramColors" Target="../diagrams/colors4.xml"/><Relationship Id="rId12" Type="http://schemas.openxmlformats.org/officeDocument/2006/relationships/diagramColors" Target="../diagrams/colors5.xml"/><Relationship Id="rId17" Type="http://schemas.openxmlformats.org/officeDocument/2006/relationships/diagramQuickStyle" Target="../diagrams/quickStyle6.xml"/><Relationship Id="rId2" Type="http://schemas.openxmlformats.org/officeDocument/2006/relationships/notesSlide" Target="../notesSlides/notesSlide42.xml"/><Relationship Id="rId16" Type="http://schemas.openxmlformats.org/officeDocument/2006/relationships/diagramLayout" Target="../diagrams/layout6.xml"/><Relationship Id="rId20" Type="http://schemas.openxmlformats.org/officeDocument/2006/relationships/diagramData" Target="../diagrams/data7.xml"/><Relationship Id="rId1" Type="http://schemas.openxmlformats.org/officeDocument/2006/relationships/slideLayout" Target="../slideLayouts/slideLayout29.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24" Type="http://schemas.microsoft.com/office/2007/relationships/diagramDrawing" Target="../diagrams/drawing7.xml"/><Relationship Id="rId5" Type="http://schemas.openxmlformats.org/officeDocument/2006/relationships/diagramLayout" Target="../diagrams/layout4.xml"/><Relationship Id="rId15" Type="http://schemas.openxmlformats.org/officeDocument/2006/relationships/diagramData" Target="../diagrams/data6.xml"/><Relationship Id="rId23" Type="http://schemas.openxmlformats.org/officeDocument/2006/relationships/diagramColors" Target="../diagrams/colors7.xml"/><Relationship Id="rId10" Type="http://schemas.openxmlformats.org/officeDocument/2006/relationships/diagramLayout" Target="../diagrams/layout5.xml"/><Relationship Id="rId19" Type="http://schemas.microsoft.com/office/2007/relationships/diagramDrawing" Target="../diagrams/drawing6.xml"/><Relationship Id="rId4" Type="http://schemas.openxmlformats.org/officeDocument/2006/relationships/diagramData" Target="../diagrams/data4.xml"/><Relationship Id="rId9" Type="http://schemas.openxmlformats.org/officeDocument/2006/relationships/diagramData" Target="../diagrams/data5.xml"/><Relationship Id="rId14" Type="http://schemas.openxmlformats.org/officeDocument/2006/relationships/image" Target="../media/image50.jpg"/><Relationship Id="rId22" Type="http://schemas.openxmlformats.org/officeDocument/2006/relationships/diagramQuickStyle" Target="../diagrams/quickStyle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2.jpg"/><Relationship Id="rId7" Type="http://schemas.openxmlformats.org/officeDocument/2006/relationships/image" Target="../media/image56.jp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tumn Photos, Download The BEST Free Autumn Stock Photos &amp; HD Images">
            <a:extLst>
              <a:ext uri="{FF2B5EF4-FFF2-40B4-BE49-F238E27FC236}">
                <a16:creationId xmlns:a16="http://schemas.microsoft.com/office/drawing/2014/main" id="{0CF04B58-15C7-867F-7192-6B69F640E1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0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tekst 2"/>
          <p:cNvSpPr>
            <a:spLocks noGrp="1"/>
          </p:cNvSpPr>
          <p:nvPr>
            <p:ph type="body" sz="quarter" idx="10"/>
          </p:nvPr>
        </p:nvSpPr>
        <p:spPr/>
        <p:txBody>
          <a:bodyPr/>
          <a:lstStyle/>
          <a:p>
            <a:r>
              <a:rPr lang="da-DK" sz="2800" dirty="0">
                <a:solidFill>
                  <a:schemeClr val="bg1"/>
                </a:solidFill>
              </a:rPr>
              <a:t> </a:t>
            </a:r>
            <a:endParaRPr lang="da-DK" sz="2800" kern="0" dirty="0">
              <a:solidFill>
                <a:schemeClr val="bg1"/>
              </a:solidFill>
            </a:endParaRPr>
          </a:p>
        </p:txBody>
      </p:sp>
      <p:sp>
        <p:nvSpPr>
          <p:cNvPr id="2" name="Titel 1"/>
          <p:cNvSpPr>
            <a:spLocks noGrp="1"/>
          </p:cNvSpPr>
          <p:nvPr>
            <p:ph type="title"/>
          </p:nvPr>
        </p:nvSpPr>
        <p:spPr>
          <a:xfrm>
            <a:off x="0" y="4239644"/>
            <a:ext cx="12192000" cy="1121249"/>
          </a:xfrm>
          <a:solidFill>
            <a:schemeClr val="bg1"/>
          </a:solidFill>
        </p:spPr>
        <p:txBody>
          <a:bodyPr>
            <a:normAutofit/>
          </a:bodyPr>
          <a:lstStyle/>
          <a:p>
            <a:r>
              <a:rPr lang="da-DK" sz="4800" dirty="0">
                <a:solidFill>
                  <a:srgbClr val="C00000"/>
                </a:solidFill>
              </a:rPr>
              <a:t>Dialogmøde Efterår 2024</a:t>
            </a:r>
          </a:p>
        </p:txBody>
      </p:sp>
      <p:sp>
        <p:nvSpPr>
          <p:cNvPr id="4" name="Titel 1">
            <a:extLst>
              <a:ext uri="{FF2B5EF4-FFF2-40B4-BE49-F238E27FC236}">
                <a16:creationId xmlns:a16="http://schemas.microsoft.com/office/drawing/2014/main" id="{591F18FE-AC3B-007A-CAD3-49A57EFD426C}"/>
              </a:ext>
            </a:extLst>
          </p:cNvPr>
          <p:cNvSpPr txBox="1">
            <a:spLocks/>
          </p:cNvSpPr>
          <p:nvPr/>
        </p:nvSpPr>
        <p:spPr>
          <a:xfrm>
            <a:off x="459316" y="2180702"/>
            <a:ext cx="11215711" cy="972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Autofit/>
          </a:bodyPr>
          <a:lstStyle>
            <a:lvl1pPr algn="ctr" defTabSz="410751" eaLnBrk="1" hangingPunct="1">
              <a:lnSpc>
                <a:spcPct val="100000"/>
              </a:lnSpc>
              <a:spcBef>
                <a:spcPts val="1125"/>
              </a:spcBef>
              <a:defRPr sz="4900" baseline="0">
                <a:solidFill>
                  <a:schemeClr val="tx2"/>
                </a:solidFill>
                <a:latin typeface="Arial"/>
                <a:ea typeface="Arial"/>
                <a:cs typeface="Arial"/>
                <a:sym typeface="Arial"/>
              </a:defRPr>
            </a:lvl1pPr>
            <a:lvl2pPr indent="160729" algn="ctr" defTabSz="410751" eaLnBrk="1" hangingPunct="1">
              <a:lnSpc>
                <a:spcPct val="90000"/>
              </a:lnSpc>
              <a:spcBef>
                <a:spcPts val="1125"/>
              </a:spcBef>
              <a:defRPr sz="4900">
                <a:solidFill>
                  <a:srgbClr val="B3242A"/>
                </a:solidFill>
                <a:latin typeface="Arial"/>
                <a:ea typeface="Arial"/>
                <a:cs typeface="Arial"/>
                <a:sym typeface="Arial"/>
              </a:defRPr>
            </a:lvl2pPr>
            <a:lvl3pPr indent="321457" algn="ctr" defTabSz="410751" eaLnBrk="1" hangingPunct="1">
              <a:lnSpc>
                <a:spcPct val="90000"/>
              </a:lnSpc>
              <a:spcBef>
                <a:spcPts val="1125"/>
              </a:spcBef>
              <a:defRPr sz="4900">
                <a:solidFill>
                  <a:srgbClr val="B3242A"/>
                </a:solidFill>
                <a:latin typeface="Arial"/>
                <a:ea typeface="Arial"/>
                <a:cs typeface="Arial"/>
                <a:sym typeface="Arial"/>
              </a:defRPr>
            </a:lvl3pPr>
            <a:lvl4pPr indent="482186" algn="ctr" defTabSz="410751" eaLnBrk="1" hangingPunct="1">
              <a:lnSpc>
                <a:spcPct val="90000"/>
              </a:lnSpc>
              <a:spcBef>
                <a:spcPts val="1125"/>
              </a:spcBef>
              <a:defRPr sz="4900">
                <a:solidFill>
                  <a:srgbClr val="B3242A"/>
                </a:solidFill>
                <a:latin typeface="Arial"/>
                <a:ea typeface="Arial"/>
                <a:cs typeface="Arial"/>
                <a:sym typeface="Arial"/>
              </a:defRPr>
            </a:lvl4pPr>
            <a:lvl5pPr indent="642915" algn="ctr" defTabSz="410751" eaLnBrk="1" hangingPunct="1">
              <a:lnSpc>
                <a:spcPct val="90000"/>
              </a:lnSpc>
              <a:spcBef>
                <a:spcPts val="1125"/>
              </a:spcBef>
              <a:defRPr sz="4900">
                <a:solidFill>
                  <a:srgbClr val="B3242A"/>
                </a:solidFill>
                <a:latin typeface="Arial"/>
                <a:ea typeface="Arial"/>
                <a:cs typeface="Arial"/>
                <a:sym typeface="Arial"/>
              </a:defRPr>
            </a:lvl5pPr>
            <a:lvl6pPr indent="803643" algn="ctr" defTabSz="410751" eaLnBrk="1" hangingPunct="1">
              <a:lnSpc>
                <a:spcPct val="90000"/>
              </a:lnSpc>
              <a:spcBef>
                <a:spcPts val="1125"/>
              </a:spcBef>
              <a:defRPr sz="4900">
                <a:solidFill>
                  <a:srgbClr val="B3242A"/>
                </a:solidFill>
                <a:latin typeface="Arial"/>
                <a:ea typeface="Arial"/>
                <a:cs typeface="Arial"/>
                <a:sym typeface="Arial"/>
              </a:defRPr>
            </a:lvl6pPr>
            <a:lvl7pPr indent="964372" algn="ctr" defTabSz="410751" eaLnBrk="1" hangingPunct="1">
              <a:lnSpc>
                <a:spcPct val="90000"/>
              </a:lnSpc>
              <a:spcBef>
                <a:spcPts val="1125"/>
              </a:spcBef>
              <a:defRPr sz="4900">
                <a:solidFill>
                  <a:srgbClr val="B3242A"/>
                </a:solidFill>
                <a:latin typeface="Arial"/>
                <a:ea typeface="Arial"/>
                <a:cs typeface="Arial"/>
                <a:sym typeface="Arial"/>
              </a:defRPr>
            </a:lvl7pPr>
            <a:lvl8pPr indent="1125101" algn="ctr" defTabSz="410751" eaLnBrk="1" hangingPunct="1">
              <a:lnSpc>
                <a:spcPct val="90000"/>
              </a:lnSpc>
              <a:spcBef>
                <a:spcPts val="1125"/>
              </a:spcBef>
              <a:defRPr sz="4900">
                <a:solidFill>
                  <a:srgbClr val="B3242A"/>
                </a:solidFill>
                <a:latin typeface="Arial"/>
                <a:ea typeface="Arial"/>
                <a:cs typeface="Arial"/>
                <a:sym typeface="Arial"/>
              </a:defRPr>
            </a:lvl8pPr>
            <a:lvl9pPr indent="1285829" algn="ctr" defTabSz="410751" eaLnBrk="1" hangingPunct="1">
              <a:lnSpc>
                <a:spcPct val="90000"/>
              </a:lnSpc>
              <a:spcBef>
                <a:spcPts val="1125"/>
              </a:spcBef>
              <a:defRPr sz="4900">
                <a:solidFill>
                  <a:srgbClr val="B3242A"/>
                </a:solidFill>
                <a:latin typeface="Arial"/>
                <a:ea typeface="Arial"/>
                <a:cs typeface="Arial"/>
                <a:sym typeface="Arial"/>
              </a:defRPr>
            </a:lvl9pPr>
          </a:lstStyle>
          <a:p>
            <a:r>
              <a:rPr lang="da-DK" sz="8800" kern="0" dirty="0">
                <a:solidFill>
                  <a:schemeClr val="bg1"/>
                </a:solidFill>
              </a:rPr>
              <a:t>Velkommen</a:t>
            </a:r>
          </a:p>
        </p:txBody>
      </p:sp>
    </p:spTree>
    <p:extLst>
      <p:ext uri="{BB962C8B-B14F-4D97-AF65-F5344CB8AC3E}">
        <p14:creationId xmlns:p14="http://schemas.microsoft.com/office/powerpoint/2010/main" val="144968792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da-DK" b="1" dirty="0"/>
            </a:br>
            <a:r>
              <a:rPr lang="da-DK" b="1" dirty="0"/>
              <a:t>Septembers himmel</a:t>
            </a:r>
            <a:br>
              <a:rPr lang="da-DK" dirty="0"/>
            </a:br>
            <a:endParaRPr lang="da-DK" dirty="0"/>
          </a:p>
        </p:txBody>
      </p:sp>
      <p:sp>
        <p:nvSpPr>
          <p:cNvPr id="3" name="Pladsholder til indhold 2"/>
          <p:cNvSpPr>
            <a:spLocks noGrp="1"/>
          </p:cNvSpPr>
          <p:nvPr>
            <p:ph idx="4294967295"/>
          </p:nvPr>
        </p:nvSpPr>
        <p:spPr>
          <a:xfrm>
            <a:off x="775376" y="1916832"/>
            <a:ext cx="10460864" cy="4176464"/>
          </a:xfrm>
          <a:prstGeom prst="rect">
            <a:avLst/>
          </a:prstGeom>
        </p:spPr>
        <p:txBody>
          <a:bodyPr/>
          <a:lstStyle/>
          <a:p>
            <a:pPr marL="0" indent="0">
              <a:buNone/>
            </a:pPr>
            <a:r>
              <a:rPr lang="da-DK" dirty="0"/>
              <a:t>Hver stubbet mark, vi stirrer på</a:t>
            </a:r>
            <a:br>
              <a:rPr lang="da-DK" dirty="0"/>
            </a:br>
            <a:r>
              <a:rPr lang="da-DK" dirty="0"/>
              <a:t>står brun og gul og gylden,</a:t>
            </a:r>
            <a:br>
              <a:rPr lang="da-DK" dirty="0"/>
            </a:br>
            <a:r>
              <a:rPr lang="da-DK" dirty="0"/>
              <a:t>og røn står rød og slåen blå</a:t>
            </a:r>
            <a:br>
              <a:rPr lang="da-DK" dirty="0"/>
            </a:br>
            <a:r>
              <a:rPr lang="da-DK" dirty="0"/>
              <a:t>og purpursort står hylden.</a:t>
            </a:r>
            <a:br>
              <a:rPr lang="da-DK" dirty="0"/>
            </a:br>
            <a:r>
              <a:rPr lang="da-DK" dirty="0"/>
              <a:t>Og georginer spraglet gror</a:t>
            </a:r>
            <a:br>
              <a:rPr lang="da-DK" dirty="0"/>
            </a:br>
            <a:r>
              <a:rPr lang="da-DK" dirty="0"/>
              <a:t>blandt asters i vor have,</a:t>
            </a:r>
            <a:br>
              <a:rPr lang="da-DK" dirty="0"/>
            </a:br>
            <a:r>
              <a:rPr lang="da-DK" dirty="0"/>
              <a:t>så rig er årets sidste flor:</a:t>
            </a:r>
            <a:br>
              <a:rPr lang="da-DK" dirty="0"/>
            </a:br>
            <a:r>
              <a:rPr lang="da-DK" dirty="0"/>
              <a:t>oktobers offergave</a:t>
            </a:r>
          </a:p>
        </p:txBody>
      </p:sp>
    </p:spTree>
    <p:extLst>
      <p:ext uri="{BB962C8B-B14F-4D97-AF65-F5344CB8AC3E}">
        <p14:creationId xmlns:p14="http://schemas.microsoft.com/office/powerpoint/2010/main" val="11833433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da-DK" b="1" dirty="0"/>
            </a:br>
            <a:r>
              <a:rPr lang="da-DK" b="1" dirty="0"/>
              <a:t>Septembers himmel</a:t>
            </a:r>
            <a:br>
              <a:rPr lang="da-DK" dirty="0"/>
            </a:br>
            <a:endParaRPr lang="da-DK" dirty="0"/>
          </a:p>
        </p:txBody>
      </p:sp>
      <p:sp>
        <p:nvSpPr>
          <p:cNvPr id="3" name="Pladsholder til indhold 2"/>
          <p:cNvSpPr>
            <a:spLocks noGrp="1"/>
          </p:cNvSpPr>
          <p:nvPr>
            <p:ph idx="4294967295"/>
          </p:nvPr>
        </p:nvSpPr>
        <p:spPr>
          <a:xfrm>
            <a:off x="775376" y="1916832"/>
            <a:ext cx="10460864" cy="4176464"/>
          </a:xfrm>
          <a:prstGeom prst="rect">
            <a:avLst/>
          </a:prstGeom>
        </p:spPr>
        <p:txBody>
          <a:bodyPr/>
          <a:lstStyle/>
          <a:p>
            <a:pPr marL="0" indent="0">
              <a:buNone/>
            </a:pPr>
            <a:r>
              <a:rPr lang="da-DK" dirty="0"/>
              <a:t>De røde æbler løsner let</a:t>
            </a:r>
            <a:br>
              <a:rPr lang="da-DK" dirty="0"/>
            </a:br>
            <a:r>
              <a:rPr lang="da-DK" dirty="0"/>
              <a:t>fra træets trætte kviste.</a:t>
            </a:r>
            <a:br>
              <a:rPr lang="da-DK" dirty="0"/>
            </a:br>
            <a:r>
              <a:rPr lang="da-DK" dirty="0"/>
              <a:t>Snart lysner kronens bladenet</a:t>
            </a:r>
            <a:br>
              <a:rPr lang="da-DK" dirty="0"/>
            </a:br>
            <a:r>
              <a:rPr lang="da-DK" dirty="0"/>
              <a:t>og hvert et løv må briste.</a:t>
            </a:r>
            <a:br>
              <a:rPr lang="da-DK" dirty="0"/>
            </a:br>
            <a:r>
              <a:rPr lang="da-DK" dirty="0"/>
              <a:t>Når aftensolen på sin flugt</a:t>
            </a:r>
            <a:br>
              <a:rPr lang="da-DK" dirty="0"/>
            </a:br>
            <a:r>
              <a:rPr lang="da-DK" dirty="0"/>
              <a:t>bag sorte grene svinder</a:t>
            </a:r>
            <a:br>
              <a:rPr lang="da-DK" dirty="0"/>
            </a:br>
            <a:r>
              <a:rPr lang="da-DK" dirty="0"/>
              <a:t>om årets sidste røde frugt</a:t>
            </a:r>
            <a:br>
              <a:rPr lang="da-DK" dirty="0"/>
            </a:br>
            <a:r>
              <a:rPr lang="da-DK" dirty="0"/>
              <a:t>den tungt og mildt os minder</a:t>
            </a:r>
          </a:p>
        </p:txBody>
      </p:sp>
    </p:spTree>
    <p:extLst>
      <p:ext uri="{BB962C8B-B14F-4D97-AF65-F5344CB8AC3E}">
        <p14:creationId xmlns:p14="http://schemas.microsoft.com/office/powerpoint/2010/main" val="422400806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a:t>Septembers himmel</a:t>
            </a:r>
            <a:endParaRPr lang="da-DK" dirty="0"/>
          </a:p>
        </p:txBody>
      </p:sp>
      <p:sp>
        <p:nvSpPr>
          <p:cNvPr id="3" name="Pladsholder til indhold 2"/>
          <p:cNvSpPr>
            <a:spLocks noGrp="1"/>
          </p:cNvSpPr>
          <p:nvPr>
            <p:ph idx="4294967295"/>
          </p:nvPr>
        </p:nvSpPr>
        <p:spPr>
          <a:xfrm>
            <a:off x="775376" y="1916832"/>
            <a:ext cx="10460864" cy="4176464"/>
          </a:xfrm>
          <a:prstGeom prst="rect">
            <a:avLst/>
          </a:prstGeom>
        </p:spPr>
        <p:txBody>
          <a:bodyPr/>
          <a:lstStyle/>
          <a:p>
            <a:pPr marL="0" indent="0">
              <a:buNone/>
            </a:pPr>
            <a:r>
              <a:rPr lang="da-DK" dirty="0"/>
              <a:t>At flyve som et forårsfrø</a:t>
            </a:r>
            <a:br>
              <a:rPr lang="da-DK" dirty="0"/>
            </a:br>
            <a:r>
              <a:rPr lang="da-DK" dirty="0"/>
              <a:t>for sommerblomst at blive</a:t>
            </a:r>
            <a:br>
              <a:rPr lang="da-DK" dirty="0"/>
            </a:br>
            <a:r>
              <a:rPr lang="da-DK" dirty="0"/>
              <a:t>er kun at visne for at dø</a:t>
            </a:r>
            <a:br>
              <a:rPr lang="da-DK" dirty="0"/>
            </a:br>
            <a:r>
              <a:rPr lang="da-DK" dirty="0"/>
              <a:t>kan ingen frugt du give.</a:t>
            </a:r>
            <a:br>
              <a:rPr lang="da-DK" dirty="0"/>
            </a:br>
            <a:r>
              <a:rPr lang="da-DK" dirty="0"/>
              <a:t>Hvis modenhedens milde magt</a:t>
            </a:r>
            <a:br>
              <a:rPr lang="da-DK" dirty="0"/>
            </a:br>
            <a:r>
              <a:rPr lang="da-DK" dirty="0"/>
              <a:t>af livet selv du lærte</a:t>
            </a:r>
            <a:br>
              <a:rPr lang="da-DK" dirty="0"/>
            </a:br>
            <a:r>
              <a:rPr lang="da-DK" dirty="0"/>
              <a:t>da slår bag falmet rosendragt</a:t>
            </a:r>
            <a:br>
              <a:rPr lang="da-DK" dirty="0"/>
            </a:br>
            <a:r>
              <a:rPr lang="da-DK" dirty="0"/>
              <a:t>dit røde hybenhjerte</a:t>
            </a:r>
          </a:p>
        </p:txBody>
      </p:sp>
      <p:sp>
        <p:nvSpPr>
          <p:cNvPr id="5" name="Tekstfelt 4">
            <a:extLst>
              <a:ext uri="{FF2B5EF4-FFF2-40B4-BE49-F238E27FC236}">
                <a16:creationId xmlns:a16="http://schemas.microsoft.com/office/drawing/2014/main" id="{A467FD1C-24EB-D797-723B-8CF93ADE148F}"/>
              </a:ext>
            </a:extLst>
          </p:cNvPr>
          <p:cNvSpPr txBox="1"/>
          <p:nvPr/>
        </p:nvSpPr>
        <p:spPr>
          <a:xfrm>
            <a:off x="5857293" y="5978203"/>
            <a:ext cx="6097554"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da-DK" sz="1200" i="1" dirty="0">
                <a:solidFill>
                  <a:srgbClr val="4D5156"/>
                </a:solidFill>
                <a:latin typeface="arial" panose="020B0604020202020204" pitchFamily="34" charset="0"/>
              </a:rPr>
              <a:t>Tekst:</a:t>
            </a:r>
            <a:r>
              <a:rPr lang="da-DK" sz="1200" b="0" i="1" dirty="0">
                <a:solidFill>
                  <a:srgbClr val="4D5156"/>
                </a:solidFill>
                <a:effectLst/>
                <a:latin typeface="arial" panose="020B0604020202020204" pitchFamily="34" charset="0"/>
              </a:rPr>
              <a:t> Alex </a:t>
            </a:r>
            <a:r>
              <a:rPr lang="da-DK" sz="1200" b="0" i="1" dirty="0" err="1">
                <a:solidFill>
                  <a:srgbClr val="4D5156"/>
                </a:solidFill>
                <a:effectLst/>
                <a:latin typeface="arial" panose="020B0604020202020204" pitchFamily="34" charset="0"/>
              </a:rPr>
              <a:t>Garff</a:t>
            </a:r>
            <a:r>
              <a:rPr lang="da-DK" sz="1200" i="1" dirty="0">
                <a:solidFill>
                  <a:srgbClr val="4D5156"/>
                </a:solidFill>
                <a:latin typeface="arial" panose="020B0604020202020204" pitchFamily="34" charset="0"/>
              </a:rPr>
              <a:t>, </a:t>
            </a:r>
            <a:r>
              <a:rPr lang="da-DK" sz="1200" b="0" i="1" dirty="0">
                <a:solidFill>
                  <a:srgbClr val="4D5156"/>
                </a:solidFill>
                <a:effectLst/>
                <a:latin typeface="arial" panose="020B0604020202020204" pitchFamily="34" charset="0"/>
              </a:rPr>
              <a:t>Melodi: Otto Mortensen, 1949</a:t>
            </a:r>
            <a:endParaRPr lang="da-DK" sz="1200" i="1" dirty="0"/>
          </a:p>
        </p:txBody>
      </p:sp>
    </p:spTree>
    <p:extLst>
      <p:ext uri="{BB962C8B-B14F-4D97-AF65-F5344CB8AC3E}">
        <p14:creationId xmlns:p14="http://schemas.microsoft.com/office/powerpoint/2010/main" val="376869175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495F48-3496-C4E5-D6AD-981680CBC855}"/>
              </a:ext>
            </a:extLst>
          </p:cNvPr>
          <p:cNvSpPr>
            <a:spLocks noGrp="1"/>
          </p:cNvSpPr>
          <p:nvPr>
            <p:ph type="title"/>
          </p:nvPr>
        </p:nvSpPr>
        <p:spPr/>
        <p:txBody>
          <a:bodyPr>
            <a:noAutofit/>
          </a:bodyPr>
          <a:lstStyle/>
          <a:p>
            <a:r>
              <a:rPr lang="en-GB" sz="4400" dirty="0" err="1"/>
              <a:t>Afstemning</a:t>
            </a:r>
            <a:endParaRPr lang="en-GB" sz="4400" dirty="0"/>
          </a:p>
        </p:txBody>
      </p:sp>
      <p:grpSp>
        <p:nvGrpSpPr>
          <p:cNvPr id="8" name="Gruppe 7">
            <a:extLst>
              <a:ext uri="{FF2B5EF4-FFF2-40B4-BE49-F238E27FC236}">
                <a16:creationId xmlns:a16="http://schemas.microsoft.com/office/drawing/2014/main" id="{824CFDE6-3C1E-065B-C4CB-94B8BC8D6A92}"/>
              </a:ext>
            </a:extLst>
          </p:cNvPr>
          <p:cNvGrpSpPr/>
          <p:nvPr/>
        </p:nvGrpSpPr>
        <p:grpSpPr>
          <a:xfrm>
            <a:off x="1300163" y="1843131"/>
            <a:ext cx="9872662" cy="3456692"/>
            <a:chOff x="2813577" y="2152713"/>
            <a:chExt cx="6564847" cy="1931090"/>
          </a:xfrm>
        </p:grpSpPr>
        <p:sp>
          <p:nvSpPr>
            <p:cNvPr id="4" name="Rektangel 3">
              <a:extLst>
                <a:ext uri="{FF2B5EF4-FFF2-40B4-BE49-F238E27FC236}">
                  <a16:creationId xmlns:a16="http://schemas.microsoft.com/office/drawing/2014/main" id="{1033CFCE-5C4F-BA59-36A6-2D29AA3D0DA4}"/>
                </a:ext>
              </a:extLst>
            </p:cNvPr>
            <p:cNvSpPr/>
            <p:nvPr/>
          </p:nvSpPr>
          <p:spPr>
            <a:xfrm>
              <a:off x="8154057" y="2549471"/>
              <a:ext cx="1224367" cy="1534332"/>
            </a:xfrm>
            <a:prstGeom prst="rect">
              <a:avLst/>
            </a:prstGeom>
            <a:solidFill>
              <a:srgbClr val="FF0000"/>
            </a:solidFill>
            <a:ln w="12700" cap="flat">
              <a:solidFill>
                <a:schemeClr val="accent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700" b="0" i="0" u="none" strike="noStrike" cap="none" spc="0" normalizeH="0" baseline="0" dirty="0" err="1">
                <a:solidFill>
                  <a:srgbClr val="FFFFFF"/>
                </a:solidFill>
                <a:uFillTx/>
                <a:ea typeface="Palatino"/>
                <a:cs typeface="Palatino"/>
                <a:sym typeface="Palatino"/>
              </a:endParaRPr>
            </a:p>
          </p:txBody>
        </p:sp>
        <p:sp>
          <p:nvSpPr>
            <p:cNvPr id="5" name="Rektangel 4">
              <a:extLst>
                <a:ext uri="{FF2B5EF4-FFF2-40B4-BE49-F238E27FC236}">
                  <a16:creationId xmlns:a16="http://schemas.microsoft.com/office/drawing/2014/main" id="{FED6DFDB-1FDE-817D-B384-442FD8BD36B6}"/>
                </a:ext>
              </a:extLst>
            </p:cNvPr>
            <p:cNvSpPr/>
            <p:nvPr/>
          </p:nvSpPr>
          <p:spPr>
            <a:xfrm>
              <a:off x="2813577" y="2549471"/>
              <a:ext cx="1224367" cy="1534332"/>
            </a:xfrm>
            <a:prstGeom prst="rect">
              <a:avLst/>
            </a:prstGeom>
            <a:solidFill>
              <a:srgbClr val="00B050"/>
            </a:solidFill>
            <a:ln w="12700" cap="flat">
              <a:solidFill>
                <a:schemeClr val="accent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700" b="0" i="0" u="none" strike="noStrike" cap="none" spc="0" normalizeH="0" baseline="0" dirty="0" err="1">
                <a:solidFill>
                  <a:srgbClr val="FFFFFF"/>
                </a:solidFill>
                <a:uFillTx/>
                <a:ea typeface="Palatino"/>
                <a:cs typeface="Palatino"/>
                <a:sym typeface="Palatino"/>
              </a:endParaRPr>
            </a:p>
          </p:txBody>
        </p:sp>
        <p:sp>
          <p:nvSpPr>
            <p:cNvPr id="6" name="Tekstfelt 5">
              <a:extLst>
                <a:ext uri="{FF2B5EF4-FFF2-40B4-BE49-F238E27FC236}">
                  <a16:creationId xmlns:a16="http://schemas.microsoft.com/office/drawing/2014/main" id="{E47BA5EE-65A2-956D-8E0C-4E573DB2466A}"/>
                </a:ext>
              </a:extLst>
            </p:cNvPr>
            <p:cNvSpPr txBox="1"/>
            <p:nvPr/>
          </p:nvSpPr>
          <p:spPr>
            <a:xfrm>
              <a:off x="3194927" y="2152713"/>
              <a:ext cx="366677" cy="3152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en-GB" sz="3000" b="0" i="0" u="none" strike="noStrike" cap="none" spc="0" normalizeH="0" baseline="0" dirty="0">
                  <a:ln>
                    <a:noFill/>
                  </a:ln>
                  <a:solidFill>
                    <a:srgbClr val="414141"/>
                  </a:solidFill>
                  <a:effectLst/>
                  <a:uFillTx/>
                  <a:latin typeface="+mn-lt"/>
                  <a:ea typeface="Palatino"/>
                  <a:cs typeface="Palatino"/>
                  <a:sym typeface="Palatino"/>
                </a:rPr>
                <a:t>JA</a:t>
              </a:r>
            </a:p>
          </p:txBody>
        </p:sp>
        <p:sp>
          <p:nvSpPr>
            <p:cNvPr id="7" name="Tekstfelt 6">
              <a:extLst>
                <a:ext uri="{FF2B5EF4-FFF2-40B4-BE49-F238E27FC236}">
                  <a16:creationId xmlns:a16="http://schemas.microsoft.com/office/drawing/2014/main" id="{5EEC3059-402C-0E2B-6A1D-0C02F2EAA4DA}"/>
                </a:ext>
              </a:extLst>
            </p:cNvPr>
            <p:cNvSpPr txBox="1"/>
            <p:nvPr/>
          </p:nvSpPr>
          <p:spPr>
            <a:xfrm>
              <a:off x="8423998" y="2152713"/>
              <a:ext cx="551081" cy="3152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en-GB" sz="3000" b="0" i="0" u="none" strike="noStrike" cap="none" spc="0" normalizeH="0" baseline="0" dirty="0">
                  <a:ln>
                    <a:noFill/>
                  </a:ln>
                  <a:solidFill>
                    <a:srgbClr val="414141"/>
                  </a:solidFill>
                  <a:effectLst/>
                  <a:uFillTx/>
                  <a:latin typeface="+mn-lt"/>
                  <a:ea typeface="Palatino"/>
                  <a:cs typeface="Palatino"/>
                  <a:sym typeface="Palatino"/>
                </a:rPr>
                <a:t>NEJ</a:t>
              </a:r>
            </a:p>
          </p:txBody>
        </p:sp>
      </p:grpSp>
      <p:sp>
        <p:nvSpPr>
          <p:cNvPr id="3" name="Tekstfelt 2">
            <a:extLst>
              <a:ext uri="{FF2B5EF4-FFF2-40B4-BE49-F238E27FC236}">
                <a16:creationId xmlns:a16="http://schemas.microsoft.com/office/drawing/2014/main" id="{792AE403-4ECA-6084-7847-21B3E0CA72EF}"/>
              </a:ext>
            </a:extLst>
          </p:cNvPr>
          <p:cNvSpPr txBox="1"/>
          <p:nvPr/>
        </p:nvSpPr>
        <p:spPr>
          <a:xfrm>
            <a:off x="3885669" y="3413618"/>
            <a:ext cx="4701649" cy="1025922"/>
          </a:xfrm>
          <a:prstGeom prst="rect">
            <a:avLst/>
          </a:prstGeom>
          <a:no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GB" sz="3000" b="0" i="1" u="none" strike="noStrike" cap="none" spc="0" normalizeH="0" baseline="0" dirty="0">
                <a:ln>
                  <a:noFill/>
                </a:ln>
                <a:solidFill>
                  <a:srgbClr val="414141"/>
                </a:solidFill>
                <a:effectLst/>
                <a:uFillTx/>
                <a:latin typeface="+mn-lt"/>
                <a:ea typeface="Palatino"/>
                <a:cs typeface="Palatino"/>
                <a:sym typeface="Palatino"/>
              </a:rPr>
              <a:t>“Var du med </a:t>
            </a:r>
            <a:r>
              <a:rPr kumimoji="0" lang="en-GB" sz="3000" b="0" i="1" u="none" strike="noStrike" cap="none" spc="0" normalizeH="0" baseline="0" dirty="0" err="1">
                <a:ln>
                  <a:noFill/>
                </a:ln>
                <a:solidFill>
                  <a:srgbClr val="414141"/>
                </a:solidFill>
                <a:effectLst/>
                <a:uFillTx/>
                <a:latin typeface="+mn-lt"/>
                <a:ea typeface="Palatino"/>
                <a:cs typeface="Palatino"/>
                <a:sym typeface="Palatino"/>
              </a:rPr>
              <a:t>til</a:t>
            </a:r>
            <a:r>
              <a:rPr kumimoji="0" lang="en-GB" sz="3000" b="0" i="1" u="none" strike="noStrike" cap="none" spc="0" normalizeH="0" baseline="0" dirty="0">
                <a:ln>
                  <a:noFill/>
                </a:ln>
                <a:solidFill>
                  <a:srgbClr val="414141"/>
                </a:solidFill>
                <a:effectLst/>
                <a:uFillTx/>
                <a:latin typeface="+mn-lt"/>
                <a:ea typeface="Palatino"/>
                <a:cs typeface="Palatino"/>
                <a:sym typeface="Palatino"/>
              </a:rPr>
              <a:t> </a:t>
            </a:r>
            <a:r>
              <a:rPr kumimoji="0" lang="en-GB" sz="3000" b="0" i="1" u="none" strike="noStrike" cap="none" spc="0" normalizeH="0" baseline="0" dirty="0" err="1">
                <a:ln>
                  <a:noFill/>
                </a:ln>
                <a:solidFill>
                  <a:srgbClr val="414141"/>
                </a:solidFill>
                <a:effectLst/>
                <a:uFillTx/>
                <a:latin typeface="+mn-lt"/>
                <a:ea typeface="Palatino"/>
                <a:cs typeface="Palatino"/>
                <a:sym typeface="Palatino"/>
              </a:rPr>
              <a:t>seneste</a:t>
            </a:r>
            <a:r>
              <a:rPr kumimoji="0" lang="en-GB" sz="3000" b="0" i="1" u="none" strike="noStrike" cap="none" spc="0" normalizeH="0" baseline="0" dirty="0">
                <a:ln>
                  <a:noFill/>
                </a:ln>
                <a:solidFill>
                  <a:srgbClr val="414141"/>
                </a:solidFill>
                <a:effectLst/>
                <a:uFillTx/>
                <a:latin typeface="+mn-lt"/>
                <a:ea typeface="Palatino"/>
                <a:cs typeface="Palatino"/>
                <a:sym typeface="Palatino"/>
              </a:rPr>
              <a:t> </a:t>
            </a:r>
          </a:p>
          <a:p>
            <a:pPr marL="0" marR="0" indent="0" algn="ctr" defTabSz="584200" rtl="0" fontAlgn="auto" latinLnBrk="1" hangingPunct="0">
              <a:lnSpc>
                <a:spcPct val="100000"/>
              </a:lnSpc>
              <a:spcBef>
                <a:spcPts val="0"/>
              </a:spcBef>
              <a:spcAft>
                <a:spcPts val="0"/>
              </a:spcAft>
              <a:buClrTx/>
              <a:buSzTx/>
              <a:buFontTx/>
              <a:buNone/>
              <a:tabLst/>
            </a:pPr>
            <a:r>
              <a:rPr lang="en-GB" sz="3000" i="1" dirty="0" err="1">
                <a:solidFill>
                  <a:srgbClr val="414141"/>
                </a:solidFill>
                <a:ea typeface="Palatino"/>
                <a:cs typeface="Palatino"/>
                <a:sym typeface="Palatino"/>
              </a:rPr>
              <a:t>d</a:t>
            </a:r>
            <a:r>
              <a:rPr kumimoji="0" lang="en-GB" sz="3000" b="0" i="1" u="none" strike="noStrike" cap="none" spc="0" normalizeH="0" baseline="0" dirty="0" err="1">
                <a:ln>
                  <a:noFill/>
                </a:ln>
                <a:solidFill>
                  <a:srgbClr val="414141"/>
                </a:solidFill>
                <a:effectLst/>
                <a:uFillTx/>
                <a:latin typeface="+mn-lt"/>
                <a:ea typeface="Palatino"/>
                <a:cs typeface="Palatino"/>
                <a:sym typeface="Palatino"/>
              </a:rPr>
              <a:t>ialogmøde</a:t>
            </a:r>
            <a:r>
              <a:rPr kumimoji="0" lang="en-GB" sz="3000" b="0" i="1" u="none" strike="noStrike" cap="none" spc="0" normalizeH="0" baseline="0" dirty="0">
                <a:ln>
                  <a:noFill/>
                </a:ln>
                <a:solidFill>
                  <a:srgbClr val="414141"/>
                </a:solidFill>
                <a:effectLst/>
                <a:uFillTx/>
                <a:latin typeface="+mn-lt"/>
                <a:ea typeface="Palatino"/>
                <a:cs typeface="Palatino"/>
                <a:sym typeface="Palatino"/>
              </a:rPr>
              <a:t>?”</a:t>
            </a:r>
          </a:p>
        </p:txBody>
      </p:sp>
    </p:spTree>
    <p:extLst>
      <p:ext uri="{BB962C8B-B14F-4D97-AF65-F5344CB8AC3E}">
        <p14:creationId xmlns:p14="http://schemas.microsoft.com/office/powerpoint/2010/main" val="269752360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E1181B-E96C-81A3-A304-4590BAD355FD}"/>
              </a:ext>
            </a:extLst>
          </p:cNvPr>
          <p:cNvSpPr>
            <a:spLocks noGrp="1"/>
          </p:cNvSpPr>
          <p:nvPr>
            <p:ph type="ctrTitle"/>
          </p:nvPr>
        </p:nvSpPr>
        <p:spPr/>
        <p:txBody>
          <a:bodyPr/>
          <a:lstStyle/>
          <a:p>
            <a:r>
              <a:rPr lang="da-DK" dirty="0"/>
              <a:t>Aktuel Ældre- og Sundhedspolitik</a:t>
            </a:r>
          </a:p>
        </p:txBody>
      </p:sp>
      <p:sp>
        <p:nvSpPr>
          <p:cNvPr id="5" name="Undertitel 4">
            <a:extLst>
              <a:ext uri="{FF2B5EF4-FFF2-40B4-BE49-F238E27FC236}">
                <a16:creationId xmlns:a16="http://schemas.microsoft.com/office/drawing/2014/main" id="{C83C7967-B6F6-4E77-D535-F7B72D75FE87}"/>
              </a:ext>
            </a:extLst>
          </p:cNvPr>
          <p:cNvSpPr>
            <a:spLocks noGrp="1"/>
          </p:cNvSpPr>
          <p:nvPr>
            <p:ph type="subTitle" idx="1"/>
          </p:nvPr>
        </p:nvSpPr>
        <p:spPr/>
        <p:txBody>
          <a:bodyPr/>
          <a:lstStyle/>
          <a:p>
            <a:r>
              <a:rPr lang="da-DK" dirty="0"/>
              <a:t>Dialogmøder, september 2024</a:t>
            </a:r>
          </a:p>
        </p:txBody>
      </p:sp>
      <p:sp>
        <p:nvSpPr>
          <p:cNvPr id="6" name="Pladsholder til billede 5">
            <a:extLst>
              <a:ext uri="{FF2B5EF4-FFF2-40B4-BE49-F238E27FC236}">
                <a16:creationId xmlns:a16="http://schemas.microsoft.com/office/drawing/2014/main" id="{DDA2165B-C929-FC3F-22C8-883242C1FC82}"/>
              </a:ext>
            </a:extLst>
          </p:cNvPr>
          <p:cNvSpPr>
            <a:spLocks noGrp="1"/>
          </p:cNvSpPr>
          <p:nvPr>
            <p:ph type="pic" sz="quarter" idx="10"/>
          </p:nvPr>
        </p:nvSpPr>
        <p:spPr/>
        <p:txBody>
          <a:bodyPr/>
          <a:lstStyle/>
          <a:p>
            <a:endParaRPr lang="da-DK"/>
          </a:p>
        </p:txBody>
      </p:sp>
    </p:spTree>
    <p:extLst>
      <p:ext uri="{BB962C8B-B14F-4D97-AF65-F5344CB8AC3E}">
        <p14:creationId xmlns:p14="http://schemas.microsoft.com/office/powerpoint/2010/main" val="260509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ladsholder til tekst 15"/>
          <p:cNvSpPr>
            <a:spLocks noGrp="1"/>
          </p:cNvSpPr>
          <p:nvPr>
            <p:ph type="body" sz="quarter" idx="10"/>
          </p:nvPr>
        </p:nvSpPr>
        <p:spPr/>
        <p:txBody>
          <a:bodyPr/>
          <a:lstStyle/>
          <a:p>
            <a:r>
              <a:rPr lang="da-DK" dirty="0">
                <a:solidFill>
                  <a:schemeClr val="tx2">
                    <a:lumMod val="90000"/>
                    <a:lumOff val="10000"/>
                  </a:schemeClr>
                </a:solidFill>
              </a:rPr>
              <a:t>Ældre sagens Landspolitiske hovedindsatser</a:t>
            </a:r>
          </a:p>
        </p:txBody>
      </p:sp>
      <p:sp>
        <p:nvSpPr>
          <p:cNvPr id="15" name="Titel 14"/>
          <p:cNvSpPr>
            <a:spLocks noGrp="1"/>
          </p:cNvSpPr>
          <p:nvPr>
            <p:ph type="title"/>
          </p:nvPr>
        </p:nvSpPr>
        <p:spPr/>
        <p:txBody>
          <a:bodyPr/>
          <a:lstStyle/>
          <a:p>
            <a:pPr algn="ctr"/>
            <a:r>
              <a:rPr lang="da-DK" b="1" dirty="0"/>
              <a:t>2024: Et politisk ”Fantom-år”</a:t>
            </a:r>
          </a:p>
        </p:txBody>
      </p:sp>
      <p:pic>
        <p:nvPicPr>
          <p:cNvPr id="2052" name="Picture 4">
            <a:extLst>
              <a:ext uri="{FF2B5EF4-FFF2-40B4-BE49-F238E27FC236}">
                <a16:creationId xmlns:a16="http://schemas.microsoft.com/office/drawing/2014/main" id="{B692DE07-894C-C8E2-DE78-B03D8DF546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067" y="2996171"/>
            <a:ext cx="2063597" cy="290287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ælles høringssvar til Sundhedsstrukturkommissionen – Dansk Præhospital  Selskab">
            <a:extLst>
              <a:ext uri="{FF2B5EF4-FFF2-40B4-BE49-F238E27FC236}">
                <a16:creationId xmlns:a16="http://schemas.microsoft.com/office/drawing/2014/main" id="{F4B2D7F6-6E80-0EF8-3E89-34CC2D65AF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0336" y="3670311"/>
            <a:ext cx="3572871" cy="2000808"/>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E13B4210-E6B0-0906-4D67-4EF9F5B47386}"/>
              </a:ext>
            </a:extLst>
          </p:cNvPr>
          <p:cNvSpPr txBox="1"/>
          <p:nvPr/>
        </p:nvSpPr>
        <p:spPr>
          <a:xfrm>
            <a:off x="5094880" y="5556823"/>
            <a:ext cx="3086322"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endParaRPr kumimoji="0" lang="da-DK" sz="2400" b="0" i="0" u="none" strike="noStrike" cap="none" spc="0" normalizeH="0" baseline="0" dirty="0">
              <a:ln>
                <a:noFill/>
              </a:ln>
              <a:solidFill>
                <a:srgbClr val="414141"/>
              </a:solidFill>
              <a:effectLst/>
              <a:uFillTx/>
              <a:latin typeface="+mn-lt"/>
              <a:ea typeface="Palatino"/>
              <a:cs typeface="Palatino"/>
              <a:sym typeface="Palatino"/>
            </a:endParaRPr>
          </a:p>
        </p:txBody>
      </p:sp>
      <p:pic>
        <p:nvPicPr>
          <p:cNvPr id="5" name="Billede 4">
            <a:extLst>
              <a:ext uri="{FF2B5EF4-FFF2-40B4-BE49-F238E27FC236}">
                <a16:creationId xmlns:a16="http://schemas.microsoft.com/office/drawing/2014/main" id="{DBD54437-3252-1FF8-207A-297BD39AB036}"/>
              </a:ext>
            </a:extLst>
          </p:cNvPr>
          <p:cNvPicPr>
            <a:picLocks noChangeAspect="1"/>
          </p:cNvPicPr>
          <p:nvPr/>
        </p:nvPicPr>
        <p:blipFill>
          <a:blip r:embed="rId5"/>
          <a:stretch>
            <a:fillRect/>
          </a:stretch>
        </p:blipFill>
        <p:spPr>
          <a:xfrm>
            <a:off x="8824672" y="1776709"/>
            <a:ext cx="2857500" cy="4181475"/>
          </a:xfrm>
          <a:prstGeom prst="rect">
            <a:avLst/>
          </a:prstGeom>
        </p:spPr>
      </p:pic>
      <p:sp>
        <p:nvSpPr>
          <p:cNvPr id="6" name="Tekstfelt 5">
            <a:extLst>
              <a:ext uri="{FF2B5EF4-FFF2-40B4-BE49-F238E27FC236}">
                <a16:creationId xmlns:a16="http://schemas.microsoft.com/office/drawing/2014/main" id="{82AA1BA7-B30F-6A6A-6CBD-DAB6D25F52A4}"/>
              </a:ext>
            </a:extLst>
          </p:cNvPr>
          <p:cNvSpPr txBox="1"/>
          <p:nvPr/>
        </p:nvSpPr>
        <p:spPr>
          <a:xfrm rot="18775048">
            <a:off x="7325173" y="2747199"/>
            <a:ext cx="5856497" cy="794491"/>
          </a:xfrm>
          <a:prstGeom prst="rect">
            <a:avLst/>
          </a:prstGeom>
          <a:noFill/>
        </p:spPr>
        <p:txBody>
          <a:bodyPr wrap="square" lIns="0" tIns="0" rIns="0" bIns="0" rtlCol="0">
            <a:noAutofit/>
          </a:bodyPr>
          <a:lstStyle/>
          <a:p>
            <a:pPr algn="l"/>
            <a:r>
              <a:rPr lang="da-DK" sz="7200" dirty="0">
                <a:solidFill>
                  <a:srgbClr val="FFC000"/>
                </a:solidFill>
              </a:rPr>
              <a:t>KAMPAGNE</a:t>
            </a:r>
          </a:p>
        </p:txBody>
      </p:sp>
      <p:sp>
        <p:nvSpPr>
          <p:cNvPr id="3" name="Pladsholder til indhold 2">
            <a:extLst>
              <a:ext uri="{FF2B5EF4-FFF2-40B4-BE49-F238E27FC236}">
                <a16:creationId xmlns:a16="http://schemas.microsoft.com/office/drawing/2014/main" id="{791871D8-309B-A201-AAA3-2293CBD19D2E}"/>
              </a:ext>
            </a:extLst>
          </p:cNvPr>
          <p:cNvSpPr>
            <a:spLocks noGrp="1"/>
          </p:cNvSpPr>
          <p:nvPr>
            <p:ph sz="quarter" idx="12"/>
          </p:nvPr>
        </p:nvSpPr>
        <p:spPr>
          <a:xfrm>
            <a:off x="1015494" y="2426754"/>
            <a:ext cx="10708217" cy="4340411"/>
          </a:xfrm>
        </p:spPr>
        <p:txBody>
          <a:bodyPr/>
          <a:lstStyle/>
          <a:p>
            <a:endParaRPr lang="da-DK" dirty="0"/>
          </a:p>
        </p:txBody>
      </p:sp>
    </p:spTree>
    <p:extLst>
      <p:ext uri="{BB962C8B-B14F-4D97-AF65-F5344CB8AC3E}">
        <p14:creationId xmlns:p14="http://schemas.microsoft.com/office/powerpoint/2010/main" val="18276765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E541B6-E1F6-FC17-51D3-13320C9C6C4C}"/>
              </a:ext>
            </a:extLst>
          </p:cNvPr>
          <p:cNvSpPr>
            <a:spLocks noGrp="1"/>
          </p:cNvSpPr>
          <p:nvPr>
            <p:ph type="ctrTitle"/>
          </p:nvPr>
        </p:nvSpPr>
        <p:spPr>
          <a:xfrm>
            <a:off x="766653" y="580893"/>
            <a:ext cx="4433887" cy="2519363"/>
          </a:xfrm>
        </p:spPr>
        <p:txBody>
          <a:bodyPr/>
          <a:lstStyle/>
          <a:p>
            <a:r>
              <a:rPr lang="da-DK" dirty="0"/>
              <a:t>Ældrereformen</a:t>
            </a:r>
          </a:p>
        </p:txBody>
      </p:sp>
      <p:sp>
        <p:nvSpPr>
          <p:cNvPr id="3" name="Undertitel 2">
            <a:extLst>
              <a:ext uri="{FF2B5EF4-FFF2-40B4-BE49-F238E27FC236}">
                <a16:creationId xmlns:a16="http://schemas.microsoft.com/office/drawing/2014/main" id="{FCB0CD62-EEC9-9C22-CA59-609329AABD94}"/>
              </a:ext>
            </a:extLst>
          </p:cNvPr>
          <p:cNvSpPr>
            <a:spLocks noGrp="1"/>
          </p:cNvSpPr>
          <p:nvPr>
            <p:ph type="subTitle" idx="1"/>
          </p:nvPr>
        </p:nvSpPr>
        <p:spPr>
          <a:xfrm>
            <a:off x="671237" y="3261974"/>
            <a:ext cx="5864735" cy="558799"/>
          </a:xfrm>
        </p:spPr>
        <p:txBody>
          <a:bodyPr/>
          <a:lstStyle/>
          <a:p>
            <a:r>
              <a:rPr lang="da-DK" dirty="0"/>
              <a:t>Et langt sejt træk – og vi er slet ikke i mål</a:t>
            </a:r>
          </a:p>
        </p:txBody>
      </p:sp>
      <p:sp>
        <p:nvSpPr>
          <p:cNvPr id="4" name="Pladsholder til billede 3">
            <a:extLst>
              <a:ext uri="{FF2B5EF4-FFF2-40B4-BE49-F238E27FC236}">
                <a16:creationId xmlns:a16="http://schemas.microsoft.com/office/drawing/2014/main" id="{369CE752-743D-D1B2-19A1-0BA0637A7F4E}"/>
              </a:ext>
            </a:extLst>
          </p:cNvPr>
          <p:cNvSpPr>
            <a:spLocks noGrp="1"/>
          </p:cNvSpPr>
          <p:nvPr>
            <p:ph type="pic" sz="quarter" idx="10"/>
          </p:nvPr>
        </p:nvSpPr>
        <p:spPr/>
        <p:txBody>
          <a:bodyPr/>
          <a:lstStyle/>
          <a:p>
            <a:endParaRPr lang="da-DK"/>
          </a:p>
        </p:txBody>
      </p:sp>
    </p:spTree>
    <p:extLst>
      <p:ext uri="{BB962C8B-B14F-4D97-AF65-F5344CB8AC3E}">
        <p14:creationId xmlns:p14="http://schemas.microsoft.com/office/powerpoint/2010/main" val="1723745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0EE607-69B4-6E92-C6B4-0B03E83B9BED}"/>
              </a:ext>
            </a:extLst>
          </p:cNvPr>
          <p:cNvSpPr>
            <a:spLocks noGrp="1"/>
          </p:cNvSpPr>
          <p:nvPr>
            <p:ph type="title"/>
          </p:nvPr>
        </p:nvSpPr>
        <p:spPr/>
        <p:txBody>
          <a:bodyPr/>
          <a:lstStyle/>
          <a:p>
            <a:r>
              <a:rPr lang="da-DK" dirty="0"/>
              <a:t>Ny Ældrereform – Ny Ældrelov 2024</a:t>
            </a:r>
          </a:p>
        </p:txBody>
      </p:sp>
      <p:sp>
        <p:nvSpPr>
          <p:cNvPr id="3" name="Pladsholder til dato 2">
            <a:extLst>
              <a:ext uri="{FF2B5EF4-FFF2-40B4-BE49-F238E27FC236}">
                <a16:creationId xmlns:a16="http://schemas.microsoft.com/office/drawing/2014/main" id="{B378A855-62D0-4AD2-D62F-9F518A5E0DA4}"/>
              </a:ext>
            </a:extLst>
          </p:cNvPr>
          <p:cNvSpPr>
            <a:spLocks noGrp="1"/>
          </p:cNvSpPr>
          <p:nvPr>
            <p:ph type="dt" sz="half" idx="10"/>
          </p:nvPr>
        </p:nvSpPr>
        <p:spPr/>
        <p:txBody>
          <a:bodyPr/>
          <a:lstStyle/>
          <a:p>
            <a:fld id="{B58C45D7-6462-489C-A979-B114E41E8386}" type="datetime1">
              <a:rPr lang="da-DK" smtClean="0"/>
              <a:t>16-09-2024</a:t>
            </a:fld>
            <a:endParaRPr lang="da-DK" dirty="0"/>
          </a:p>
        </p:txBody>
      </p:sp>
      <p:sp>
        <p:nvSpPr>
          <p:cNvPr id="5" name="Pladsholder til slidenummer 4">
            <a:extLst>
              <a:ext uri="{FF2B5EF4-FFF2-40B4-BE49-F238E27FC236}">
                <a16:creationId xmlns:a16="http://schemas.microsoft.com/office/drawing/2014/main" id="{83C87987-858F-CE56-86C6-B566C8554B0A}"/>
              </a:ext>
            </a:extLst>
          </p:cNvPr>
          <p:cNvSpPr>
            <a:spLocks noGrp="1"/>
          </p:cNvSpPr>
          <p:nvPr>
            <p:ph type="sldNum" sz="quarter" idx="12"/>
          </p:nvPr>
        </p:nvSpPr>
        <p:spPr/>
        <p:txBody>
          <a:bodyPr/>
          <a:lstStyle/>
          <a:p>
            <a:fld id="{0E8862F4-759C-4937-98C7-CDEB1EE77131}" type="slidenum">
              <a:rPr lang="da-DK" smtClean="0"/>
              <a:pPr/>
              <a:t>17</a:t>
            </a:fld>
            <a:endParaRPr lang="da-DK" dirty="0"/>
          </a:p>
        </p:txBody>
      </p:sp>
      <p:graphicFrame>
        <p:nvGraphicFramePr>
          <p:cNvPr id="6" name="Pladsholder til indhold 5">
            <a:extLst>
              <a:ext uri="{FF2B5EF4-FFF2-40B4-BE49-F238E27FC236}">
                <a16:creationId xmlns:a16="http://schemas.microsoft.com/office/drawing/2014/main" id="{984A6FB6-4AF8-A93D-CD9F-F65A4FE2A883}"/>
              </a:ext>
            </a:extLst>
          </p:cNvPr>
          <p:cNvGraphicFramePr>
            <a:graphicFrameLocks noGrp="1"/>
          </p:cNvGraphicFramePr>
          <p:nvPr>
            <p:ph sz="quarter" idx="13"/>
            <p:extLst>
              <p:ext uri="{D42A27DB-BD31-4B8C-83A1-F6EECF244321}">
                <p14:modId xmlns:p14="http://schemas.microsoft.com/office/powerpoint/2010/main" val="2203423748"/>
              </p:ext>
            </p:extLst>
          </p:nvPr>
        </p:nvGraphicFramePr>
        <p:xfrm>
          <a:off x="286247" y="1258888"/>
          <a:ext cx="12042781" cy="5046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1052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indhold 8">
            <a:extLst>
              <a:ext uri="{FF2B5EF4-FFF2-40B4-BE49-F238E27FC236}">
                <a16:creationId xmlns:a16="http://schemas.microsoft.com/office/drawing/2014/main" id="{E8EC6874-BAC0-C5F4-334B-DDD1477B477A}"/>
              </a:ext>
            </a:extLst>
          </p:cNvPr>
          <p:cNvSpPr>
            <a:spLocks noGrp="1"/>
          </p:cNvSpPr>
          <p:nvPr>
            <p:ph sz="half" idx="1"/>
          </p:nvPr>
        </p:nvSpPr>
        <p:spPr/>
        <p:txBody>
          <a:bodyPr>
            <a:normAutofit fontScale="77500" lnSpcReduction="20000"/>
          </a:bodyPr>
          <a:lstStyle/>
          <a:p>
            <a:pPr marL="285750" indent="-285750">
              <a:buFont typeface="Arial" panose="020B0604020202020204" pitchFamily="34" charset="0"/>
              <a:buChar char="•"/>
            </a:pPr>
            <a:r>
              <a:rPr lang="da-DK" dirty="0"/>
              <a:t>Gode intentioner med fokus på livsglæde, selvbestemmelse og kontinuitet i hverdagen</a:t>
            </a:r>
          </a:p>
          <a:p>
            <a:pPr marL="285750" indent="-285750">
              <a:buFont typeface="Arial" panose="020B0604020202020204" pitchFamily="34" charset="0"/>
              <a:buChar char="•"/>
            </a:pPr>
            <a:r>
              <a:rPr lang="da-DK" dirty="0"/>
              <a:t>Men for meget er overladt til kommunal fortolkning</a:t>
            </a:r>
          </a:p>
          <a:p>
            <a:pPr marL="285750" indent="-285750">
              <a:buFont typeface="Arial" panose="020B0604020202020204" pitchFamily="34" charset="0"/>
              <a:buChar char="•"/>
            </a:pPr>
            <a:r>
              <a:rPr lang="da-DK" dirty="0"/>
              <a:t>Vi savner en større retssikkerhed og et mere transparent grundlag for tildeling af hjælp.</a:t>
            </a:r>
          </a:p>
          <a:p>
            <a:pPr marL="285750" indent="-285750">
              <a:buFont typeface="Arial" panose="020B0604020202020204" pitchFamily="34" charset="0"/>
              <a:buChar char="•"/>
            </a:pPr>
            <a:r>
              <a:rPr lang="da-DK" dirty="0"/>
              <a:t>Et delvist opgør med New Public Management med nye brede plejepakker – men der vil stadig være mange visitatorer på rådhusene (i dag er der 1.500-2.000)</a:t>
            </a:r>
          </a:p>
          <a:p>
            <a:pPr marL="285750" indent="-285750">
              <a:buFont typeface="Arial" panose="020B0604020202020204" pitchFamily="34" charset="0"/>
              <a:buChar char="•"/>
            </a:pPr>
            <a:r>
              <a:rPr lang="da-DK" dirty="0"/>
              <a:t>Der skal være mere præcise forventninger til kontinuitet i hverdagen – kommunerne skal tvinges til at tage stilling til omfanget af forskellige hjælpere.</a:t>
            </a:r>
          </a:p>
          <a:p>
            <a:pPr marL="285750" indent="-285750">
              <a:buFont typeface="Arial" panose="020B0604020202020204" pitchFamily="34" charset="0"/>
              <a:buChar char="•"/>
            </a:pPr>
            <a:r>
              <a:rPr lang="da-DK" dirty="0"/>
              <a:t>Pårørendes indflydelse skal være tydeligere – ingen helhedspleje uden pårørende.</a:t>
            </a:r>
          </a:p>
          <a:p>
            <a:pPr marL="285750" indent="-285750">
              <a:buFont typeface="Arial" panose="020B0604020202020204" pitchFamily="34" charset="0"/>
              <a:buChar char="•"/>
            </a:pPr>
            <a:r>
              <a:rPr lang="da-DK" dirty="0"/>
              <a:t>Vi skal holde kommunerne i ørerne, så vi sikrer gennemførsel af de gode intentioner</a:t>
            </a:r>
          </a:p>
          <a:p>
            <a:pPr marL="285750" indent="-285750">
              <a:buFont typeface="Arial" panose="020B0604020202020204" pitchFamily="34" charset="0"/>
              <a:buChar char="•"/>
            </a:pPr>
            <a:endParaRPr lang="da-DK" dirty="0"/>
          </a:p>
        </p:txBody>
      </p:sp>
      <p:sp>
        <p:nvSpPr>
          <p:cNvPr id="4" name="Pladsholder til dato 3">
            <a:extLst>
              <a:ext uri="{FF2B5EF4-FFF2-40B4-BE49-F238E27FC236}">
                <a16:creationId xmlns:a16="http://schemas.microsoft.com/office/drawing/2014/main" id="{D2B71108-54F6-D9EE-61D7-0C772BF5BCDE}"/>
              </a:ext>
            </a:extLst>
          </p:cNvPr>
          <p:cNvSpPr>
            <a:spLocks noGrp="1"/>
          </p:cNvSpPr>
          <p:nvPr>
            <p:ph type="dt" sz="half" idx="10"/>
          </p:nvPr>
        </p:nvSpPr>
        <p:spPr/>
        <p:txBody>
          <a:bodyPr/>
          <a:lstStyle/>
          <a:p>
            <a:fld id="{6E9DC91F-28B5-4ED4-980F-F7980C0A9ECB}" type="datetime1">
              <a:rPr lang="da-DK" smtClean="0"/>
              <a:t>16-09-2024</a:t>
            </a:fld>
            <a:endParaRPr lang="da-DK" dirty="0"/>
          </a:p>
        </p:txBody>
      </p:sp>
      <p:sp>
        <p:nvSpPr>
          <p:cNvPr id="6" name="Pladsholder til slidenummer 5">
            <a:extLst>
              <a:ext uri="{FF2B5EF4-FFF2-40B4-BE49-F238E27FC236}">
                <a16:creationId xmlns:a16="http://schemas.microsoft.com/office/drawing/2014/main" id="{F1F4A83A-B930-F006-DCA0-140C86736904}"/>
              </a:ext>
            </a:extLst>
          </p:cNvPr>
          <p:cNvSpPr>
            <a:spLocks noGrp="1"/>
          </p:cNvSpPr>
          <p:nvPr>
            <p:ph type="sldNum" sz="quarter" idx="12"/>
          </p:nvPr>
        </p:nvSpPr>
        <p:spPr/>
        <p:txBody>
          <a:bodyPr/>
          <a:lstStyle/>
          <a:p>
            <a:fld id="{0E8862F4-759C-4937-98C7-CDEB1EE77131}" type="slidenum">
              <a:rPr lang="da-DK" smtClean="0"/>
              <a:pPr/>
              <a:t>18</a:t>
            </a:fld>
            <a:endParaRPr lang="da-DK" dirty="0"/>
          </a:p>
        </p:txBody>
      </p:sp>
      <p:sp>
        <p:nvSpPr>
          <p:cNvPr id="8" name="Titel 7">
            <a:extLst>
              <a:ext uri="{FF2B5EF4-FFF2-40B4-BE49-F238E27FC236}">
                <a16:creationId xmlns:a16="http://schemas.microsoft.com/office/drawing/2014/main" id="{5F2750A1-5C5F-A2C0-7A79-F42E388577E5}"/>
              </a:ext>
            </a:extLst>
          </p:cNvPr>
          <p:cNvSpPr>
            <a:spLocks noGrp="1"/>
          </p:cNvSpPr>
          <p:nvPr>
            <p:ph type="title"/>
          </p:nvPr>
        </p:nvSpPr>
        <p:spPr/>
        <p:txBody>
          <a:bodyPr>
            <a:normAutofit fontScale="90000"/>
          </a:bodyPr>
          <a:lstStyle/>
          <a:p>
            <a:r>
              <a:rPr lang="da-DK" sz="2800" dirty="0"/>
              <a:t>Udkast til ny ældrelov, ældretilsyn samt lokalplejehjem</a:t>
            </a:r>
          </a:p>
        </p:txBody>
      </p:sp>
      <p:sp>
        <p:nvSpPr>
          <p:cNvPr id="5" name="Pladsholder til billede 4">
            <a:extLst>
              <a:ext uri="{FF2B5EF4-FFF2-40B4-BE49-F238E27FC236}">
                <a16:creationId xmlns:a16="http://schemas.microsoft.com/office/drawing/2014/main" id="{4EAAF33B-A2B6-40E6-A260-D93D1210A971}"/>
              </a:ext>
            </a:extLst>
          </p:cNvPr>
          <p:cNvSpPr>
            <a:spLocks noGrp="1"/>
          </p:cNvSpPr>
          <p:nvPr>
            <p:ph type="pic" sz="quarter" idx="13"/>
          </p:nvPr>
        </p:nvSpPr>
        <p:spPr/>
        <p:txBody>
          <a:bodyPr/>
          <a:lstStyle/>
          <a:p>
            <a:endParaRPr lang="da-DK"/>
          </a:p>
        </p:txBody>
      </p:sp>
    </p:spTree>
    <p:extLst>
      <p:ext uri="{BB962C8B-B14F-4D97-AF65-F5344CB8AC3E}">
        <p14:creationId xmlns:p14="http://schemas.microsoft.com/office/powerpoint/2010/main" val="2496896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495F48-3496-C4E5-D6AD-981680CBC855}"/>
              </a:ext>
            </a:extLst>
          </p:cNvPr>
          <p:cNvSpPr>
            <a:spLocks noGrp="1"/>
          </p:cNvSpPr>
          <p:nvPr>
            <p:ph type="title"/>
          </p:nvPr>
        </p:nvSpPr>
        <p:spPr/>
        <p:txBody>
          <a:bodyPr>
            <a:noAutofit/>
          </a:bodyPr>
          <a:lstStyle/>
          <a:p>
            <a:r>
              <a:rPr lang="en-GB" sz="4400" dirty="0" err="1"/>
              <a:t>Afstemning</a:t>
            </a:r>
            <a:endParaRPr lang="en-GB" sz="4400" dirty="0"/>
          </a:p>
        </p:txBody>
      </p:sp>
      <p:sp>
        <p:nvSpPr>
          <p:cNvPr id="4" name="Rektangel 3">
            <a:extLst>
              <a:ext uri="{FF2B5EF4-FFF2-40B4-BE49-F238E27FC236}">
                <a16:creationId xmlns:a16="http://schemas.microsoft.com/office/drawing/2014/main" id="{1033CFCE-5C4F-BA59-36A6-2D29AA3D0DA4}"/>
              </a:ext>
            </a:extLst>
          </p:cNvPr>
          <p:cNvSpPr/>
          <p:nvPr/>
        </p:nvSpPr>
        <p:spPr>
          <a:xfrm>
            <a:off x="8154057" y="2549471"/>
            <a:ext cx="1224367" cy="1534332"/>
          </a:xfrm>
          <a:prstGeom prst="rect">
            <a:avLst/>
          </a:prstGeom>
          <a:solidFill>
            <a:srgbClr val="FF0000"/>
          </a:solidFill>
          <a:ln w="12700" cap="flat">
            <a:solidFill>
              <a:schemeClr val="accent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700" b="0" i="0" u="none" strike="noStrike" cap="none" spc="0" normalizeH="0" baseline="0" dirty="0" err="1">
              <a:solidFill>
                <a:srgbClr val="FFFFFF"/>
              </a:solidFill>
              <a:uFillTx/>
              <a:ea typeface="Palatino"/>
              <a:cs typeface="Palatino"/>
              <a:sym typeface="Palatino"/>
            </a:endParaRPr>
          </a:p>
        </p:txBody>
      </p:sp>
      <p:sp>
        <p:nvSpPr>
          <p:cNvPr id="5" name="Rektangel 4">
            <a:extLst>
              <a:ext uri="{FF2B5EF4-FFF2-40B4-BE49-F238E27FC236}">
                <a16:creationId xmlns:a16="http://schemas.microsoft.com/office/drawing/2014/main" id="{FED6DFDB-1FDE-817D-B384-442FD8BD36B6}"/>
              </a:ext>
            </a:extLst>
          </p:cNvPr>
          <p:cNvSpPr/>
          <p:nvPr/>
        </p:nvSpPr>
        <p:spPr>
          <a:xfrm>
            <a:off x="2813577" y="2549471"/>
            <a:ext cx="1224367" cy="1534332"/>
          </a:xfrm>
          <a:prstGeom prst="rect">
            <a:avLst/>
          </a:prstGeom>
          <a:solidFill>
            <a:srgbClr val="00B050"/>
          </a:solidFill>
          <a:ln w="12700" cap="flat">
            <a:solidFill>
              <a:schemeClr val="accent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700" b="0" i="0" u="none" strike="noStrike" cap="none" spc="0" normalizeH="0" baseline="0" dirty="0" err="1">
              <a:solidFill>
                <a:srgbClr val="FFFFFF"/>
              </a:solidFill>
              <a:uFillTx/>
              <a:ea typeface="Palatino"/>
              <a:cs typeface="Palatino"/>
              <a:sym typeface="Palatino"/>
            </a:endParaRPr>
          </a:p>
        </p:txBody>
      </p:sp>
      <p:sp>
        <p:nvSpPr>
          <p:cNvPr id="6" name="Tekstfelt 5">
            <a:extLst>
              <a:ext uri="{FF2B5EF4-FFF2-40B4-BE49-F238E27FC236}">
                <a16:creationId xmlns:a16="http://schemas.microsoft.com/office/drawing/2014/main" id="{E47BA5EE-65A2-956D-8E0C-4E573DB2466A}"/>
              </a:ext>
            </a:extLst>
          </p:cNvPr>
          <p:cNvSpPr txBox="1"/>
          <p:nvPr/>
        </p:nvSpPr>
        <p:spPr>
          <a:xfrm>
            <a:off x="3194927" y="2074363"/>
            <a:ext cx="461665"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414141"/>
                </a:solidFill>
                <a:effectLst/>
                <a:uFillTx/>
                <a:latin typeface="+mn-lt"/>
                <a:ea typeface="Palatino"/>
                <a:cs typeface="Palatino"/>
                <a:sym typeface="Palatino"/>
              </a:rPr>
              <a:t>JA</a:t>
            </a:r>
          </a:p>
        </p:txBody>
      </p:sp>
      <p:sp>
        <p:nvSpPr>
          <p:cNvPr id="7" name="Tekstfelt 6">
            <a:extLst>
              <a:ext uri="{FF2B5EF4-FFF2-40B4-BE49-F238E27FC236}">
                <a16:creationId xmlns:a16="http://schemas.microsoft.com/office/drawing/2014/main" id="{5EEC3059-402C-0E2B-6A1D-0C02F2EAA4DA}"/>
              </a:ext>
            </a:extLst>
          </p:cNvPr>
          <p:cNvSpPr txBox="1"/>
          <p:nvPr/>
        </p:nvSpPr>
        <p:spPr>
          <a:xfrm>
            <a:off x="8423998" y="2074363"/>
            <a:ext cx="684483"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414141"/>
                </a:solidFill>
                <a:effectLst/>
                <a:uFillTx/>
                <a:latin typeface="+mn-lt"/>
                <a:ea typeface="Palatino"/>
                <a:cs typeface="Palatino"/>
                <a:sym typeface="Palatino"/>
              </a:rPr>
              <a:t>NEJ</a:t>
            </a:r>
          </a:p>
        </p:txBody>
      </p:sp>
      <p:sp>
        <p:nvSpPr>
          <p:cNvPr id="3" name="Tekstfelt 2">
            <a:extLst>
              <a:ext uri="{FF2B5EF4-FFF2-40B4-BE49-F238E27FC236}">
                <a16:creationId xmlns:a16="http://schemas.microsoft.com/office/drawing/2014/main" id="{792AE403-4ECA-6084-7847-21B3E0CA72EF}"/>
              </a:ext>
            </a:extLst>
          </p:cNvPr>
          <p:cNvSpPr txBox="1"/>
          <p:nvPr/>
        </p:nvSpPr>
        <p:spPr>
          <a:xfrm>
            <a:off x="638629" y="5153212"/>
            <a:ext cx="11075254" cy="564257"/>
          </a:xfrm>
          <a:prstGeom prst="rect">
            <a:avLst/>
          </a:prstGeom>
          <a:no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GB" sz="3000" b="0" i="1" u="none" strike="noStrike" cap="none" spc="0" normalizeH="0" baseline="0" dirty="0">
                <a:ln>
                  <a:noFill/>
                </a:ln>
                <a:solidFill>
                  <a:srgbClr val="414141"/>
                </a:solidFill>
                <a:effectLst/>
                <a:uFillTx/>
                <a:latin typeface="+mn-lt"/>
                <a:ea typeface="Palatino"/>
                <a:cs typeface="Palatino"/>
                <a:sym typeface="Palatino"/>
              </a:rPr>
              <a:t>“</a:t>
            </a:r>
            <a:r>
              <a:rPr kumimoji="0" lang="en-GB" sz="3000" b="0" i="1" u="none" strike="noStrike" cap="none" spc="0" normalizeH="0" baseline="0" dirty="0" err="1">
                <a:ln>
                  <a:noFill/>
                </a:ln>
                <a:solidFill>
                  <a:srgbClr val="414141"/>
                </a:solidFill>
                <a:effectLst/>
                <a:uFillTx/>
                <a:latin typeface="+mn-lt"/>
                <a:ea typeface="Palatino"/>
                <a:cs typeface="Palatino"/>
                <a:sym typeface="Palatino"/>
              </a:rPr>
              <a:t>Tror</a:t>
            </a:r>
            <a:r>
              <a:rPr kumimoji="0" lang="en-GB" sz="3000" b="0" i="1" u="none" strike="noStrike" cap="none" spc="0" normalizeH="0" baseline="0" dirty="0">
                <a:ln>
                  <a:noFill/>
                </a:ln>
                <a:solidFill>
                  <a:srgbClr val="414141"/>
                </a:solidFill>
                <a:effectLst/>
                <a:uFillTx/>
                <a:latin typeface="+mn-lt"/>
                <a:ea typeface="Palatino"/>
                <a:cs typeface="Palatino"/>
                <a:sym typeface="Palatino"/>
              </a:rPr>
              <a:t> du at </a:t>
            </a:r>
            <a:r>
              <a:rPr lang="en-GB" sz="3000" i="1" dirty="0" err="1">
                <a:solidFill>
                  <a:srgbClr val="414141"/>
                </a:solidFill>
                <a:ea typeface="Palatino"/>
                <a:cs typeface="Palatino"/>
                <a:sym typeface="Palatino"/>
              </a:rPr>
              <a:t>Ældrereformen</a:t>
            </a:r>
            <a:r>
              <a:rPr lang="en-GB" sz="3000" i="1" dirty="0">
                <a:solidFill>
                  <a:srgbClr val="414141"/>
                </a:solidFill>
                <a:ea typeface="Palatino"/>
                <a:cs typeface="Palatino"/>
                <a:sym typeface="Palatino"/>
              </a:rPr>
              <a:t> </a:t>
            </a:r>
            <a:r>
              <a:rPr lang="en-GB" sz="3000" i="1" dirty="0" err="1">
                <a:solidFill>
                  <a:srgbClr val="414141"/>
                </a:solidFill>
                <a:ea typeface="Palatino"/>
                <a:cs typeface="Palatino"/>
                <a:sym typeface="Palatino"/>
              </a:rPr>
              <a:t>vil</a:t>
            </a:r>
            <a:r>
              <a:rPr lang="en-GB" sz="3000" i="1" dirty="0">
                <a:solidFill>
                  <a:srgbClr val="414141"/>
                </a:solidFill>
                <a:ea typeface="Palatino"/>
                <a:cs typeface="Palatino"/>
                <a:sym typeface="Palatino"/>
              </a:rPr>
              <a:t> </a:t>
            </a:r>
            <a:r>
              <a:rPr lang="en-GB" sz="3000" i="1" dirty="0" err="1">
                <a:solidFill>
                  <a:srgbClr val="414141"/>
                </a:solidFill>
                <a:ea typeface="Palatino"/>
                <a:cs typeface="Palatino"/>
                <a:sym typeface="Palatino"/>
              </a:rPr>
              <a:t>gøre</a:t>
            </a:r>
            <a:r>
              <a:rPr lang="en-GB" sz="3000" i="1" dirty="0">
                <a:solidFill>
                  <a:srgbClr val="414141"/>
                </a:solidFill>
                <a:ea typeface="Palatino"/>
                <a:cs typeface="Palatino"/>
                <a:sym typeface="Palatino"/>
              </a:rPr>
              <a:t> </a:t>
            </a:r>
            <a:r>
              <a:rPr lang="en-GB" sz="3000" i="1" dirty="0" err="1">
                <a:solidFill>
                  <a:srgbClr val="414141"/>
                </a:solidFill>
                <a:ea typeface="Palatino"/>
                <a:cs typeface="Palatino"/>
                <a:sym typeface="Palatino"/>
              </a:rPr>
              <a:t>ældreplejen</a:t>
            </a:r>
            <a:r>
              <a:rPr lang="en-GB" sz="3000" i="1" dirty="0">
                <a:solidFill>
                  <a:srgbClr val="414141"/>
                </a:solidFill>
                <a:ea typeface="Palatino"/>
                <a:cs typeface="Palatino"/>
                <a:sym typeface="Palatino"/>
              </a:rPr>
              <a:t> </a:t>
            </a:r>
            <a:r>
              <a:rPr lang="en-GB" sz="3000" i="1" dirty="0" err="1">
                <a:solidFill>
                  <a:srgbClr val="414141"/>
                </a:solidFill>
                <a:ea typeface="Palatino"/>
                <a:cs typeface="Palatino"/>
                <a:sym typeface="Palatino"/>
              </a:rPr>
              <a:t>bedre</a:t>
            </a:r>
            <a:r>
              <a:rPr lang="en-GB" sz="3000" i="1" dirty="0">
                <a:solidFill>
                  <a:srgbClr val="414141"/>
                </a:solidFill>
                <a:ea typeface="Palatino"/>
                <a:cs typeface="Palatino"/>
                <a:sym typeface="Palatino"/>
              </a:rPr>
              <a:t>?</a:t>
            </a:r>
            <a:r>
              <a:rPr kumimoji="0" lang="en-GB" sz="3000" b="0" i="1" u="none" strike="noStrike" cap="none" spc="0" normalizeH="0" baseline="0" dirty="0">
                <a:ln>
                  <a:noFill/>
                </a:ln>
                <a:solidFill>
                  <a:srgbClr val="414141"/>
                </a:solidFill>
                <a:effectLst/>
                <a:uFillTx/>
                <a:latin typeface="+mn-lt"/>
                <a:ea typeface="Palatino"/>
                <a:cs typeface="Palatino"/>
                <a:sym typeface="Palatino"/>
              </a:rPr>
              <a:t>”</a:t>
            </a:r>
          </a:p>
        </p:txBody>
      </p:sp>
    </p:spTree>
    <p:extLst>
      <p:ext uri="{BB962C8B-B14F-4D97-AF65-F5344CB8AC3E}">
        <p14:creationId xmlns:p14="http://schemas.microsoft.com/office/powerpoint/2010/main" val="242112436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7D32874-1EAD-E0C4-347A-38D3C6635DBE}"/>
              </a:ext>
            </a:extLst>
          </p:cNvPr>
          <p:cNvSpPr>
            <a:spLocks noGrp="1"/>
          </p:cNvSpPr>
          <p:nvPr>
            <p:ph sz="quarter" idx="13"/>
          </p:nvPr>
        </p:nvSpPr>
        <p:spPr/>
        <p:txBody>
          <a:bodyPr>
            <a:noAutofit/>
          </a:bodyPr>
          <a:lstStyle/>
          <a:p>
            <a:pPr marL="0" indent="0">
              <a:buNone/>
            </a:pPr>
            <a:r>
              <a:rPr lang="en-GB" b="1" dirty="0">
                <a:solidFill>
                  <a:schemeClr val="tx1">
                    <a:lumMod val="75000"/>
                    <a:lumOff val="25000"/>
                  </a:schemeClr>
                </a:solidFill>
              </a:rPr>
              <a:t>13.15		Strategi </a:t>
            </a:r>
            <a:r>
              <a:rPr lang="en-GB" b="1" dirty="0" err="1">
                <a:solidFill>
                  <a:schemeClr val="tx1">
                    <a:lumMod val="75000"/>
                    <a:lumOff val="25000"/>
                  </a:schemeClr>
                </a:solidFill>
              </a:rPr>
              <a:t>og</a:t>
            </a:r>
            <a:r>
              <a:rPr lang="en-GB" b="1" dirty="0">
                <a:solidFill>
                  <a:schemeClr val="tx1">
                    <a:lumMod val="75000"/>
                    <a:lumOff val="25000"/>
                  </a:schemeClr>
                </a:solidFill>
              </a:rPr>
              <a:t> </a:t>
            </a:r>
            <a:r>
              <a:rPr lang="en-GB" b="1" dirty="0" err="1">
                <a:solidFill>
                  <a:schemeClr val="tx1">
                    <a:lumMod val="75000"/>
                    <a:lumOff val="25000"/>
                  </a:schemeClr>
                </a:solidFill>
              </a:rPr>
              <a:t>Handleplan</a:t>
            </a:r>
            <a:r>
              <a:rPr lang="en-GB" b="1" dirty="0">
                <a:solidFill>
                  <a:schemeClr val="tx1">
                    <a:lumMod val="75000"/>
                    <a:lumOff val="25000"/>
                  </a:schemeClr>
                </a:solidFill>
              </a:rPr>
              <a:t> 2025 – Del 1</a:t>
            </a:r>
            <a:br>
              <a:rPr lang="en-GB" b="1" dirty="0">
                <a:solidFill>
                  <a:schemeClr val="tx1">
                    <a:lumMod val="75000"/>
                    <a:lumOff val="25000"/>
                  </a:schemeClr>
                </a:solidFill>
              </a:rPr>
            </a:br>
            <a:r>
              <a:rPr lang="en-GB" b="1" dirty="0">
                <a:solidFill>
                  <a:schemeClr val="tx1">
                    <a:lumMod val="75000"/>
                    <a:lumOff val="25000"/>
                  </a:schemeClr>
                </a:solidFill>
              </a:rPr>
              <a:t>			</a:t>
            </a:r>
            <a:r>
              <a:rPr lang="en-GB" dirty="0" err="1">
                <a:solidFill>
                  <a:schemeClr val="tx1">
                    <a:lumMod val="75000"/>
                    <a:lumOff val="25000"/>
                  </a:schemeClr>
                </a:solidFill>
              </a:rPr>
              <a:t>Oplæg</a:t>
            </a:r>
            <a:r>
              <a:rPr lang="en-GB" dirty="0">
                <a:solidFill>
                  <a:schemeClr val="tx1">
                    <a:lumMod val="75000"/>
                    <a:lumOff val="25000"/>
                  </a:schemeClr>
                </a:solidFill>
              </a:rPr>
              <a:t> </a:t>
            </a:r>
            <a:r>
              <a:rPr lang="en-GB" dirty="0" err="1">
                <a:solidFill>
                  <a:schemeClr val="tx1">
                    <a:lumMod val="75000"/>
                    <a:lumOff val="25000"/>
                  </a:schemeClr>
                </a:solidFill>
              </a:rPr>
              <a:t>og</a:t>
            </a:r>
            <a:r>
              <a:rPr lang="en-GB" dirty="0">
                <a:solidFill>
                  <a:schemeClr val="tx1">
                    <a:lumMod val="75000"/>
                    <a:lumOff val="25000"/>
                  </a:schemeClr>
                </a:solidFill>
              </a:rPr>
              <a:t> dialog </a:t>
            </a:r>
            <a:r>
              <a:rPr lang="en-GB" dirty="0" err="1">
                <a:solidFill>
                  <a:schemeClr val="tx1">
                    <a:lumMod val="75000"/>
                    <a:lumOff val="25000"/>
                  </a:schemeClr>
                </a:solidFill>
              </a:rPr>
              <a:t>i</a:t>
            </a:r>
            <a:r>
              <a:rPr lang="en-GB" dirty="0">
                <a:solidFill>
                  <a:schemeClr val="tx1">
                    <a:lumMod val="75000"/>
                    <a:lumOff val="25000"/>
                  </a:schemeClr>
                </a:solidFill>
              </a:rPr>
              <a:t> </a:t>
            </a:r>
            <a:r>
              <a:rPr lang="en-GB" dirty="0" err="1">
                <a:solidFill>
                  <a:schemeClr val="tx1">
                    <a:lumMod val="75000"/>
                    <a:lumOff val="25000"/>
                  </a:schemeClr>
                </a:solidFill>
              </a:rPr>
              <a:t>grupper</a:t>
            </a:r>
            <a:endParaRPr lang="da-DK" dirty="0">
              <a:solidFill>
                <a:schemeClr val="tx1">
                  <a:lumMod val="75000"/>
                  <a:lumOff val="25000"/>
                </a:schemeClr>
              </a:solidFill>
              <a:effectLst/>
            </a:endParaRPr>
          </a:p>
          <a:p>
            <a:r>
              <a:rPr lang="en-GB" b="1" dirty="0">
                <a:solidFill>
                  <a:schemeClr val="tx1">
                    <a:lumMod val="75000"/>
                    <a:lumOff val="25000"/>
                  </a:schemeClr>
                </a:solidFill>
              </a:rPr>
              <a:t>14.15		</a:t>
            </a:r>
            <a:r>
              <a:rPr lang="en-GB" b="1" dirty="0" err="1">
                <a:solidFill>
                  <a:schemeClr val="tx1">
                    <a:lumMod val="75000"/>
                    <a:lumOff val="25000"/>
                  </a:schemeClr>
                </a:solidFill>
              </a:rPr>
              <a:t>Kaffe</a:t>
            </a:r>
            <a:r>
              <a:rPr lang="en-GB" b="1" dirty="0">
                <a:solidFill>
                  <a:schemeClr val="tx1">
                    <a:lumMod val="75000"/>
                    <a:lumOff val="25000"/>
                  </a:schemeClr>
                </a:solidFill>
              </a:rPr>
              <a:t> </a:t>
            </a:r>
            <a:r>
              <a:rPr lang="en-GB" b="1" dirty="0" err="1">
                <a:solidFill>
                  <a:schemeClr val="tx1">
                    <a:lumMod val="75000"/>
                    <a:lumOff val="25000"/>
                  </a:schemeClr>
                </a:solidFill>
              </a:rPr>
              <a:t>og</a:t>
            </a:r>
            <a:r>
              <a:rPr lang="en-GB" b="1" dirty="0">
                <a:solidFill>
                  <a:schemeClr val="tx1">
                    <a:lumMod val="75000"/>
                    <a:lumOff val="25000"/>
                  </a:schemeClr>
                </a:solidFill>
              </a:rPr>
              <a:t> Kage </a:t>
            </a:r>
          </a:p>
          <a:p>
            <a:r>
              <a:rPr lang="en-GB" b="1" dirty="0">
                <a:solidFill>
                  <a:schemeClr val="tx1">
                    <a:lumMod val="75000"/>
                    <a:lumOff val="25000"/>
                  </a:schemeClr>
                </a:solidFill>
              </a:rPr>
              <a:t>14.35		Strategi </a:t>
            </a:r>
            <a:r>
              <a:rPr lang="en-GB" b="1" dirty="0" err="1">
                <a:solidFill>
                  <a:schemeClr val="tx1">
                    <a:lumMod val="75000"/>
                    <a:lumOff val="25000"/>
                  </a:schemeClr>
                </a:solidFill>
              </a:rPr>
              <a:t>og</a:t>
            </a:r>
            <a:r>
              <a:rPr lang="en-GB" b="1" dirty="0">
                <a:solidFill>
                  <a:schemeClr val="tx1">
                    <a:lumMod val="75000"/>
                    <a:lumOff val="25000"/>
                  </a:schemeClr>
                </a:solidFill>
              </a:rPr>
              <a:t> </a:t>
            </a:r>
            <a:r>
              <a:rPr lang="en-GB" b="1" dirty="0" err="1">
                <a:solidFill>
                  <a:schemeClr val="tx1">
                    <a:lumMod val="75000"/>
                    <a:lumOff val="25000"/>
                  </a:schemeClr>
                </a:solidFill>
              </a:rPr>
              <a:t>Handleplan</a:t>
            </a:r>
            <a:r>
              <a:rPr lang="en-GB" b="1" dirty="0">
                <a:solidFill>
                  <a:schemeClr val="tx1">
                    <a:lumMod val="75000"/>
                    <a:lumOff val="25000"/>
                  </a:schemeClr>
                </a:solidFill>
              </a:rPr>
              <a:t> – Del 2</a:t>
            </a:r>
            <a:br>
              <a:rPr lang="en-GB" b="1" dirty="0">
                <a:solidFill>
                  <a:schemeClr val="tx1">
                    <a:lumMod val="75000"/>
                    <a:lumOff val="25000"/>
                  </a:schemeClr>
                </a:solidFill>
              </a:rPr>
            </a:br>
            <a:r>
              <a:rPr lang="en-GB" b="1" dirty="0">
                <a:solidFill>
                  <a:schemeClr val="tx1">
                    <a:lumMod val="75000"/>
                    <a:lumOff val="25000"/>
                  </a:schemeClr>
                </a:solidFill>
              </a:rPr>
              <a:t>			</a:t>
            </a:r>
            <a:r>
              <a:rPr lang="en-GB" dirty="0" err="1">
                <a:solidFill>
                  <a:schemeClr val="tx1">
                    <a:lumMod val="75000"/>
                    <a:lumOff val="25000"/>
                  </a:schemeClr>
                </a:solidFill>
              </a:rPr>
              <a:t>Paneldebat</a:t>
            </a:r>
            <a:r>
              <a:rPr lang="en-GB" dirty="0">
                <a:solidFill>
                  <a:schemeClr val="tx1">
                    <a:lumMod val="75000"/>
                    <a:lumOff val="25000"/>
                  </a:schemeClr>
                </a:solidFill>
              </a:rPr>
              <a:t> </a:t>
            </a:r>
            <a:r>
              <a:rPr lang="en-GB" dirty="0" err="1">
                <a:solidFill>
                  <a:schemeClr val="tx1">
                    <a:lumMod val="75000"/>
                    <a:lumOff val="25000"/>
                  </a:schemeClr>
                </a:solidFill>
              </a:rPr>
              <a:t>i</a:t>
            </a:r>
            <a:r>
              <a:rPr lang="en-GB" dirty="0">
                <a:solidFill>
                  <a:schemeClr val="tx1">
                    <a:lumMod val="75000"/>
                    <a:lumOff val="25000"/>
                  </a:schemeClr>
                </a:solidFill>
              </a:rPr>
              <a:t> plenum</a:t>
            </a:r>
          </a:p>
          <a:p>
            <a:r>
              <a:rPr lang="en-GB" b="1" dirty="0">
                <a:solidFill>
                  <a:schemeClr val="tx1">
                    <a:lumMod val="75000"/>
                    <a:lumOff val="25000"/>
                  </a:schemeClr>
                </a:solidFill>
              </a:rPr>
              <a:t>15.20		</a:t>
            </a:r>
            <a:r>
              <a:rPr lang="en-GB" b="1" dirty="0" err="1">
                <a:solidFill>
                  <a:schemeClr val="tx1">
                    <a:lumMod val="75000"/>
                    <a:lumOff val="25000"/>
                  </a:schemeClr>
                </a:solidFill>
              </a:rPr>
              <a:t>Opsamling</a:t>
            </a:r>
            <a:r>
              <a:rPr lang="en-GB" b="1" dirty="0">
                <a:solidFill>
                  <a:schemeClr val="tx1">
                    <a:lumMod val="75000"/>
                    <a:lumOff val="25000"/>
                  </a:schemeClr>
                </a:solidFill>
              </a:rPr>
              <a:t> og </a:t>
            </a:r>
            <a:r>
              <a:rPr lang="en-GB" b="1" dirty="0" err="1">
                <a:solidFill>
                  <a:schemeClr val="tx1">
                    <a:lumMod val="75000"/>
                    <a:lumOff val="25000"/>
                  </a:schemeClr>
                </a:solidFill>
              </a:rPr>
              <a:t>afrunding</a:t>
            </a:r>
            <a:br>
              <a:rPr lang="en-GB" dirty="0">
                <a:solidFill>
                  <a:schemeClr val="tx1">
                    <a:lumMod val="75000"/>
                    <a:lumOff val="25000"/>
                  </a:schemeClr>
                </a:solidFill>
              </a:rPr>
            </a:br>
            <a:r>
              <a:rPr lang="en-GB" dirty="0">
                <a:solidFill>
                  <a:schemeClr val="tx1">
                    <a:lumMod val="75000"/>
                    <a:lumOff val="25000"/>
                  </a:schemeClr>
                </a:solidFill>
              </a:rPr>
              <a:t>			v./ </a:t>
            </a:r>
            <a:r>
              <a:rPr lang="en-GB" dirty="0" err="1">
                <a:solidFill>
                  <a:schemeClr val="tx1">
                    <a:lumMod val="75000"/>
                    <a:lumOff val="25000"/>
                  </a:schemeClr>
                </a:solidFill>
              </a:rPr>
              <a:t>landsformand</a:t>
            </a:r>
            <a:r>
              <a:rPr lang="en-GB" dirty="0">
                <a:solidFill>
                  <a:schemeClr val="tx1">
                    <a:lumMod val="75000"/>
                    <a:lumOff val="25000"/>
                  </a:schemeClr>
                </a:solidFill>
              </a:rPr>
              <a:t> Birger Rasmussen</a:t>
            </a:r>
          </a:p>
          <a:p>
            <a:r>
              <a:rPr lang="en-GB" b="1" dirty="0">
                <a:solidFill>
                  <a:schemeClr val="tx1">
                    <a:lumMod val="75000"/>
                    <a:lumOff val="25000"/>
                  </a:schemeClr>
                </a:solidFill>
              </a:rPr>
              <a:t>15.30		</a:t>
            </a:r>
            <a:r>
              <a:rPr lang="en-GB" b="1" dirty="0" err="1">
                <a:solidFill>
                  <a:schemeClr val="tx1">
                    <a:lumMod val="75000"/>
                    <a:lumOff val="25000"/>
                  </a:schemeClr>
                </a:solidFill>
              </a:rPr>
              <a:t>Tak</a:t>
            </a:r>
            <a:r>
              <a:rPr lang="en-GB" b="1" dirty="0">
                <a:solidFill>
                  <a:schemeClr val="tx1">
                    <a:lumMod val="75000"/>
                    <a:lumOff val="25000"/>
                  </a:schemeClr>
                </a:solidFill>
              </a:rPr>
              <a:t> for nu!</a:t>
            </a:r>
          </a:p>
        </p:txBody>
      </p:sp>
      <p:sp>
        <p:nvSpPr>
          <p:cNvPr id="9" name="Pladsholder til indhold 8">
            <a:extLst>
              <a:ext uri="{FF2B5EF4-FFF2-40B4-BE49-F238E27FC236}">
                <a16:creationId xmlns:a16="http://schemas.microsoft.com/office/drawing/2014/main" id="{30FC6C12-75D0-DB67-3598-0A18DFA28474}"/>
              </a:ext>
            </a:extLst>
          </p:cNvPr>
          <p:cNvSpPr>
            <a:spLocks noGrp="1"/>
          </p:cNvSpPr>
          <p:nvPr>
            <p:ph sz="quarter" idx="14"/>
          </p:nvPr>
        </p:nvSpPr>
        <p:spPr>
          <a:xfrm>
            <a:off x="476251" y="1919883"/>
            <a:ext cx="5609651" cy="4286250"/>
          </a:xfrm>
        </p:spPr>
        <p:txBody>
          <a:bodyPr>
            <a:noAutofit/>
          </a:bodyPr>
          <a:lstStyle/>
          <a:p>
            <a:pPr marL="0" indent="0">
              <a:buNone/>
            </a:pPr>
            <a:r>
              <a:rPr lang="en-GB" sz="1800" b="1" dirty="0"/>
              <a:t>9.30		</a:t>
            </a:r>
            <a:r>
              <a:rPr lang="en-GB" sz="1800" b="1" dirty="0" err="1"/>
              <a:t>Ankomst</a:t>
            </a:r>
            <a:br>
              <a:rPr lang="en-GB" sz="1800" b="1" dirty="0"/>
            </a:br>
            <a:r>
              <a:rPr lang="en-GB" sz="1800" b="1" dirty="0"/>
              <a:t>			</a:t>
            </a:r>
            <a:r>
              <a:rPr lang="en-GB" sz="1800" dirty="0" err="1"/>
              <a:t>Morgenkaffe</a:t>
            </a:r>
            <a:endParaRPr lang="en-GB" sz="1800" dirty="0"/>
          </a:p>
          <a:p>
            <a:pPr marL="0" indent="0">
              <a:buNone/>
            </a:pPr>
            <a:r>
              <a:rPr lang="en-GB" sz="1800" b="1" dirty="0"/>
              <a:t>10.00		</a:t>
            </a:r>
            <a:r>
              <a:rPr lang="en-GB" sz="1800" b="1" dirty="0" err="1"/>
              <a:t>Velkomst</a:t>
            </a:r>
            <a:r>
              <a:rPr lang="en-GB" sz="1800" b="1" dirty="0"/>
              <a:t> </a:t>
            </a:r>
            <a:br>
              <a:rPr lang="en-GB" sz="1800" b="1" dirty="0"/>
            </a:br>
            <a:r>
              <a:rPr lang="en-GB" sz="1800" b="1" dirty="0"/>
              <a:t>			</a:t>
            </a:r>
            <a:r>
              <a:rPr lang="en-GB" sz="1800" dirty="0"/>
              <a:t>v./ </a:t>
            </a:r>
            <a:r>
              <a:rPr lang="en-GB" sz="1800" dirty="0" err="1"/>
              <a:t>landsformand</a:t>
            </a:r>
            <a:r>
              <a:rPr lang="en-GB" sz="1800" dirty="0"/>
              <a:t> Birger Rasmussen</a:t>
            </a:r>
          </a:p>
          <a:p>
            <a:pPr marL="0" indent="0">
              <a:buNone/>
            </a:pPr>
            <a:r>
              <a:rPr lang="en-GB" sz="1800" b="1" dirty="0"/>
              <a:t>10.15		</a:t>
            </a:r>
            <a:r>
              <a:rPr lang="en-GB" sz="1800" b="1" dirty="0" err="1"/>
              <a:t>Aktuel</a:t>
            </a:r>
            <a:r>
              <a:rPr lang="en-GB" sz="1800" b="1" dirty="0"/>
              <a:t> </a:t>
            </a:r>
            <a:r>
              <a:rPr lang="en-GB" sz="1800" b="1" dirty="0" err="1"/>
              <a:t>Ældre</a:t>
            </a:r>
            <a:r>
              <a:rPr lang="en-GB" sz="1800" b="1" dirty="0"/>
              <a:t>- </a:t>
            </a:r>
            <a:r>
              <a:rPr lang="en-GB" sz="1800" b="1" dirty="0" err="1"/>
              <a:t>og</a:t>
            </a:r>
            <a:r>
              <a:rPr lang="en-GB" sz="1800" b="1" dirty="0"/>
              <a:t> </a:t>
            </a:r>
            <a:r>
              <a:rPr lang="en-GB" sz="1800" b="1" dirty="0" err="1"/>
              <a:t>Sundhedspolitik</a:t>
            </a:r>
            <a:r>
              <a:rPr lang="en-GB" sz="1800" b="1" dirty="0"/>
              <a:t> </a:t>
            </a:r>
            <a:br>
              <a:rPr lang="en-GB" sz="1800" dirty="0"/>
            </a:br>
            <a:r>
              <a:rPr lang="en-GB" sz="1800" dirty="0"/>
              <a:t>			v./ </a:t>
            </a:r>
            <a:r>
              <a:rPr lang="en-GB" sz="1800" dirty="0" err="1"/>
              <a:t>direktør</a:t>
            </a:r>
            <a:r>
              <a:rPr lang="en-GB" sz="1800" dirty="0"/>
              <a:t> Bjarne </a:t>
            </a:r>
            <a:r>
              <a:rPr lang="en-GB" sz="1800" dirty="0" err="1"/>
              <a:t>Hastrup</a:t>
            </a:r>
            <a:endParaRPr lang="en-GB" sz="1800" dirty="0"/>
          </a:p>
          <a:p>
            <a:pPr marL="0" indent="0">
              <a:buNone/>
            </a:pPr>
            <a:r>
              <a:rPr lang="en-GB" sz="1800" dirty="0"/>
              <a:t>			</a:t>
            </a:r>
            <a:r>
              <a:rPr lang="en-GB" sz="1800" dirty="0" err="1"/>
              <a:t>Spørgsmål</a:t>
            </a:r>
            <a:r>
              <a:rPr lang="en-GB" sz="1800" dirty="0"/>
              <a:t> </a:t>
            </a:r>
            <a:r>
              <a:rPr lang="en-GB" sz="1800" dirty="0" err="1"/>
              <a:t>og</a:t>
            </a:r>
            <a:r>
              <a:rPr lang="en-GB" sz="1800" dirty="0"/>
              <a:t> </a:t>
            </a:r>
            <a:r>
              <a:rPr lang="en-GB" sz="1800" dirty="0" err="1"/>
              <a:t>debat</a:t>
            </a:r>
            <a:endParaRPr lang="en-GB" sz="1800" dirty="0"/>
          </a:p>
          <a:p>
            <a:pPr marL="0" indent="0">
              <a:buNone/>
            </a:pPr>
            <a:r>
              <a:rPr lang="en-GB" sz="1800" b="1" dirty="0"/>
              <a:t>12.15		</a:t>
            </a:r>
            <a:r>
              <a:rPr lang="en-GB" sz="1800" b="1" dirty="0" err="1"/>
              <a:t>Frokost</a:t>
            </a:r>
            <a:br>
              <a:rPr lang="en-GB" sz="1800" dirty="0"/>
            </a:br>
            <a:r>
              <a:rPr lang="en-GB" sz="1800" dirty="0"/>
              <a:t>			</a:t>
            </a:r>
            <a:r>
              <a:rPr lang="en-GB" sz="1800" dirty="0" err="1"/>
              <a:t>Bytte</a:t>
            </a:r>
            <a:r>
              <a:rPr lang="en-GB" sz="1800" dirty="0"/>
              <a:t> </a:t>
            </a:r>
            <a:r>
              <a:rPr lang="en-GB" sz="1800" dirty="0" err="1"/>
              <a:t>pladser</a:t>
            </a:r>
            <a:endParaRPr lang="en-GB" sz="1800" dirty="0"/>
          </a:p>
        </p:txBody>
      </p:sp>
      <p:sp>
        <p:nvSpPr>
          <p:cNvPr id="2" name="Titel 1">
            <a:extLst>
              <a:ext uri="{FF2B5EF4-FFF2-40B4-BE49-F238E27FC236}">
                <a16:creationId xmlns:a16="http://schemas.microsoft.com/office/drawing/2014/main" id="{6CF5F5F9-C934-9B43-82C5-EF7D232DF87B}"/>
              </a:ext>
            </a:extLst>
          </p:cNvPr>
          <p:cNvSpPr>
            <a:spLocks noGrp="1"/>
          </p:cNvSpPr>
          <p:nvPr>
            <p:ph type="title"/>
          </p:nvPr>
        </p:nvSpPr>
        <p:spPr/>
        <p:txBody>
          <a:bodyPr/>
          <a:lstStyle/>
          <a:p>
            <a:r>
              <a:rPr lang="da-DK" dirty="0"/>
              <a:t>Program</a:t>
            </a:r>
          </a:p>
        </p:txBody>
      </p:sp>
    </p:spTree>
    <p:extLst>
      <p:ext uri="{BB962C8B-B14F-4D97-AF65-F5344CB8AC3E}">
        <p14:creationId xmlns:p14="http://schemas.microsoft.com/office/powerpoint/2010/main" val="418346777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822B31-697F-BC57-EE5C-16EA766ED684}"/>
              </a:ext>
            </a:extLst>
          </p:cNvPr>
          <p:cNvSpPr>
            <a:spLocks noGrp="1"/>
          </p:cNvSpPr>
          <p:nvPr>
            <p:ph type="ctrTitle"/>
          </p:nvPr>
        </p:nvSpPr>
        <p:spPr>
          <a:xfrm>
            <a:off x="830263" y="390060"/>
            <a:ext cx="4640234" cy="2519363"/>
          </a:xfrm>
        </p:spPr>
        <p:txBody>
          <a:bodyPr/>
          <a:lstStyle/>
          <a:p>
            <a:r>
              <a:rPr lang="da-DK" dirty="0"/>
              <a:t>Sundhedsområdet</a:t>
            </a:r>
          </a:p>
        </p:txBody>
      </p:sp>
      <p:sp>
        <p:nvSpPr>
          <p:cNvPr id="4" name="Pladsholder til billede 3">
            <a:extLst>
              <a:ext uri="{FF2B5EF4-FFF2-40B4-BE49-F238E27FC236}">
                <a16:creationId xmlns:a16="http://schemas.microsoft.com/office/drawing/2014/main" id="{B8FAE03B-6B2B-05E6-7FAB-447B53FABB0C}"/>
              </a:ext>
            </a:extLst>
          </p:cNvPr>
          <p:cNvSpPr>
            <a:spLocks noGrp="1"/>
          </p:cNvSpPr>
          <p:nvPr>
            <p:ph type="pic" sz="quarter" idx="10"/>
          </p:nvPr>
        </p:nvSpPr>
        <p:spPr/>
        <p:txBody>
          <a:bodyPr/>
          <a:lstStyle/>
          <a:p>
            <a:endParaRPr lang="da-DK"/>
          </a:p>
        </p:txBody>
      </p:sp>
    </p:spTree>
    <p:extLst>
      <p:ext uri="{BB962C8B-B14F-4D97-AF65-F5344CB8AC3E}">
        <p14:creationId xmlns:p14="http://schemas.microsoft.com/office/powerpoint/2010/main" val="854970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E60E2D9-E2FB-71F5-7E21-F89BCFB4ACF8}"/>
              </a:ext>
            </a:extLst>
          </p:cNvPr>
          <p:cNvSpPr>
            <a:spLocks noGrp="1"/>
          </p:cNvSpPr>
          <p:nvPr>
            <p:ph type="title"/>
          </p:nvPr>
        </p:nvSpPr>
        <p:spPr/>
        <p:txBody>
          <a:bodyPr/>
          <a:lstStyle/>
          <a:p>
            <a:endParaRPr lang="da-DK"/>
          </a:p>
        </p:txBody>
      </p:sp>
      <p:sp>
        <p:nvSpPr>
          <p:cNvPr id="7" name="Pladsholder til indhold 6">
            <a:extLst>
              <a:ext uri="{FF2B5EF4-FFF2-40B4-BE49-F238E27FC236}">
                <a16:creationId xmlns:a16="http://schemas.microsoft.com/office/drawing/2014/main" id="{36D2B957-BF2D-5864-5746-A07E85266010}"/>
              </a:ext>
            </a:extLst>
          </p:cNvPr>
          <p:cNvSpPr>
            <a:spLocks noGrp="1"/>
          </p:cNvSpPr>
          <p:nvPr>
            <p:ph sz="quarter" idx="10"/>
          </p:nvPr>
        </p:nvSpPr>
        <p:spPr/>
        <p:txBody>
          <a:bodyPr>
            <a:normAutofit/>
          </a:bodyPr>
          <a:lstStyle/>
          <a:p>
            <a:pPr marL="0" indent="0" algn="ctr">
              <a:buNone/>
            </a:pPr>
            <a:r>
              <a:rPr lang="da-DK" sz="2800" b="1" dirty="0"/>
              <a:t>Det der ikke er svært </a:t>
            </a:r>
          </a:p>
          <a:p>
            <a:pPr marL="0" indent="0" algn="ctr">
              <a:buNone/>
            </a:pPr>
            <a:r>
              <a:rPr lang="da-DK" sz="2800" b="1" dirty="0"/>
              <a:t>Kan løses nært</a:t>
            </a:r>
          </a:p>
          <a:p>
            <a:pPr marL="0" indent="0" algn="ctr">
              <a:buNone/>
            </a:pPr>
            <a:r>
              <a:rPr lang="da-DK" sz="2800" b="1" dirty="0"/>
              <a:t>Det der er svært</a:t>
            </a:r>
          </a:p>
          <a:p>
            <a:pPr marL="0" indent="0" algn="ctr">
              <a:buNone/>
            </a:pPr>
            <a:r>
              <a:rPr lang="da-DK" sz="2800" b="1" dirty="0"/>
              <a:t>Skal behandles af en lærd</a:t>
            </a:r>
          </a:p>
        </p:txBody>
      </p:sp>
    </p:spTree>
    <p:extLst>
      <p:ext uri="{BB962C8B-B14F-4D97-AF65-F5344CB8AC3E}">
        <p14:creationId xmlns:p14="http://schemas.microsoft.com/office/powerpoint/2010/main" val="401594937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9A4CA430-C3A6-8CC2-B6AB-46D5072F7B3E}"/>
              </a:ext>
            </a:extLst>
          </p:cNvPr>
          <p:cNvSpPr>
            <a:spLocks noGrp="1"/>
          </p:cNvSpPr>
          <p:nvPr>
            <p:ph sz="quarter" idx="13"/>
          </p:nvPr>
        </p:nvSpPr>
        <p:spPr>
          <a:xfrm>
            <a:off x="6095205" y="1258888"/>
            <a:ext cx="5609651" cy="4286250"/>
          </a:xfrm>
        </p:spPr>
        <p:txBody>
          <a:bodyPr>
            <a:noAutofit/>
          </a:bodyPr>
          <a:lstStyle/>
          <a:p>
            <a:r>
              <a:rPr lang="da-DK" sz="2000" dirty="0"/>
              <a:t>Ældre Sagen i 2011:</a:t>
            </a:r>
          </a:p>
          <a:p>
            <a:r>
              <a:rPr lang="da-DK" sz="2000" dirty="0"/>
              <a:t>samle sundheds-og plejeområdet, så det organisatorisk samles under én ledelse med stærk fokus på forebyggelse og helhedstænkning</a:t>
            </a:r>
          </a:p>
          <a:p>
            <a:r>
              <a:rPr lang="da-DK" sz="2000" dirty="0"/>
              <a:t>hjemmehjælp, genoptræning, hjælpemidler, forebyggelse, og behandling. </a:t>
            </a:r>
          </a:p>
          <a:p>
            <a:r>
              <a:rPr lang="da-DK" sz="2000" dirty="0"/>
              <a:t>2012-2019: to nationale handlingsplaner for den ældre medicinske patient</a:t>
            </a:r>
          </a:p>
          <a:p>
            <a:r>
              <a:rPr lang="da-DK" sz="2000" dirty="0"/>
              <a:t>2017: Anbefalinger fra Udvalget for det nære og sammenhængende sundhedsvæsen (Danske Regioner, KL og staten) </a:t>
            </a:r>
          </a:p>
          <a:p>
            <a:r>
              <a:rPr lang="da-DK" sz="2000" dirty="0"/>
              <a:t>2020’erne: aftale om sundhedsreform, akutplan, mv.</a:t>
            </a:r>
          </a:p>
        </p:txBody>
      </p:sp>
      <p:sp>
        <p:nvSpPr>
          <p:cNvPr id="5" name="Titel 4">
            <a:extLst>
              <a:ext uri="{FF2B5EF4-FFF2-40B4-BE49-F238E27FC236}">
                <a16:creationId xmlns:a16="http://schemas.microsoft.com/office/drawing/2014/main" id="{C3895865-1BB7-0AB7-C525-7587922C806B}"/>
              </a:ext>
            </a:extLst>
          </p:cNvPr>
          <p:cNvSpPr>
            <a:spLocks noGrp="1"/>
          </p:cNvSpPr>
          <p:nvPr>
            <p:ph type="title"/>
          </p:nvPr>
        </p:nvSpPr>
        <p:spPr/>
        <p:txBody>
          <a:bodyPr>
            <a:normAutofit/>
          </a:bodyPr>
          <a:lstStyle/>
          <a:p>
            <a:r>
              <a:rPr lang="da-DK" sz="3600" dirty="0"/>
              <a:t>Tilbageblik: En tidlig vision om reform</a:t>
            </a:r>
          </a:p>
        </p:txBody>
      </p:sp>
      <p:pic>
        <p:nvPicPr>
          <p:cNvPr id="6" name="Pladsholder til indhold 5">
            <a:extLst>
              <a:ext uri="{FF2B5EF4-FFF2-40B4-BE49-F238E27FC236}">
                <a16:creationId xmlns:a16="http://schemas.microsoft.com/office/drawing/2014/main" id="{6536571D-F695-8AFC-0C31-8C7FC70A34C0}"/>
              </a:ext>
            </a:extLst>
          </p:cNvPr>
          <p:cNvPicPr>
            <a:picLocks noGrp="1" noChangeAspect="1"/>
          </p:cNvPicPr>
          <p:nvPr>
            <p:ph sz="quarter" idx="14"/>
          </p:nvPr>
        </p:nvPicPr>
        <p:blipFill rotWithShape="1">
          <a:blip r:embed="rId3"/>
          <a:srcRect l="33243" t="11510" r="36127" b="5479"/>
          <a:stretch/>
        </p:blipFill>
        <p:spPr bwMode="auto">
          <a:xfrm>
            <a:off x="827661" y="1296981"/>
            <a:ext cx="3372981" cy="51419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5935317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20B01E7B-5B86-E786-21FC-69297A76E099}"/>
              </a:ext>
            </a:extLst>
          </p:cNvPr>
          <p:cNvSpPr>
            <a:spLocks noGrp="1"/>
          </p:cNvSpPr>
          <p:nvPr>
            <p:ph sz="quarter" idx="13"/>
          </p:nvPr>
        </p:nvSpPr>
        <p:spPr/>
        <p:txBody>
          <a:bodyPr>
            <a:normAutofit/>
          </a:bodyPr>
          <a:lstStyle/>
          <a:p>
            <a:r>
              <a:rPr lang="da-DK" sz="2400" dirty="0"/>
              <a:t>Ældre Sagens anbefalinger fra Ekspertdag i 2019:</a:t>
            </a:r>
          </a:p>
          <a:p>
            <a:r>
              <a:rPr lang="da-DK" sz="2400" dirty="0"/>
              <a:t>Organisering, ledelse og økonomi på tværs af sektorer:</a:t>
            </a:r>
          </a:p>
          <a:p>
            <a:pPr marL="285750" indent="-285750">
              <a:buFont typeface="Arial" panose="020B0604020202020204" pitchFamily="34" charset="0"/>
              <a:buChar char="•"/>
            </a:pPr>
            <a:r>
              <a:rPr lang="da-DK" sz="2400" dirty="0"/>
              <a:t>fælles ejerskab (ledelse, økonomi og struktur) for indsatsen til medicinske patienter mellem kommuner og regioner. </a:t>
            </a:r>
          </a:p>
          <a:p>
            <a:pPr marL="285750" indent="-285750">
              <a:buFont typeface="Arial" panose="020B0604020202020204" pitchFamily="34" charset="0"/>
              <a:buChar char="•"/>
            </a:pPr>
            <a:r>
              <a:rPr lang="da-DK" sz="2400" dirty="0"/>
              <a:t>skabe rammer for fælles ansvar, økonomi og ledelse</a:t>
            </a:r>
          </a:p>
        </p:txBody>
      </p:sp>
      <p:sp>
        <p:nvSpPr>
          <p:cNvPr id="4" name="Titel 3">
            <a:extLst>
              <a:ext uri="{FF2B5EF4-FFF2-40B4-BE49-F238E27FC236}">
                <a16:creationId xmlns:a16="http://schemas.microsoft.com/office/drawing/2014/main" id="{0DA3C8BE-BFF1-451E-E393-587B5F751A33}"/>
              </a:ext>
            </a:extLst>
          </p:cNvPr>
          <p:cNvSpPr>
            <a:spLocks noGrp="1"/>
          </p:cNvSpPr>
          <p:nvPr>
            <p:ph type="title"/>
          </p:nvPr>
        </p:nvSpPr>
        <p:spPr/>
        <p:txBody>
          <a:bodyPr>
            <a:noAutofit/>
          </a:bodyPr>
          <a:lstStyle/>
          <a:p>
            <a:r>
              <a:rPr lang="da-DK" sz="3600" dirty="0"/>
              <a:t>Anbefaling under den eksisterende struktur med regioner og kommuner</a:t>
            </a:r>
          </a:p>
        </p:txBody>
      </p:sp>
      <p:pic>
        <p:nvPicPr>
          <p:cNvPr id="5" name="Pladsholder til indhold 4">
            <a:extLst>
              <a:ext uri="{FF2B5EF4-FFF2-40B4-BE49-F238E27FC236}">
                <a16:creationId xmlns:a16="http://schemas.microsoft.com/office/drawing/2014/main" id="{ED89DD2B-32D5-3ED3-7526-76F7A72F9BC7}"/>
              </a:ext>
            </a:extLst>
          </p:cNvPr>
          <p:cNvPicPr>
            <a:picLocks noGrp="1" noChangeAspect="1"/>
          </p:cNvPicPr>
          <p:nvPr>
            <p:ph sz="quarter" idx="14"/>
          </p:nvPr>
        </p:nvPicPr>
        <p:blipFill rotWithShape="1">
          <a:blip r:embed="rId3"/>
          <a:srcRect l="45341" t="18261" r="23636" b="11687"/>
          <a:stretch/>
        </p:blipFill>
        <p:spPr bwMode="auto">
          <a:xfrm>
            <a:off x="1687401" y="1919288"/>
            <a:ext cx="3037111" cy="42862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1946341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73F5CE53-F5AB-BAC7-0BFE-2D508E5820EE}"/>
              </a:ext>
            </a:extLst>
          </p:cNvPr>
          <p:cNvSpPr>
            <a:spLocks noGrp="1"/>
          </p:cNvSpPr>
          <p:nvPr>
            <p:ph sz="half" idx="1"/>
          </p:nvPr>
        </p:nvSpPr>
        <p:spPr>
          <a:xfrm>
            <a:off x="584403" y="1529942"/>
            <a:ext cx="5541962" cy="4479925"/>
          </a:xfrm>
        </p:spPr>
        <p:txBody>
          <a:bodyPr/>
          <a:lstStyle/>
          <a:p>
            <a:r>
              <a:rPr lang="da-DK" sz="2200" dirty="0">
                <a:solidFill>
                  <a:srgbClr val="000000"/>
                </a:solidFill>
                <a:latin typeface="+mn-lt"/>
                <a:cs typeface="Arial"/>
                <a:sym typeface="Georgia"/>
              </a:rPr>
              <a:t>2023:</a:t>
            </a:r>
          </a:p>
          <a:p>
            <a:pPr marL="342900" indent="-342900">
              <a:buFont typeface="Arial" panose="020B0604020202020204" pitchFamily="34" charset="0"/>
              <a:buChar char="•"/>
            </a:pPr>
            <a:r>
              <a:rPr lang="da-DK" sz="2200" dirty="0">
                <a:solidFill>
                  <a:srgbClr val="000000"/>
                </a:solidFill>
                <a:latin typeface="+mn-lt"/>
                <a:cs typeface="Arial"/>
                <a:sym typeface="Georgia"/>
              </a:rPr>
              <a:t>samtænkes på alle niveauer mellem hospitaler, praktiserende læger, plejeinstitutioner og hjemmepleje. </a:t>
            </a:r>
          </a:p>
          <a:p>
            <a:pPr marL="342900" indent="-342900">
              <a:buFont typeface="Arial" panose="020B0604020202020204" pitchFamily="34" charset="0"/>
              <a:buChar char="•"/>
            </a:pPr>
            <a:endParaRPr lang="da-DK" sz="2200" dirty="0">
              <a:solidFill>
                <a:srgbClr val="000000"/>
              </a:solidFill>
              <a:latin typeface="+mn-lt"/>
              <a:cs typeface="Arial"/>
              <a:sym typeface="Georgia"/>
            </a:endParaRPr>
          </a:p>
          <a:p>
            <a:pPr marL="342900" indent="-342900">
              <a:buFont typeface="Arial" panose="020B0604020202020204" pitchFamily="34" charset="0"/>
              <a:buChar char="•"/>
            </a:pPr>
            <a:r>
              <a:rPr lang="da-DK" sz="2200" dirty="0">
                <a:solidFill>
                  <a:srgbClr val="000000"/>
                </a:solidFill>
                <a:latin typeface="+mn-lt"/>
                <a:cs typeface="Arial"/>
                <a:sym typeface="Georgia"/>
              </a:rPr>
              <a:t>ikke hensigtsmæssigt, at Danmark klamrer sig til en struktur opdelt i regioner og kommuner</a:t>
            </a:r>
          </a:p>
          <a:p>
            <a:endParaRPr lang="da-DK" sz="2200" dirty="0">
              <a:solidFill>
                <a:srgbClr val="000000"/>
              </a:solidFill>
              <a:latin typeface="+mn-lt"/>
              <a:cs typeface="Arial"/>
              <a:sym typeface="Georgia"/>
            </a:endParaRPr>
          </a:p>
          <a:p>
            <a:pPr marL="342900" indent="-342900">
              <a:buFont typeface="Arial" panose="020B0604020202020204" pitchFamily="34" charset="0"/>
              <a:buChar char="•"/>
            </a:pPr>
            <a:r>
              <a:rPr lang="da-DK" sz="2200" dirty="0">
                <a:solidFill>
                  <a:srgbClr val="000000"/>
                </a:solidFill>
                <a:latin typeface="+mn-lt"/>
                <a:cs typeface="Arial"/>
              </a:rPr>
              <a:t>nyt velfærdsministerium</a:t>
            </a:r>
            <a:endParaRPr lang="da-DK" sz="2200" dirty="0">
              <a:solidFill>
                <a:srgbClr val="000000"/>
              </a:solidFill>
              <a:latin typeface="+mn-lt"/>
              <a:cs typeface="Arial"/>
              <a:sym typeface="Georgia"/>
            </a:endParaRPr>
          </a:p>
        </p:txBody>
      </p:sp>
      <p:sp>
        <p:nvSpPr>
          <p:cNvPr id="4" name="Pladsholder til dato 3">
            <a:extLst>
              <a:ext uri="{FF2B5EF4-FFF2-40B4-BE49-F238E27FC236}">
                <a16:creationId xmlns:a16="http://schemas.microsoft.com/office/drawing/2014/main" id="{285FA4CF-B63A-D683-AD30-31D1C9882A2B}"/>
              </a:ext>
            </a:extLst>
          </p:cNvPr>
          <p:cNvSpPr>
            <a:spLocks noGrp="1"/>
          </p:cNvSpPr>
          <p:nvPr>
            <p:ph type="dt" sz="half" idx="10"/>
          </p:nvPr>
        </p:nvSpPr>
        <p:spPr/>
        <p:txBody>
          <a:bodyPr/>
          <a:lstStyle/>
          <a:p>
            <a:fld id="{6E9DC91F-28B5-4ED4-980F-F7980C0A9ECB}" type="datetime1">
              <a:rPr lang="da-DK" smtClean="0"/>
              <a:t>16-09-2024</a:t>
            </a:fld>
            <a:endParaRPr lang="da-DK" dirty="0"/>
          </a:p>
        </p:txBody>
      </p:sp>
      <p:sp>
        <p:nvSpPr>
          <p:cNvPr id="5" name="Pladsholder til sidefod 4">
            <a:extLst>
              <a:ext uri="{FF2B5EF4-FFF2-40B4-BE49-F238E27FC236}">
                <a16:creationId xmlns:a16="http://schemas.microsoft.com/office/drawing/2014/main" id="{ACBF9BAA-8527-F1A3-850F-62E7FF6E8BAB}"/>
              </a:ext>
            </a:extLst>
          </p:cNvPr>
          <p:cNvSpPr>
            <a:spLocks noGrp="1"/>
          </p:cNvSpPr>
          <p:nvPr>
            <p:ph type="ftr" sz="quarter" idx="11"/>
          </p:nvPr>
        </p:nvSpPr>
        <p:spPr/>
        <p:txBody>
          <a:bodyPr/>
          <a:lstStyle/>
          <a:p>
            <a:r>
              <a:rPr lang="da-DK"/>
              <a:t>Test af footer element</a:t>
            </a:r>
            <a:endParaRPr lang="da-DK" dirty="0"/>
          </a:p>
        </p:txBody>
      </p:sp>
      <p:sp>
        <p:nvSpPr>
          <p:cNvPr id="6" name="Pladsholder til slidenummer 5">
            <a:extLst>
              <a:ext uri="{FF2B5EF4-FFF2-40B4-BE49-F238E27FC236}">
                <a16:creationId xmlns:a16="http://schemas.microsoft.com/office/drawing/2014/main" id="{F82E2A93-C269-4058-23C8-9D76505BADEF}"/>
              </a:ext>
            </a:extLst>
          </p:cNvPr>
          <p:cNvSpPr>
            <a:spLocks noGrp="1"/>
          </p:cNvSpPr>
          <p:nvPr>
            <p:ph type="sldNum" sz="quarter" idx="12"/>
          </p:nvPr>
        </p:nvSpPr>
        <p:spPr/>
        <p:txBody>
          <a:bodyPr/>
          <a:lstStyle/>
          <a:p>
            <a:fld id="{0E8862F4-759C-4937-98C7-CDEB1EE77131}" type="slidenum">
              <a:rPr lang="da-DK" smtClean="0"/>
              <a:pPr/>
              <a:t>24</a:t>
            </a:fld>
            <a:endParaRPr lang="da-DK" dirty="0"/>
          </a:p>
        </p:txBody>
      </p:sp>
      <p:sp>
        <p:nvSpPr>
          <p:cNvPr id="7" name="Titel 6">
            <a:extLst>
              <a:ext uri="{FF2B5EF4-FFF2-40B4-BE49-F238E27FC236}">
                <a16:creationId xmlns:a16="http://schemas.microsoft.com/office/drawing/2014/main" id="{6AA18098-B8CF-2EC3-502A-3B89076A094C}"/>
              </a:ext>
            </a:extLst>
          </p:cNvPr>
          <p:cNvSpPr>
            <a:spLocks noGrp="1"/>
          </p:cNvSpPr>
          <p:nvPr>
            <p:ph type="title"/>
          </p:nvPr>
        </p:nvSpPr>
        <p:spPr/>
        <p:txBody>
          <a:bodyPr/>
          <a:lstStyle/>
          <a:p>
            <a:r>
              <a:rPr lang="da-DK" dirty="0"/>
              <a:t>Fornyede visioner efter studiebesøg v. </a:t>
            </a:r>
            <a:r>
              <a:rPr lang="da-DK" dirty="0" err="1"/>
              <a:t>Buurtzorg</a:t>
            </a:r>
            <a:endParaRPr lang="da-DK" dirty="0"/>
          </a:p>
        </p:txBody>
      </p:sp>
      <p:pic>
        <p:nvPicPr>
          <p:cNvPr id="8" name="Pladsholder til indhold 7">
            <a:extLst>
              <a:ext uri="{FF2B5EF4-FFF2-40B4-BE49-F238E27FC236}">
                <a16:creationId xmlns:a16="http://schemas.microsoft.com/office/drawing/2014/main" id="{D3419FA0-7015-9F1D-A924-588717826700}"/>
              </a:ext>
            </a:extLst>
          </p:cNvPr>
          <p:cNvPicPr>
            <a:picLocks noGrp="1" noChangeAspect="1"/>
          </p:cNvPicPr>
          <p:nvPr>
            <p:ph sz="half" idx="2"/>
          </p:nvPr>
        </p:nvPicPr>
        <p:blipFill rotWithShape="1">
          <a:blip r:embed="rId3"/>
          <a:srcRect l="14816" t="6972" r="58166" b="14396"/>
          <a:stretch/>
        </p:blipFill>
        <p:spPr bwMode="auto">
          <a:xfrm>
            <a:off x="6640257" y="1529942"/>
            <a:ext cx="4788948" cy="44799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41701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ladsholder til indhold 16"/>
          <p:cNvSpPr>
            <a:spLocks noGrp="1"/>
          </p:cNvSpPr>
          <p:nvPr>
            <p:ph sz="quarter" idx="12"/>
          </p:nvPr>
        </p:nvSpPr>
        <p:spPr>
          <a:xfrm>
            <a:off x="414337" y="1875119"/>
            <a:ext cx="5541621" cy="4340411"/>
          </a:xfrm>
        </p:spPr>
        <p:txBody>
          <a:bodyPr anchor="t">
            <a:normAutofit lnSpcReduction="10000"/>
          </a:bodyPr>
          <a:lstStyle/>
          <a:p>
            <a:r>
              <a:rPr lang="da-DK" sz="2400" dirty="0"/>
              <a:t>Oplæg for den daværende Sundhedsstrukturkommission: </a:t>
            </a:r>
          </a:p>
          <a:p>
            <a:r>
              <a:rPr lang="da-DK" sz="2400" dirty="0"/>
              <a:t>Bør se på:</a:t>
            </a:r>
            <a:br>
              <a:rPr lang="da-DK" sz="2400" dirty="0"/>
            </a:br>
            <a:endParaRPr lang="da-DK" sz="2400" dirty="0"/>
          </a:p>
          <a:p>
            <a:pPr marL="342900" indent="-342900">
              <a:buFont typeface="Arial" panose="020B0604020202020204" pitchFamily="34" charset="0"/>
              <a:buChar char="•"/>
            </a:pPr>
            <a:r>
              <a:rPr lang="da-DK" sz="2400" dirty="0"/>
              <a:t>Ensartede nationale og faglige kvalitetskrav og patientrettigheder for ældre medicinske patienter og skrøbelige ældre</a:t>
            </a:r>
          </a:p>
          <a:p>
            <a:pPr marL="342900" indent="-342900">
              <a:buFont typeface="Arial" panose="020B0604020202020204" pitchFamily="34" charset="0"/>
              <a:buChar char="•"/>
            </a:pPr>
            <a:r>
              <a:rPr lang="da-DK" sz="2400" dirty="0"/>
              <a:t>Modeller for ansvar og økonomi for fælles patienter mellem hospital og kommune for at hindre kassetænkning om patienter.</a:t>
            </a:r>
          </a:p>
          <a:p>
            <a:endParaRPr lang="da-DK" dirty="0"/>
          </a:p>
        </p:txBody>
      </p:sp>
      <p:sp>
        <p:nvSpPr>
          <p:cNvPr id="15" name="Titel 14"/>
          <p:cNvSpPr>
            <a:spLocks noGrp="1"/>
          </p:cNvSpPr>
          <p:nvPr>
            <p:ph type="title"/>
          </p:nvPr>
        </p:nvSpPr>
        <p:spPr/>
        <p:txBody>
          <a:bodyPr>
            <a:normAutofit fontScale="90000"/>
          </a:bodyPr>
          <a:lstStyle/>
          <a:p>
            <a:r>
              <a:rPr lang="da-DK" dirty="0"/>
              <a:t>Nytænk organisering i sundhed sammen med ældrepleje</a:t>
            </a:r>
          </a:p>
        </p:txBody>
      </p:sp>
      <p:pic>
        <p:nvPicPr>
          <p:cNvPr id="2" name="Billede 1">
            <a:extLst>
              <a:ext uri="{FF2B5EF4-FFF2-40B4-BE49-F238E27FC236}">
                <a16:creationId xmlns:a16="http://schemas.microsoft.com/office/drawing/2014/main" id="{AF85D903-712F-53F4-4C67-533FE8A38F74}"/>
              </a:ext>
            </a:extLst>
          </p:cNvPr>
          <p:cNvPicPr>
            <a:picLocks noChangeAspect="1"/>
          </p:cNvPicPr>
          <p:nvPr/>
        </p:nvPicPr>
        <p:blipFill rotWithShape="1">
          <a:blip r:embed="rId3"/>
          <a:srcRect l="24590" t="15438" r="26022" b="28121"/>
          <a:stretch/>
        </p:blipFill>
        <p:spPr bwMode="auto">
          <a:xfrm>
            <a:off x="6406223" y="1875119"/>
            <a:ext cx="5239332" cy="37423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1480384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0FA48AF-DA48-A4AF-A398-A9259BE1DC94}"/>
              </a:ext>
            </a:extLst>
          </p:cNvPr>
          <p:cNvSpPr>
            <a:spLocks noGrp="1"/>
          </p:cNvSpPr>
          <p:nvPr>
            <p:ph type="title"/>
          </p:nvPr>
        </p:nvSpPr>
        <p:spPr/>
        <p:txBody>
          <a:bodyPr>
            <a:normAutofit/>
          </a:bodyPr>
          <a:lstStyle/>
          <a:p>
            <a:r>
              <a:rPr lang="da-DK" sz="3600" dirty="0"/>
              <a:t>Anbefalinger til forbedringer for fremtidens ældre</a:t>
            </a:r>
          </a:p>
        </p:txBody>
      </p:sp>
      <p:pic>
        <p:nvPicPr>
          <p:cNvPr id="5" name="Pladsholder til indhold 4">
            <a:extLst>
              <a:ext uri="{FF2B5EF4-FFF2-40B4-BE49-F238E27FC236}">
                <a16:creationId xmlns:a16="http://schemas.microsoft.com/office/drawing/2014/main" id="{1877DDD8-769E-AD6F-D51B-276D22BC0530}"/>
              </a:ext>
            </a:extLst>
          </p:cNvPr>
          <p:cNvPicPr>
            <a:picLocks noGrp="1" noChangeAspect="1"/>
          </p:cNvPicPr>
          <p:nvPr>
            <p:ph sz="quarter" idx="13"/>
          </p:nvPr>
        </p:nvPicPr>
        <p:blipFill rotWithShape="1">
          <a:blip r:embed="rId3"/>
          <a:srcRect l="23137" t="23981" r="48226" b="6475"/>
          <a:stretch/>
        </p:blipFill>
        <p:spPr bwMode="auto">
          <a:xfrm>
            <a:off x="106618" y="1382043"/>
            <a:ext cx="3137782" cy="4286250"/>
          </a:xfrm>
          <a:prstGeom prst="rect">
            <a:avLst/>
          </a:prstGeom>
          <a:ln>
            <a:noFill/>
          </a:ln>
          <a:extLst>
            <a:ext uri="{53640926-AAD7-44D8-BBD7-CCE9431645EC}">
              <a14:shadowObscured xmlns:a14="http://schemas.microsoft.com/office/drawing/2010/main"/>
            </a:ext>
          </a:extLst>
        </p:spPr>
      </p:pic>
      <p:pic>
        <p:nvPicPr>
          <p:cNvPr id="2" name="Billede 1">
            <a:extLst>
              <a:ext uri="{FF2B5EF4-FFF2-40B4-BE49-F238E27FC236}">
                <a16:creationId xmlns:a16="http://schemas.microsoft.com/office/drawing/2014/main" id="{0B958586-B184-A3B6-4C8C-032C04FDD2FD}"/>
              </a:ext>
            </a:extLst>
          </p:cNvPr>
          <p:cNvPicPr>
            <a:picLocks noChangeAspect="1"/>
          </p:cNvPicPr>
          <p:nvPr/>
        </p:nvPicPr>
        <p:blipFill rotWithShape="1">
          <a:blip r:embed="rId4"/>
          <a:srcRect l="77319" t="33312" r="14588" b="20594"/>
          <a:stretch/>
        </p:blipFill>
        <p:spPr bwMode="auto">
          <a:xfrm>
            <a:off x="2486921" y="1572358"/>
            <a:ext cx="2887391" cy="5285642"/>
          </a:xfrm>
          <a:prstGeom prst="rect">
            <a:avLst/>
          </a:prstGeom>
          <a:ln>
            <a:noFill/>
          </a:ln>
          <a:extLst>
            <a:ext uri="{53640926-AAD7-44D8-BBD7-CCE9431645EC}">
              <a14:shadowObscured xmlns:a14="http://schemas.microsoft.com/office/drawing/2010/main"/>
            </a:ext>
          </a:extLst>
        </p:spPr>
      </p:pic>
      <p:sp>
        <p:nvSpPr>
          <p:cNvPr id="6" name="Pladsholder til indhold 5">
            <a:extLst>
              <a:ext uri="{FF2B5EF4-FFF2-40B4-BE49-F238E27FC236}">
                <a16:creationId xmlns:a16="http://schemas.microsoft.com/office/drawing/2014/main" id="{231A3472-2961-38F9-A543-DCEF3569A603}"/>
              </a:ext>
            </a:extLst>
          </p:cNvPr>
          <p:cNvSpPr>
            <a:spLocks noGrp="1"/>
          </p:cNvSpPr>
          <p:nvPr>
            <p:ph sz="quarter" idx="14"/>
          </p:nvPr>
        </p:nvSpPr>
        <p:spPr>
          <a:xfrm>
            <a:off x="6096000" y="1721078"/>
            <a:ext cx="5459763" cy="4286250"/>
          </a:xfrm>
        </p:spPr>
        <p:txBody>
          <a:bodyPr/>
          <a:lstStyle/>
          <a:p>
            <a:r>
              <a:rPr lang="da-DK" dirty="0"/>
              <a:t>Ældre Sagen i 2024, sideløbende med  Sundhedsstrukturkommission og ældrelovsaftale</a:t>
            </a:r>
          </a:p>
        </p:txBody>
      </p:sp>
      <p:sp>
        <p:nvSpPr>
          <p:cNvPr id="8" name="Tekstfelt 7">
            <a:extLst>
              <a:ext uri="{FF2B5EF4-FFF2-40B4-BE49-F238E27FC236}">
                <a16:creationId xmlns:a16="http://schemas.microsoft.com/office/drawing/2014/main" id="{8BE95B78-837F-62F2-0B53-59D17B9B7C14}"/>
              </a:ext>
            </a:extLst>
          </p:cNvPr>
          <p:cNvSpPr txBox="1"/>
          <p:nvPr/>
        </p:nvSpPr>
        <p:spPr>
          <a:xfrm>
            <a:off x="9229542" y="4129930"/>
            <a:ext cx="3616960"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sz="1400" b="0" i="0" u="none" strike="noStrike" cap="none" spc="0" normalizeH="0" baseline="0" dirty="0">
                <a:ln>
                  <a:noFill/>
                </a:ln>
                <a:solidFill>
                  <a:srgbClr val="414141"/>
                </a:solidFill>
                <a:effectLst/>
                <a:uFillTx/>
                <a:latin typeface="+mn-lt"/>
                <a:ea typeface="Palatino"/>
                <a:cs typeface="Palatino"/>
                <a:sym typeface="Palatino"/>
              </a:rPr>
              <a:t>Altinget sundhed, 7.6.24</a:t>
            </a:r>
          </a:p>
        </p:txBody>
      </p:sp>
      <p:sp>
        <p:nvSpPr>
          <p:cNvPr id="14" name="Tekstfelt 13">
            <a:extLst>
              <a:ext uri="{FF2B5EF4-FFF2-40B4-BE49-F238E27FC236}">
                <a16:creationId xmlns:a16="http://schemas.microsoft.com/office/drawing/2014/main" id="{87DE8D8B-4ED2-AECA-BFBB-224CC71F522A}"/>
              </a:ext>
            </a:extLst>
          </p:cNvPr>
          <p:cNvSpPr txBox="1"/>
          <p:nvPr/>
        </p:nvSpPr>
        <p:spPr>
          <a:xfrm>
            <a:off x="6096000" y="2847571"/>
            <a:ext cx="5172195" cy="1631216"/>
          </a:xfrm>
          <a:prstGeom prst="rect">
            <a:avLst/>
          </a:prstGeom>
          <a:noFill/>
          <a:ln w="12700" cap="flat">
            <a:solidFill>
              <a:schemeClr val="tx1"/>
            </a:solidFill>
            <a:miter lim="400000"/>
          </a:ln>
          <a:effectLst/>
        </p:spPr>
        <p:style>
          <a:lnRef idx="0">
            <a:scrgbClr r="0" g="0" b="0"/>
          </a:lnRef>
          <a:fillRef idx="0">
            <a:scrgbClr r="0" g="0" b="0"/>
          </a:fillRef>
          <a:effectRef idx="0">
            <a:scrgbClr r="0" g="0" b="0"/>
          </a:effectRef>
          <a:fontRef idx="none"/>
        </p:style>
        <p:txBody>
          <a:bodyPr wrap="square">
            <a:spAutoFit/>
          </a:bodyPr>
          <a:lstStyle/>
          <a:p>
            <a:pPr algn="l"/>
            <a:r>
              <a:rPr lang="da-DK" sz="2000" b="1" dirty="0">
                <a:solidFill>
                  <a:srgbClr val="000000"/>
                </a:solidFill>
                <a:cs typeface="Arial"/>
                <a:sym typeface="Georgia"/>
              </a:rPr>
              <a:t>”</a:t>
            </a:r>
            <a:r>
              <a:rPr lang="da-DK" sz="2000" dirty="0">
                <a:solidFill>
                  <a:srgbClr val="000000"/>
                </a:solidFill>
                <a:cs typeface="Arial"/>
                <a:sym typeface="Georgia"/>
              </a:rPr>
              <a:t>For at sikre den tætte sammenhæng for patienterne foreslår vi som overordnet ramme, at myndighederne skal have fælles økonomi og ansvar for patienten på tværs af sygehus og eget hjem.”</a:t>
            </a:r>
          </a:p>
        </p:txBody>
      </p:sp>
      <p:sp>
        <p:nvSpPr>
          <p:cNvPr id="16" name="Tekstfelt 15">
            <a:extLst>
              <a:ext uri="{FF2B5EF4-FFF2-40B4-BE49-F238E27FC236}">
                <a16:creationId xmlns:a16="http://schemas.microsoft.com/office/drawing/2014/main" id="{3BE3D38C-8B82-DD89-C801-61571EF67C85}"/>
              </a:ext>
            </a:extLst>
          </p:cNvPr>
          <p:cNvSpPr txBox="1"/>
          <p:nvPr/>
        </p:nvSpPr>
        <p:spPr>
          <a:xfrm>
            <a:off x="6096000" y="4840709"/>
            <a:ext cx="5172195" cy="1569660"/>
          </a:xfrm>
          <a:prstGeom prst="rect">
            <a:avLst/>
          </a:prstGeom>
          <a:noFill/>
          <a:ln w="12700" cap="flat">
            <a:solidFill>
              <a:schemeClr val="tx1"/>
            </a:solidFill>
            <a:miter lim="400000"/>
          </a:ln>
          <a:effectLst/>
        </p:spPr>
        <p:style>
          <a:lnRef idx="0">
            <a:scrgbClr r="0" g="0" b="0"/>
          </a:lnRef>
          <a:fillRef idx="0">
            <a:scrgbClr r="0" g="0" b="0"/>
          </a:fillRef>
          <a:effectRef idx="0">
            <a:scrgbClr r="0" g="0" b="0"/>
          </a:effectRef>
          <a:fontRef idx="none"/>
        </p:style>
        <p:txBody>
          <a:bodyPr wrap="square">
            <a:spAutoFit/>
          </a:bodyPr>
          <a:lstStyle/>
          <a:p>
            <a:pPr algn="l"/>
            <a:r>
              <a:rPr lang="da-DK" sz="2400" b="0" i="0" dirty="0">
                <a:solidFill>
                  <a:srgbClr val="282828"/>
                </a:solidFill>
                <a:effectLst/>
                <a:latin typeface="National 2"/>
              </a:rPr>
              <a:t>”Det skal hænge sammen. Rehabilitering, genoptræning pleje, omsorg og sundhed […], siger Bjarne Hastrup.” </a:t>
            </a:r>
            <a:endParaRPr lang="da-DK" sz="1400" b="0" i="0" dirty="0">
              <a:solidFill>
                <a:srgbClr val="282828"/>
              </a:solidFill>
              <a:effectLst/>
              <a:latin typeface="National 2"/>
            </a:endParaRPr>
          </a:p>
        </p:txBody>
      </p:sp>
      <p:sp>
        <p:nvSpPr>
          <p:cNvPr id="17" name="Tekstfelt 16">
            <a:extLst>
              <a:ext uri="{FF2B5EF4-FFF2-40B4-BE49-F238E27FC236}">
                <a16:creationId xmlns:a16="http://schemas.microsoft.com/office/drawing/2014/main" id="{CFCF8F04-74C9-A7AE-6302-3B163CD3FB39}"/>
              </a:ext>
            </a:extLst>
          </p:cNvPr>
          <p:cNvSpPr txBox="1"/>
          <p:nvPr/>
        </p:nvSpPr>
        <p:spPr>
          <a:xfrm>
            <a:off x="9946471" y="6007328"/>
            <a:ext cx="2643447"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sz="1400" b="0" i="0" u="none" strike="noStrike" cap="none" spc="0" normalizeH="0" baseline="0" dirty="0">
                <a:ln>
                  <a:noFill/>
                </a:ln>
                <a:solidFill>
                  <a:srgbClr val="414141"/>
                </a:solidFill>
                <a:effectLst/>
                <a:uFillTx/>
                <a:latin typeface="+mn-lt"/>
                <a:ea typeface="Palatino"/>
                <a:cs typeface="Palatino"/>
                <a:sym typeface="Palatino"/>
              </a:rPr>
              <a:t>Altinget, 7.4.24</a:t>
            </a:r>
          </a:p>
        </p:txBody>
      </p:sp>
    </p:spTree>
    <p:extLst>
      <p:ext uri="{BB962C8B-B14F-4D97-AF65-F5344CB8AC3E}">
        <p14:creationId xmlns:p14="http://schemas.microsoft.com/office/powerpoint/2010/main" val="26100309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4D0248DC-B974-5BED-F6CB-AE9B9E320933}"/>
              </a:ext>
            </a:extLst>
          </p:cNvPr>
          <p:cNvSpPr>
            <a:spLocks noGrp="1"/>
          </p:cNvSpPr>
          <p:nvPr>
            <p:ph sz="quarter" idx="13"/>
          </p:nvPr>
        </p:nvSpPr>
        <p:spPr>
          <a:xfrm>
            <a:off x="6090980" y="1906631"/>
            <a:ext cx="5609651" cy="4286250"/>
          </a:xfrm>
        </p:spPr>
        <p:txBody>
          <a:bodyPr/>
          <a:lstStyle/>
          <a:p>
            <a:pPr marL="285750" indent="-285750">
              <a:buFont typeface="Arial" panose="020B0604020202020204" pitchFamily="34" charset="0"/>
              <a:buChar char="•"/>
            </a:pPr>
            <a:endParaRPr lang="da-DK" dirty="0"/>
          </a:p>
          <a:p>
            <a:endParaRPr lang="da-DK" dirty="0"/>
          </a:p>
        </p:txBody>
      </p:sp>
      <p:sp>
        <p:nvSpPr>
          <p:cNvPr id="3" name="Pladsholder til indhold 2">
            <a:extLst>
              <a:ext uri="{FF2B5EF4-FFF2-40B4-BE49-F238E27FC236}">
                <a16:creationId xmlns:a16="http://schemas.microsoft.com/office/drawing/2014/main" id="{31916605-39E7-101C-4F4A-8BBCFAE929C5}"/>
              </a:ext>
            </a:extLst>
          </p:cNvPr>
          <p:cNvSpPr>
            <a:spLocks noGrp="1"/>
          </p:cNvSpPr>
          <p:nvPr>
            <p:ph sz="quarter" idx="14"/>
          </p:nvPr>
        </p:nvSpPr>
        <p:spPr/>
        <p:txBody>
          <a:bodyPr>
            <a:normAutofit fontScale="92500" lnSpcReduction="20000"/>
          </a:bodyPr>
          <a:lstStyle/>
          <a:p>
            <a:r>
              <a:rPr lang="da-DK" sz="2400" dirty="0"/>
              <a:t>Sommer 2024: Kommissionens rapport: bedst sammenhæng ved model med samling af opgaver inden for sundhed og ældrepleje</a:t>
            </a:r>
          </a:p>
          <a:p>
            <a:r>
              <a:rPr lang="da-DK" sz="2400" dirty="0"/>
              <a:t>ÆS: vision om samlet ansvar for sundheds- og ældreplejen</a:t>
            </a:r>
          </a:p>
          <a:p>
            <a:pPr lvl="2"/>
            <a:r>
              <a:rPr lang="da-DK" sz="2400" dirty="0"/>
              <a:t>Opfordrer til politisk reform: én myndighed med samlet ansvar for sundhed og ældrepleje, inkl. plejehjem</a:t>
            </a:r>
          </a:p>
          <a:p>
            <a:pPr lvl="2"/>
            <a:r>
              <a:rPr lang="da-DK" sz="2400" dirty="0"/>
              <a:t>Ønsker sundheds- og plejeorganisation, der samler alt fra forebyggelse, pleje, genoptræning til behandling</a:t>
            </a:r>
          </a:p>
          <a:p>
            <a:pPr lvl="2"/>
            <a:r>
              <a:rPr lang="da-DK" sz="2400" dirty="0"/>
              <a:t>”Plug in” til ældrelovsaftalen</a:t>
            </a:r>
          </a:p>
          <a:p>
            <a:endParaRPr lang="da-DK" dirty="0"/>
          </a:p>
          <a:p>
            <a:endParaRPr lang="da-DK" dirty="0"/>
          </a:p>
        </p:txBody>
      </p:sp>
      <p:sp>
        <p:nvSpPr>
          <p:cNvPr id="4" name="Titel 3">
            <a:extLst>
              <a:ext uri="{FF2B5EF4-FFF2-40B4-BE49-F238E27FC236}">
                <a16:creationId xmlns:a16="http://schemas.microsoft.com/office/drawing/2014/main" id="{4DC8769B-7DDE-B0CD-A634-21CA7C5E9AB2}"/>
              </a:ext>
            </a:extLst>
          </p:cNvPr>
          <p:cNvSpPr>
            <a:spLocks noGrp="1"/>
          </p:cNvSpPr>
          <p:nvPr>
            <p:ph type="title"/>
          </p:nvPr>
        </p:nvSpPr>
        <p:spPr/>
        <p:txBody>
          <a:bodyPr>
            <a:noAutofit/>
          </a:bodyPr>
          <a:lstStyle/>
          <a:p>
            <a:r>
              <a:rPr lang="da-DK" sz="3600" dirty="0"/>
              <a:t>Sundhedsstrukturkommissionens rapport </a:t>
            </a:r>
            <a:br>
              <a:rPr lang="da-DK" sz="3600" dirty="0"/>
            </a:br>
            <a:r>
              <a:rPr lang="da-DK" sz="2000" dirty="0"/>
              <a:t>– en ring er sluttet med afsæt i nyt bud fra eksperter </a:t>
            </a:r>
          </a:p>
        </p:txBody>
      </p:sp>
      <p:pic>
        <p:nvPicPr>
          <p:cNvPr id="5" name="Pladsholder til indhold 4">
            <a:extLst>
              <a:ext uri="{FF2B5EF4-FFF2-40B4-BE49-F238E27FC236}">
                <a16:creationId xmlns:a16="http://schemas.microsoft.com/office/drawing/2014/main" id="{E51768A5-E5D4-4913-DD33-372F412A04E9}"/>
              </a:ext>
            </a:extLst>
          </p:cNvPr>
          <p:cNvPicPr>
            <a:picLocks noChangeAspect="1"/>
          </p:cNvPicPr>
          <p:nvPr/>
        </p:nvPicPr>
        <p:blipFill rotWithShape="1">
          <a:blip r:embed="rId3"/>
          <a:srcRect l="24117" t="31928" r="23952" b="18663"/>
          <a:stretch/>
        </p:blipFill>
        <p:spPr>
          <a:xfrm>
            <a:off x="6448777" y="2467271"/>
            <a:ext cx="5322414" cy="3164969"/>
          </a:xfrm>
          <a:prstGeom prst="rect">
            <a:avLst/>
          </a:prstGeom>
        </p:spPr>
      </p:pic>
    </p:spTree>
    <p:extLst>
      <p:ext uri="{BB962C8B-B14F-4D97-AF65-F5344CB8AC3E}">
        <p14:creationId xmlns:p14="http://schemas.microsoft.com/office/powerpoint/2010/main" val="41978267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0EE607-69B4-6E92-C6B4-0B03E83B9BED}"/>
              </a:ext>
            </a:extLst>
          </p:cNvPr>
          <p:cNvSpPr>
            <a:spLocks noGrp="1"/>
          </p:cNvSpPr>
          <p:nvPr>
            <p:ph type="title"/>
          </p:nvPr>
        </p:nvSpPr>
        <p:spPr/>
        <p:txBody>
          <a:bodyPr/>
          <a:lstStyle/>
          <a:p>
            <a:r>
              <a:rPr lang="da-DK" dirty="0"/>
              <a:t>Seneste aktiviteter frem mod sundhedsreformen</a:t>
            </a:r>
          </a:p>
        </p:txBody>
      </p:sp>
      <p:sp>
        <p:nvSpPr>
          <p:cNvPr id="3" name="Pladsholder til dato 2">
            <a:extLst>
              <a:ext uri="{FF2B5EF4-FFF2-40B4-BE49-F238E27FC236}">
                <a16:creationId xmlns:a16="http://schemas.microsoft.com/office/drawing/2014/main" id="{B378A855-62D0-4AD2-D62F-9F518A5E0DA4}"/>
              </a:ext>
            </a:extLst>
          </p:cNvPr>
          <p:cNvSpPr>
            <a:spLocks noGrp="1"/>
          </p:cNvSpPr>
          <p:nvPr>
            <p:ph type="dt" sz="half" idx="10"/>
          </p:nvPr>
        </p:nvSpPr>
        <p:spPr/>
        <p:txBody>
          <a:bodyPr/>
          <a:lstStyle/>
          <a:p>
            <a:fld id="{B58C45D7-6462-489C-A979-B114E41E8386}" type="datetime1">
              <a:rPr lang="da-DK" smtClean="0"/>
              <a:t>16-09-2024</a:t>
            </a:fld>
            <a:endParaRPr lang="da-DK" dirty="0"/>
          </a:p>
        </p:txBody>
      </p:sp>
      <p:sp>
        <p:nvSpPr>
          <p:cNvPr id="5" name="Pladsholder til slidenummer 4">
            <a:extLst>
              <a:ext uri="{FF2B5EF4-FFF2-40B4-BE49-F238E27FC236}">
                <a16:creationId xmlns:a16="http://schemas.microsoft.com/office/drawing/2014/main" id="{83C87987-858F-CE56-86C6-B566C8554B0A}"/>
              </a:ext>
            </a:extLst>
          </p:cNvPr>
          <p:cNvSpPr>
            <a:spLocks noGrp="1"/>
          </p:cNvSpPr>
          <p:nvPr>
            <p:ph type="sldNum" sz="quarter" idx="12"/>
          </p:nvPr>
        </p:nvSpPr>
        <p:spPr/>
        <p:txBody>
          <a:bodyPr/>
          <a:lstStyle/>
          <a:p>
            <a:fld id="{0E8862F4-759C-4937-98C7-CDEB1EE77131}" type="slidenum">
              <a:rPr lang="da-DK" smtClean="0"/>
              <a:pPr/>
              <a:t>28</a:t>
            </a:fld>
            <a:endParaRPr lang="da-DK" dirty="0"/>
          </a:p>
        </p:txBody>
      </p:sp>
      <p:sp>
        <p:nvSpPr>
          <p:cNvPr id="16" name="Content Placeholder 15">
            <a:extLst>
              <a:ext uri="{FF2B5EF4-FFF2-40B4-BE49-F238E27FC236}">
                <a16:creationId xmlns:a16="http://schemas.microsoft.com/office/drawing/2014/main" id="{059727BC-53B2-C20F-1112-070B2C42E030}"/>
              </a:ext>
            </a:extLst>
          </p:cNvPr>
          <p:cNvSpPr>
            <a:spLocks noGrp="1"/>
          </p:cNvSpPr>
          <p:nvPr>
            <p:ph sz="quarter" idx="13"/>
          </p:nvPr>
        </p:nvSpPr>
        <p:spPr>
          <a:xfrm>
            <a:off x="197585" y="1258888"/>
            <a:ext cx="5681663" cy="4479925"/>
          </a:xfrm>
        </p:spPr>
        <p:txBody>
          <a:bodyPr>
            <a:normAutofit fontScale="77500" lnSpcReduction="20000"/>
          </a:bodyPr>
          <a:lstStyle/>
          <a:p>
            <a:endParaRPr lang="da-DK" dirty="0"/>
          </a:p>
          <a:p>
            <a:r>
              <a:rPr lang="da-DK" b="1" dirty="0"/>
              <a:t>Ældre Sagens </a:t>
            </a:r>
            <a:r>
              <a:rPr lang="da-DK" dirty="0"/>
              <a:t>seneste aktiviteter:</a:t>
            </a:r>
            <a:br>
              <a:rPr lang="da-DK" dirty="0"/>
            </a:br>
            <a:endParaRPr lang="da-DK" dirty="0"/>
          </a:p>
          <a:p>
            <a:pPr marL="285750" indent="-285750">
              <a:buFont typeface="Arial" panose="020B0604020202020204" pitchFamily="34" charset="0"/>
              <a:buChar char="•"/>
            </a:pPr>
            <a:r>
              <a:rPr lang="da-DK" dirty="0"/>
              <a:t>Åbent brev til regeringen med Danske Patienter og Danske Handicaporganisationer</a:t>
            </a:r>
            <a:br>
              <a:rPr lang="da-DK" dirty="0"/>
            </a:br>
            <a:endParaRPr lang="da-DK" dirty="0"/>
          </a:p>
          <a:p>
            <a:pPr marL="285750" indent="-285750">
              <a:buFont typeface="Arial" panose="020B0604020202020204" pitchFamily="34" charset="0"/>
              <a:buChar char="•"/>
            </a:pPr>
            <a:r>
              <a:rPr lang="da-DK" dirty="0"/>
              <a:t>Høringssvar til Sundhedsstrukturkommissionens forslag</a:t>
            </a:r>
            <a:br>
              <a:rPr lang="da-DK" dirty="0"/>
            </a:br>
            <a:endParaRPr lang="da-DK" dirty="0"/>
          </a:p>
          <a:p>
            <a:pPr marL="285750" indent="-285750">
              <a:buFont typeface="Arial" panose="020B0604020202020204" pitchFamily="34" charset="0"/>
              <a:buChar char="•"/>
            </a:pPr>
            <a:r>
              <a:rPr lang="da-DK" dirty="0"/>
              <a:t>Debatindlæg med andre aktører (Fagligt selskab for geriatri og Dansk Industri)</a:t>
            </a:r>
            <a:br>
              <a:rPr lang="da-DK" dirty="0"/>
            </a:br>
            <a:endParaRPr lang="da-DK" dirty="0"/>
          </a:p>
          <a:p>
            <a:pPr marL="285750" indent="-285750">
              <a:buFont typeface="Arial" panose="020B0604020202020204" pitchFamily="34" charset="0"/>
              <a:buChar char="•"/>
            </a:pPr>
            <a:r>
              <a:rPr lang="da-DK" dirty="0"/>
              <a:t>Politiske møder med sundhedsordførere og politiske sekretariater</a:t>
            </a:r>
            <a:br>
              <a:rPr lang="da-DK" dirty="0"/>
            </a:br>
            <a:endParaRPr lang="da-DK" dirty="0"/>
          </a:p>
          <a:p>
            <a:pPr marL="285750" indent="-285750">
              <a:buFont typeface="Arial" panose="020B0604020202020204" pitchFamily="34" charset="0"/>
              <a:buChar char="•"/>
            </a:pPr>
            <a:r>
              <a:rPr lang="da-DK" dirty="0"/>
              <a:t>Udspil om sundhed fra Danmarksdemokraterne omfatter et stop for brugerbetalingen på de midlertidige pladser</a:t>
            </a:r>
          </a:p>
        </p:txBody>
      </p:sp>
      <p:pic>
        <p:nvPicPr>
          <p:cNvPr id="6" name="Billede 5">
            <a:extLst>
              <a:ext uri="{FF2B5EF4-FFF2-40B4-BE49-F238E27FC236}">
                <a16:creationId xmlns:a16="http://schemas.microsoft.com/office/drawing/2014/main" id="{2E696A4A-8256-5523-A346-26238922A602}"/>
              </a:ext>
            </a:extLst>
          </p:cNvPr>
          <p:cNvPicPr>
            <a:picLocks noChangeAspect="1"/>
          </p:cNvPicPr>
          <p:nvPr/>
        </p:nvPicPr>
        <p:blipFill rotWithShape="1">
          <a:blip r:embed="rId3"/>
          <a:srcRect l="29674" t="19921" r="9525" b="44555"/>
          <a:stretch/>
        </p:blipFill>
        <p:spPr bwMode="auto">
          <a:xfrm>
            <a:off x="6293585" y="4088323"/>
            <a:ext cx="5898415" cy="2154028"/>
          </a:xfrm>
          <a:prstGeom prst="rect">
            <a:avLst/>
          </a:prstGeom>
          <a:ln>
            <a:noFill/>
          </a:ln>
          <a:extLst>
            <a:ext uri="{53640926-AAD7-44D8-BBD7-CCE9431645EC}">
              <a14:shadowObscured xmlns:a14="http://schemas.microsoft.com/office/drawing/2010/main"/>
            </a:ext>
          </a:extLst>
        </p:spPr>
      </p:pic>
      <p:pic>
        <p:nvPicPr>
          <p:cNvPr id="7" name="Billede 6">
            <a:extLst>
              <a:ext uri="{FF2B5EF4-FFF2-40B4-BE49-F238E27FC236}">
                <a16:creationId xmlns:a16="http://schemas.microsoft.com/office/drawing/2014/main" id="{FE52DCC9-733D-7D3C-D73F-21BA9C225EBE}"/>
              </a:ext>
            </a:extLst>
          </p:cNvPr>
          <p:cNvPicPr>
            <a:picLocks noChangeAspect="1"/>
          </p:cNvPicPr>
          <p:nvPr/>
        </p:nvPicPr>
        <p:blipFill rotWithShape="1">
          <a:blip r:embed="rId4"/>
          <a:srcRect l="16291" t="18591" r="42622" b="19158"/>
          <a:stretch/>
        </p:blipFill>
        <p:spPr bwMode="auto">
          <a:xfrm>
            <a:off x="7815622" y="1372411"/>
            <a:ext cx="2514600" cy="23812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91315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0EE607-69B4-6E92-C6B4-0B03E83B9BED}"/>
              </a:ext>
            </a:extLst>
          </p:cNvPr>
          <p:cNvSpPr>
            <a:spLocks noGrp="1"/>
          </p:cNvSpPr>
          <p:nvPr>
            <p:ph type="title"/>
          </p:nvPr>
        </p:nvSpPr>
        <p:spPr/>
        <p:txBody>
          <a:bodyPr/>
          <a:lstStyle/>
          <a:p>
            <a:r>
              <a:rPr lang="da-DK" dirty="0"/>
              <a:t>Seneste aktiviteter frem mod sundhedsreformen</a:t>
            </a:r>
          </a:p>
        </p:txBody>
      </p:sp>
      <p:sp>
        <p:nvSpPr>
          <p:cNvPr id="3" name="Pladsholder til dato 2">
            <a:extLst>
              <a:ext uri="{FF2B5EF4-FFF2-40B4-BE49-F238E27FC236}">
                <a16:creationId xmlns:a16="http://schemas.microsoft.com/office/drawing/2014/main" id="{B378A855-62D0-4AD2-D62F-9F518A5E0DA4}"/>
              </a:ext>
            </a:extLst>
          </p:cNvPr>
          <p:cNvSpPr>
            <a:spLocks noGrp="1"/>
          </p:cNvSpPr>
          <p:nvPr>
            <p:ph type="dt" sz="half" idx="10"/>
          </p:nvPr>
        </p:nvSpPr>
        <p:spPr/>
        <p:txBody>
          <a:bodyPr/>
          <a:lstStyle/>
          <a:p>
            <a:fld id="{B58C45D7-6462-489C-A979-B114E41E8386}" type="datetime1">
              <a:rPr lang="da-DK" smtClean="0"/>
              <a:t>16-09-2024</a:t>
            </a:fld>
            <a:endParaRPr lang="da-DK" dirty="0"/>
          </a:p>
        </p:txBody>
      </p:sp>
      <p:sp>
        <p:nvSpPr>
          <p:cNvPr id="5" name="Pladsholder til slidenummer 4">
            <a:extLst>
              <a:ext uri="{FF2B5EF4-FFF2-40B4-BE49-F238E27FC236}">
                <a16:creationId xmlns:a16="http://schemas.microsoft.com/office/drawing/2014/main" id="{83C87987-858F-CE56-86C6-B566C8554B0A}"/>
              </a:ext>
            </a:extLst>
          </p:cNvPr>
          <p:cNvSpPr>
            <a:spLocks noGrp="1"/>
          </p:cNvSpPr>
          <p:nvPr>
            <p:ph type="sldNum" sz="quarter" idx="12"/>
          </p:nvPr>
        </p:nvSpPr>
        <p:spPr/>
        <p:txBody>
          <a:bodyPr/>
          <a:lstStyle/>
          <a:p>
            <a:fld id="{0E8862F4-759C-4937-98C7-CDEB1EE77131}" type="slidenum">
              <a:rPr lang="da-DK" smtClean="0"/>
              <a:pPr/>
              <a:t>29</a:t>
            </a:fld>
            <a:endParaRPr lang="da-DK" dirty="0"/>
          </a:p>
        </p:txBody>
      </p:sp>
      <p:sp>
        <p:nvSpPr>
          <p:cNvPr id="16" name="Content Placeholder 15">
            <a:extLst>
              <a:ext uri="{FF2B5EF4-FFF2-40B4-BE49-F238E27FC236}">
                <a16:creationId xmlns:a16="http://schemas.microsoft.com/office/drawing/2014/main" id="{059727BC-53B2-C20F-1112-070B2C42E030}"/>
              </a:ext>
            </a:extLst>
          </p:cNvPr>
          <p:cNvSpPr>
            <a:spLocks noGrp="1"/>
          </p:cNvSpPr>
          <p:nvPr>
            <p:ph sz="quarter" idx="13"/>
          </p:nvPr>
        </p:nvSpPr>
        <p:spPr>
          <a:xfrm>
            <a:off x="492980" y="1258213"/>
            <a:ext cx="6035041" cy="4880246"/>
          </a:xfrm>
        </p:spPr>
        <p:txBody>
          <a:bodyPr>
            <a:normAutofit fontScale="77500" lnSpcReduction="20000"/>
          </a:bodyPr>
          <a:lstStyle/>
          <a:p>
            <a:r>
              <a:rPr lang="da-DK" dirty="0"/>
              <a:t>Møde med Sophie Løhde, Indenrigs og Sundhedsminister</a:t>
            </a:r>
          </a:p>
          <a:p>
            <a:endParaRPr lang="da-DK" b="1" dirty="0"/>
          </a:p>
          <a:p>
            <a:r>
              <a:rPr lang="da-DK" b="1" dirty="0"/>
              <a:t>Regeringens</a:t>
            </a:r>
            <a:r>
              <a:rPr lang="da-DK" dirty="0"/>
              <a:t> udspil til sundhedsreform forventes inden for den kommende måned </a:t>
            </a:r>
          </a:p>
          <a:p>
            <a:endParaRPr lang="da-DK" dirty="0"/>
          </a:p>
          <a:p>
            <a:r>
              <a:rPr lang="da-DK" dirty="0"/>
              <a:t>Formentlig et kompromis mellem et reform-interesseret Moderaterne overfor Socialdemokratiet og Venstre som to partier med stærkt bagland af borgmestre/regionsrådspolitikere. </a:t>
            </a:r>
          </a:p>
          <a:p>
            <a:endParaRPr lang="da-DK" dirty="0"/>
          </a:p>
          <a:p>
            <a:r>
              <a:rPr lang="da-DK" dirty="0"/>
              <a:t>Forventer forslag bl.a. vedr. almen praksis, så der sikres bedre lægedækning. </a:t>
            </a:r>
          </a:p>
          <a:p>
            <a:endParaRPr lang="da-DK" dirty="0"/>
          </a:p>
          <a:p>
            <a:r>
              <a:rPr lang="da-DK" dirty="0"/>
              <a:t>Forventer ikke nogen større reform, der ændrer på regioners og kommuners ansvarsområder. Mangel på rigtig reformvilje i både regering og opposition. </a:t>
            </a:r>
            <a:br>
              <a:rPr lang="da-DK" dirty="0"/>
            </a:br>
            <a:br>
              <a:rPr lang="da-DK" dirty="0"/>
            </a:br>
            <a:r>
              <a:rPr lang="da-DK" u="sng" dirty="0"/>
              <a:t>Men der er også lyttet til brugerorganisationer</a:t>
            </a:r>
          </a:p>
          <a:p>
            <a:endParaRPr lang="da-DK" dirty="0"/>
          </a:p>
        </p:txBody>
      </p:sp>
    </p:spTree>
    <p:extLst>
      <p:ext uri="{BB962C8B-B14F-4D97-AF65-F5344CB8AC3E}">
        <p14:creationId xmlns:p14="http://schemas.microsoft.com/office/powerpoint/2010/main" val="2346118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297778D-D4A0-1BD1-DA51-855DA210336D}"/>
              </a:ext>
            </a:extLst>
          </p:cNvPr>
          <p:cNvSpPr>
            <a:spLocks noGrp="1"/>
          </p:cNvSpPr>
          <p:nvPr>
            <p:ph type="title"/>
          </p:nvPr>
        </p:nvSpPr>
        <p:spPr>
          <a:xfrm>
            <a:off x="484210" y="225933"/>
            <a:ext cx="11229673" cy="972000"/>
          </a:xfrm>
        </p:spPr>
        <p:txBody>
          <a:bodyPr anchor="ctr">
            <a:normAutofit/>
          </a:bodyPr>
          <a:lstStyle/>
          <a:p>
            <a:r>
              <a:rPr lang="en-GB" err="1"/>
              <a:t>Morgensang</a:t>
            </a:r>
            <a:endParaRPr lang="en-GB"/>
          </a:p>
        </p:txBody>
      </p:sp>
    </p:spTree>
    <p:extLst>
      <p:ext uri="{BB962C8B-B14F-4D97-AF65-F5344CB8AC3E}">
        <p14:creationId xmlns:p14="http://schemas.microsoft.com/office/powerpoint/2010/main" val="43885245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1AD8EAA-89EC-EAC7-657E-D8F1AB3EF0CC}"/>
              </a:ext>
            </a:extLst>
          </p:cNvPr>
          <p:cNvSpPr>
            <a:spLocks noGrp="1"/>
          </p:cNvSpPr>
          <p:nvPr>
            <p:ph sz="quarter" idx="14"/>
          </p:nvPr>
        </p:nvSpPr>
        <p:spPr/>
        <p:txBody>
          <a:bodyPr>
            <a:normAutofit fontScale="70000" lnSpcReduction="20000"/>
          </a:bodyPr>
          <a:lstStyle/>
          <a:p>
            <a:r>
              <a:rPr lang="da-DK" dirty="0"/>
              <a:t>Mere behandling og pleje i det nære fremfor på sygehus skaber øget brugerbetaling (fx ophold på midlertidige pladser og kørsel)</a:t>
            </a:r>
          </a:p>
          <a:p>
            <a:endParaRPr lang="da-DK" dirty="0"/>
          </a:p>
          <a:p>
            <a:r>
              <a:rPr lang="da-DK" dirty="0"/>
              <a:t>Ingen brugerbetaling uanset om sengepladser er på sygehus eller i det nære sundhedsvæsen</a:t>
            </a:r>
            <a:br>
              <a:rPr lang="da-DK" dirty="0"/>
            </a:br>
            <a:endParaRPr lang="da-DK" dirty="0"/>
          </a:p>
          <a:p>
            <a:r>
              <a:rPr lang="da-DK" dirty="0"/>
              <a:t>Krav til kvaliteten (adgang til læge; pladser høre under sundhedslov)</a:t>
            </a:r>
            <a:br>
              <a:rPr lang="da-DK" dirty="0"/>
            </a:br>
            <a:endParaRPr lang="da-DK" dirty="0"/>
          </a:p>
          <a:p>
            <a:r>
              <a:rPr lang="da-DK" dirty="0"/>
              <a:t>Befordringsregler skal passe til sundhedsvæsenets indretning i dag -  befordring til sygepleje og midlertidige pladser</a:t>
            </a:r>
          </a:p>
          <a:p>
            <a:pPr marL="0" indent="0">
              <a:buNone/>
            </a:pPr>
            <a:endParaRPr lang="da-DK" dirty="0"/>
          </a:p>
          <a:p>
            <a:r>
              <a:rPr lang="da-DK" dirty="0"/>
              <a:t>OBS overlapper med nyt forslag fra Danmarksdemokraterne og udmeldinger fra SF</a:t>
            </a:r>
            <a:br>
              <a:rPr lang="da-DK" dirty="0"/>
            </a:br>
            <a:endParaRPr lang="da-DK" dirty="0"/>
          </a:p>
          <a:p>
            <a:r>
              <a:rPr lang="da-DK" dirty="0"/>
              <a:t>Ældre Sagens ”Fælles Indsats 2024”</a:t>
            </a:r>
          </a:p>
          <a:p>
            <a:endParaRPr lang="da-DK" dirty="0"/>
          </a:p>
          <a:p>
            <a:endParaRPr lang="da-DK" dirty="0"/>
          </a:p>
          <a:p>
            <a:pPr marL="0" indent="0">
              <a:buNone/>
            </a:pPr>
            <a:endParaRPr lang="da-DK" dirty="0"/>
          </a:p>
        </p:txBody>
      </p:sp>
      <p:sp>
        <p:nvSpPr>
          <p:cNvPr id="4" name="Titel 3">
            <a:extLst>
              <a:ext uri="{FF2B5EF4-FFF2-40B4-BE49-F238E27FC236}">
                <a16:creationId xmlns:a16="http://schemas.microsoft.com/office/drawing/2014/main" id="{214C437F-4F8F-5361-1854-7262B540D8FD}"/>
              </a:ext>
            </a:extLst>
          </p:cNvPr>
          <p:cNvSpPr>
            <a:spLocks noGrp="1"/>
          </p:cNvSpPr>
          <p:nvPr>
            <p:ph type="title"/>
          </p:nvPr>
        </p:nvSpPr>
        <p:spPr/>
        <p:txBody>
          <a:bodyPr>
            <a:noAutofit/>
          </a:bodyPr>
          <a:lstStyle/>
          <a:p>
            <a:r>
              <a:rPr lang="da-DK" sz="3600" dirty="0"/>
              <a:t>Uanset struktur: Midlertidige pladser – tryghed for kvalitet og stop for øget brugerbetaling</a:t>
            </a:r>
          </a:p>
        </p:txBody>
      </p:sp>
      <p:pic>
        <p:nvPicPr>
          <p:cNvPr id="5" name="Pladsholder til indhold 4">
            <a:extLst>
              <a:ext uri="{FF2B5EF4-FFF2-40B4-BE49-F238E27FC236}">
                <a16:creationId xmlns:a16="http://schemas.microsoft.com/office/drawing/2014/main" id="{D9F4F0A9-AE86-33C9-2795-16DE37100F5D}"/>
              </a:ext>
            </a:extLst>
          </p:cNvPr>
          <p:cNvPicPr>
            <a:picLocks noGrp="1" noChangeAspect="1"/>
          </p:cNvPicPr>
          <p:nvPr>
            <p:ph sz="quarter" idx="13"/>
          </p:nvPr>
        </p:nvPicPr>
        <p:blipFill rotWithShape="1">
          <a:blip r:embed="rId3"/>
          <a:srcRect l="66113" t="9684" r="15211" b="69012"/>
          <a:stretch/>
        </p:blipFill>
        <p:spPr bwMode="auto">
          <a:xfrm>
            <a:off x="6096000" y="1919883"/>
            <a:ext cx="5610225" cy="2057036"/>
          </a:xfrm>
          <a:prstGeom prst="rect">
            <a:avLst/>
          </a:prstGeom>
          <a:ln>
            <a:noFill/>
          </a:ln>
          <a:extLst>
            <a:ext uri="{53640926-AAD7-44D8-BBD7-CCE9431645EC}">
              <a14:shadowObscured xmlns:a14="http://schemas.microsoft.com/office/drawing/2010/main"/>
            </a:ext>
          </a:extLst>
        </p:spPr>
      </p:pic>
      <p:pic>
        <p:nvPicPr>
          <p:cNvPr id="10" name="Billede 9">
            <a:extLst>
              <a:ext uri="{FF2B5EF4-FFF2-40B4-BE49-F238E27FC236}">
                <a16:creationId xmlns:a16="http://schemas.microsoft.com/office/drawing/2014/main" id="{31473D17-D23E-0967-6024-593D50598260}"/>
              </a:ext>
            </a:extLst>
          </p:cNvPr>
          <p:cNvPicPr>
            <a:picLocks noChangeAspect="1"/>
          </p:cNvPicPr>
          <p:nvPr/>
        </p:nvPicPr>
        <p:blipFill rotWithShape="1">
          <a:blip r:embed="rId4"/>
          <a:srcRect l="58643" t="31375" r="16581" b="44997"/>
          <a:stretch/>
        </p:blipFill>
        <p:spPr bwMode="auto">
          <a:xfrm>
            <a:off x="6372448" y="3911933"/>
            <a:ext cx="5617845" cy="1722120"/>
          </a:xfrm>
          <a:prstGeom prst="rect">
            <a:avLst/>
          </a:prstGeom>
          <a:ln>
            <a:noFill/>
          </a:ln>
          <a:extLst>
            <a:ext uri="{53640926-AAD7-44D8-BBD7-CCE9431645EC}">
              <a14:shadowObscured xmlns:a14="http://schemas.microsoft.com/office/drawing/2010/main"/>
            </a:ext>
          </a:extLst>
        </p:spPr>
      </p:pic>
      <p:sp>
        <p:nvSpPr>
          <p:cNvPr id="11" name="Tekstfelt 10">
            <a:extLst>
              <a:ext uri="{FF2B5EF4-FFF2-40B4-BE49-F238E27FC236}">
                <a16:creationId xmlns:a16="http://schemas.microsoft.com/office/drawing/2014/main" id="{E82FBB27-7746-B233-16AB-ADD9DC8D3F43}"/>
              </a:ext>
            </a:extLst>
          </p:cNvPr>
          <p:cNvSpPr txBox="1"/>
          <p:nvPr/>
        </p:nvSpPr>
        <p:spPr>
          <a:xfrm>
            <a:off x="7048465" y="5785128"/>
            <a:ext cx="5266944" cy="22570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sz="800" b="0" i="0" u="none" strike="noStrike" cap="none" spc="0" normalizeH="0" baseline="0" dirty="0">
                <a:ln>
                  <a:noFill/>
                </a:ln>
                <a:solidFill>
                  <a:srgbClr val="414141"/>
                </a:solidFill>
                <a:effectLst/>
                <a:uFillTx/>
                <a:latin typeface="+mn-lt"/>
                <a:ea typeface="Palatino"/>
                <a:cs typeface="Palatino"/>
                <a:sym typeface="Palatino"/>
                <a:hlinkClick r:id="rId5"/>
              </a:rPr>
              <a:t>https://ekstrabladet.dk/nyheder/samfund/92-aarig-skulle-selv-betale-for-ambulance-helt-urimeligt/10175457</a:t>
            </a:r>
            <a:r>
              <a:rPr kumimoji="0" lang="da-DK" sz="800" b="0" i="0" u="none" strike="noStrike" cap="none" spc="0" normalizeH="0" baseline="0" dirty="0">
                <a:ln>
                  <a:noFill/>
                </a:ln>
                <a:solidFill>
                  <a:srgbClr val="414141"/>
                </a:solidFill>
                <a:effectLst/>
                <a:uFillTx/>
                <a:latin typeface="+mn-lt"/>
                <a:ea typeface="Palatino"/>
                <a:cs typeface="Palatino"/>
                <a:sym typeface="Palatino"/>
              </a:rPr>
              <a:t> </a:t>
            </a:r>
          </a:p>
        </p:txBody>
      </p:sp>
    </p:spTree>
    <p:extLst>
      <p:ext uri="{BB962C8B-B14F-4D97-AF65-F5344CB8AC3E}">
        <p14:creationId xmlns:p14="http://schemas.microsoft.com/office/powerpoint/2010/main" val="14317021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540EE004-5F01-E1FE-CD3E-A79A9431EE9D}"/>
              </a:ext>
            </a:extLst>
          </p:cNvPr>
          <p:cNvSpPr>
            <a:spLocks noGrp="1"/>
          </p:cNvSpPr>
          <p:nvPr>
            <p:ph sz="half" idx="1"/>
          </p:nvPr>
        </p:nvSpPr>
        <p:spPr>
          <a:xfrm>
            <a:off x="414337" y="1679576"/>
            <a:ext cx="5541962" cy="4479925"/>
          </a:xfrm>
        </p:spPr>
        <p:txBody>
          <a:bodyPr>
            <a:normAutofit fontScale="85000" lnSpcReduction="20000"/>
          </a:bodyPr>
          <a:lstStyle/>
          <a:p>
            <a:r>
              <a:rPr lang="da-DK" dirty="0"/>
              <a:t>Almen praksis som central tovholder for ældre med flere sygdomme</a:t>
            </a:r>
          </a:p>
          <a:p>
            <a:endParaRPr lang="da-DK" dirty="0"/>
          </a:p>
          <a:p>
            <a:r>
              <a:rPr lang="da-DK" dirty="0"/>
              <a:t>Læger bør kunne visitere til ældrepleje, sygepleje, rehabilitering og forebyggende indsatser som fx ernæring, træning og socialt tilbud (inkl. ”social </a:t>
            </a:r>
            <a:r>
              <a:rPr lang="da-DK" dirty="0" err="1"/>
              <a:t>prescription</a:t>
            </a:r>
            <a:r>
              <a:rPr lang="da-DK" dirty="0"/>
              <a:t>”) </a:t>
            </a:r>
          </a:p>
          <a:p>
            <a:r>
              <a:rPr lang="da-DK" dirty="0"/>
              <a:t>	- &gt; </a:t>
            </a:r>
            <a:r>
              <a:rPr lang="da-DK" sz="1600" dirty="0">
                <a:latin typeface="Calibri" panose="020F0502020204030204" pitchFamily="34" charset="0"/>
                <a:ea typeface="Calibri" panose="020F0502020204030204" pitchFamily="34" charset="0"/>
                <a:cs typeface="Times New Roman" panose="02020603050405020304" pitchFamily="18" charset="0"/>
              </a:rPr>
              <a:t>Plug </a:t>
            </a:r>
            <a:r>
              <a:rPr lang="da-DK" dirty="0">
                <a:latin typeface="Calibri" panose="020F0502020204030204" pitchFamily="34" charset="0"/>
                <a:ea typeface="Calibri" panose="020F0502020204030204" pitchFamily="34" charset="0"/>
                <a:cs typeface="Times New Roman" panose="02020603050405020304" pitchFamily="18" charset="0"/>
              </a:rPr>
              <a:t>in til ældrelovsaftale: konkret </a:t>
            </a:r>
            <a:r>
              <a:rPr lang="da-DK" sz="1600" dirty="0">
                <a:latin typeface="Calibri" panose="020F0502020204030204" pitchFamily="34" charset="0"/>
                <a:ea typeface="Calibri" panose="020F0502020204030204" pitchFamily="34" charset="0"/>
                <a:cs typeface="Times New Roman" panose="02020603050405020304" pitchFamily="18" charset="0"/>
              </a:rPr>
              <a:t>pleje besluttes 	ml. medarbejder fra fa</a:t>
            </a:r>
            <a:r>
              <a:rPr lang="da-DK" sz="1600" dirty="0">
                <a:effectLst/>
                <a:latin typeface="Calibri" panose="020F0502020204030204" pitchFamily="34" charset="0"/>
                <a:ea typeface="Calibri" panose="020F0502020204030204" pitchFamily="34" charset="0"/>
                <a:cs typeface="Times New Roman" panose="02020603050405020304" pitchFamily="18" charset="0"/>
              </a:rPr>
              <a:t>st tværfagligt team i ældreplejen 	og hjemmehjælpsmodtageren </a:t>
            </a:r>
            <a:endParaRPr lang="da-DK" dirty="0">
              <a:latin typeface="Calibri" panose="020F0502020204030204" pitchFamily="34" charset="0"/>
              <a:ea typeface="Calibri" panose="020F0502020204030204" pitchFamily="34" charset="0"/>
              <a:cs typeface="Times New Roman" panose="02020603050405020304" pitchFamily="18" charset="0"/>
            </a:endParaRPr>
          </a:p>
          <a:p>
            <a:endParaRPr lang="da-DK" dirty="0"/>
          </a:p>
          <a:p>
            <a:r>
              <a:rPr lang="da-DK" dirty="0"/>
              <a:t>Almen praksis skal have mere tid i konsultationer til patienter med komplekse behov. </a:t>
            </a:r>
          </a:p>
          <a:p>
            <a:endParaRPr lang="da-DK" dirty="0"/>
          </a:p>
          <a:p>
            <a:r>
              <a:rPr lang="da-DK" dirty="0"/>
              <a:t>Adgang til læger i det nære sundhedsvæsen – understøttet af geriatriske tilbud til ældre</a:t>
            </a:r>
          </a:p>
        </p:txBody>
      </p:sp>
      <p:sp>
        <p:nvSpPr>
          <p:cNvPr id="4" name="Pladsholder til dato 3">
            <a:extLst>
              <a:ext uri="{FF2B5EF4-FFF2-40B4-BE49-F238E27FC236}">
                <a16:creationId xmlns:a16="http://schemas.microsoft.com/office/drawing/2014/main" id="{F7F3709E-6018-C4D8-0EF0-1D3D3AB997C0}"/>
              </a:ext>
            </a:extLst>
          </p:cNvPr>
          <p:cNvSpPr>
            <a:spLocks noGrp="1"/>
          </p:cNvSpPr>
          <p:nvPr>
            <p:ph type="dt" sz="half" idx="10"/>
          </p:nvPr>
        </p:nvSpPr>
        <p:spPr/>
        <p:txBody>
          <a:bodyPr/>
          <a:lstStyle/>
          <a:p>
            <a:fld id="{6E9DC91F-28B5-4ED4-980F-F7980C0A9ECB}" type="datetime1">
              <a:rPr lang="da-DK" smtClean="0"/>
              <a:t>16-09-2024</a:t>
            </a:fld>
            <a:endParaRPr lang="da-DK" dirty="0"/>
          </a:p>
        </p:txBody>
      </p:sp>
      <p:sp>
        <p:nvSpPr>
          <p:cNvPr id="6" name="Pladsholder til slidenummer 5">
            <a:extLst>
              <a:ext uri="{FF2B5EF4-FFF2-40B4-BE49-F238E27FC236}">
                <a16:creationId xmlns:a16="http://schemas.microsoft.com/office/drawing/2014/main" id="{6098DFCA-A5DB-52DA-EDB9-0ACFC10FE709}"/>
              </a:ext>
            </a:extLst>
          </p:cNvPr>
          <p:cNvSpPr>
            <a:spLocks noGrp="1"/>
          </p:cNvSpPr>
          <p:nvPr>
            <p:ph type="sldNum" sz="quarter" idx="12"/>
          </p:nvPr>
        </p:nvSpPr>
        <p:spPr/>
        <p:txBody>
          <a:bodyPr/>
          <a:lstStyle/>
          <a:p>
            <a:fld id="{0E8862F4-759C-4937-98C7-CDEB1EE77131}" type="slidenum">
              <a:rPr lang="da-DK" smtClean="0"/>
              <a:pPr/>
              <a:t>31</a:t>
            </a:fld>
            <a:endParaRPr lang="da-DK" dirty="0"/>
          </a:p>
        </p:txBody>
      </p:sp>
      <p:sp>
        <p:nvSpPr>
          <p:cNvPr id="7" name="Titel 6">
            <a:extLst>
              <a:ext uri="{FF2B5EF4-FFF2-40B4-BE49-F238E27FC236}">
                <a16:creationId xmlns:a16="http://schemas.microsoft.com/office/drawing/2014/main" id="{345E4EE1-A80D-A82A-AEA8-813C136C9597}"/>
              </a:ext>
            </a:extLst>
          </p:cNvPr>
          <p:cNvSpPr>
            <a:spLocks noGrp="1"/>
          </p:cNvSpPr>
          <p:nvPr>
            <p:ph type="title"/>
          </p:nvPr>
        </p:nvSpPr>
        <p:spPr/>
        <p:txBody>
          <a:bodyPr/>
          <a:lstStyle/>
          <a:p>
            <a:r>
              <a:rPr lang="da-DK" dirty="0"/>
              <a:t>Tryghed for adgang til læge</a:t>
            </a:r>
          </a:p>
        </p:txBody>
      </p:sp>
      <p:pic>
        <p:nvPicPr>
          <p:cNvPr id="8" name="Pladsholder til indhold 7">
            <a:extLst>
              <a:ext uri="{FF2B5EF4-FFF2-40B4-BE49-F238E27FC236}">
                <a16:creationId xmlns:a16="http://schemas.microsoft.com/office/drawing/2014/main" id="{15A826F8-5D09-73A4-01C0-3C94CF715130}"/>
              </a:ext>
            </a:extLst>
          </p:cNvPr>
          <p:cNvPicPr>
            <a:picLocks noGrp="1" noChangeAspect="1"/>
          </p:cNvPicPr>
          <p:nvPr>
            <p:ph sz="half" idx="2"/>
          </p:nvPr>
        </p:nvPicPr>
        <p:blipFill rotWithShape="1">
          <a:blip r:embed="rId3"/>
          <a:srcRect l="34446" t="19755" r="12431" b="5379"/>
          <a:stretch/>
        </p:blipFill>
        <p:spPr bwMode="auto">
          <a:xfrm>
            <a:off x="6462022" y="1677988"/>
            <a:ext cx="5086144" cy="44799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5796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66BCFBAB-057C-0A4A-61BE-6E3E1137601F}"/>
              </a:ext>
            </a:extLst>
          </p:cNvPr>
          <p:cNvSpPr>
            <a:spLocks noGrp="1"/>
          </p:cNvSpPr>
          <p:nvPr>
            <p:ph sz="half" idx="1"/>
          </p:nvPr>
        </p:nvSpPr>
        <p:spPr>
          <a:xfrm>
            <a:off x="414338" y="1677988"/>
            <a:ext cx="5286747" cy="4479925"/>
          </a:xfrm>
        </p:spPr>
        <p:txBody>
          <a:bodyPr>
            <a:normAutofit fontScale="92500" lnSpcReduction="10000"/>
          </a:bodyPr>
          <a:lstStyle/>
          <a:p>
            <a:endParaRPr lang="da-DK" dirty="0"/>
          </a:p>
          <a:p>
            <a:endParaRPr lang="da-DK" dirty="0"/>
          </a:p>
          <a:p>
            <a:endParaRPr lang="da-DK" dirty="0"/>
          </a:p>
          <a:p>
            <a:endParaRPr lang="da-DK" dirty="0"/>
          </a:p>
          <a:p>
            <a:endParaRPr lang="da-DK" dirty="0"/>
          </a:p>
          <a:p>
            <a:pPr marL="0" indent="0">
              <a:buNone/>
            </a:pPr>
            <a:r>
              <a:rPr lang="da-DK" dirty="0"/>
              <a:t>Nyhedsbreve hen over sommeren med information om Ældre Sagens forslag og kommentarer til Sundhedsstrukturkommissionens rapport</a:t>
            </a:r>
          </a:p>
          <a:p>
            <a:endParaRPr lang="da-DK" dirty="0"/>
          </a:p>
          <a:p>
            <a:pPr marL="0" indent="0">
              <a:buNone/>
            </a:pPr>
            <a:r>
              <a:rPr lang="da-DK" dirty="0"/>
              <a:t>Ved afgørende nyt vil der blive sendt opdateret information ud</a:t>
            </a:r>
          </a:p>
          <a:p>
            <a:endParaRPr lang="da-DK" dirty="0"/>
          </a:p>
          <a:p>
            <a:endParaRPr lang="da-DK" dirty="0"/>
          </a:p>
          <a:p>
            <a:endParaRPr lang="da-DK" dirty="0"/>
          </a:p>
        </p:txBody>
      </p:sp>
      <p:sp>
        <p:nvSpPr>
          <p:cNvPr id="4" name="Pladsholder til dato 3">
            <a:extLst>
              <a:ext uri="{FF2B5EF4-FFF2-40B4-BE49-F238E27FC236}">
                <a16:creationId xmlns:a16="http://schemas.microsoft.com/office/drawing/2014/main" id="{C972F1DE-0C8A-CD8E-98AE-2FC10FA5CD1F}"/>
              </a:ext>
            </a:extLst>
          </p:cNvPr>
          <p:cNvSpPr>
            <a:spLocks noGrp="1"/>
          </p:cNvSpPr>
          <p:nvPr>
            <p:ph type="dt" sz="half" idx="10"/>
          </p:nvPr>
        </p:nvSpPr>
        <p:spPr/>
        <p:txBody>
          <a:bodyPr/>
          <a:lstStyle/>
          <a:p>
            <a:fld id="{6E9DC91F-28B5-4ED4-980F-F7980C0A9ECB}" type="datetime1">
              <a:rPr lang="da-DK" smtClean="0"/>
              <a:t>16-09-2024</a:t>
            </a:fld>
            <a:endParaRPr lang="da-DK" dirty="0"/>
          </a:p>
        </p:txBody>
      </p:sp>
      <p:sp>
        <p:nvSpPr>
          <p:cNvPr id="6" name="Pladsholder til slidenummer 5">
            <a:extLst>
              <a:ext uri="{FF2B5EF4-FFF2-40B4-BE49-F238E27FC236}">
                <a16:creationId xmlns:a16="http://schemas.microsoft.com/office/drawing/2014/main" id="{54636CAD-F5D5-6BA7-5AC6-9BDC8C313786}"/>
              </a:ext>
            </a:extLst>
          </p:cNvPr>
          <p:cNvSpPr>
            <a:spLocks noGrp="1"/>
          </p:cNvSpPr>
          <p:nvPr>
            <p:ph type="sldNum" sz="quarter" idx="12"/>
          </p:nvPr>
        </p:nvSpPr>
        <p:spPr/>
        <p:txBody>
          <a:bodyPr/>
          <a:lstStyle/>
          <a:p>
            <a:fld id="{0E8862F4-759C-4937-98C7-CDEB1EE77131}" type="slidenum">
              <a:rPr lang="da-DK" smtClean="0"/>
              <a:pPr/>
              <a:t>32</a:t>
            </a:fld>
            <a:endParaRPr lang="da-DK" dirty="0"/>
          </a:p>
        </p:txBody>
      </p:sp>
      <p:sp>
        <p:nvSpPr>
          <p:cNvPr id="7" name="Titel 6">
            <a:extLst>
              <a:ext uri="{FF2B5EF4-FFF2-40B4-BE49-F238E27FC236}">
                <a16:creationId xmlns:a16="http://schemas.microsoft.com/office/drawing/2014/main" id="{E288E6F3-FC6B-E8BA-10B7-F0FF4EB992C7}"/>
              </a:ext>
            </a:extLst>
          </p:cNvPr>
          <p:cNvSpPr>
            <a:spLocks noGrp="1"/>
          </p:cNvSpPr>
          <p:nvPr>
            <p:ph type="title"/>
          </p:nvPr>
        </p:nvSpPr>
        <p:spPr/>
        <p:txBody>
          <a:bodyPr/>
          <a:lstStyle/>
          <a:p>
            <a:r>
              <a:rPr lang="da-DK" dirty="0"/>
              <a:t>Hold øje med seneste nyt på Frivilligportalen</a:t>
            </a:r>
          </a:p>
        </p:txBody>
      </p:sp>
      <p:pic>
        <p:nvPicPr>
          <p:cNvPr id="8" name="Pladsholder til indhold 19">
            <a:extLst>
              <a:ext uri="{FF2B5EF4-FFF2-40B4-BE49-F238E27FC236}">
                <a16:creationId xmlns:a16="http://schemas.microsoft.com/office/drawing/2014/main" id="{52B52693-00A7-8EA4-7E06-58507690A0B3}"/>
              </a:ext>
            </a:extLst>
          </p:cNvPr>
          <p:cNvPicPr>
            <a:picLocks noGrp="1" noChangeAspect="1"/>
          </p:cNvPicPr>
          <p:nvPr>
            <p:ph sz="half" idx="2"/>
          </p:nvPr>
        </p:nvPicPr>
        <p:blipFill rotWithShape="1">
          <a:blip r:embed="rId3"/>
          <a:srcRect l="14692" t="13282" r="15086" b="3708"/>
          <a:stretch/>
        </p:blipFill>
        <p:spPr bwMode="auto">
          <a:xfrm>
            <a:off x="6234111" y="2472864"/>
            <a:ext cx="5541962" cy="3685049"/>
          </a:xfrm>
          <a:prstGeom prst="rect">
            <a:avLst/>
          </a:prstGeom>
          <a:ln>
            <a:noFill/>
          </a:ln>
          <a:extLst>
            <a:ext uri="{53640926-AAD7-44D8-BBD7-CCE9431645EC}">
              <a14:shadowObscured xmlns:a14="http://schemas.microsoft.com/office/drawing/2010/main"/>
            </a:ext>
          </a:extLst>
        </p:spPr>
      </p:pic>
      <p:pic>
        <p:nvPicPr>
          <p:cNvPr id="9" name="Billede 8">
            <a:extLst>
              <a:ext uri="{FF2B5EF4-FFF2-40B4-BE49-F238E27FC236}">
                <a16:creationId xmlns:a16="http://schemas.microsoft.com/office/drawing/2014/main" id="{CE585A6C-24B5-1DFD-55CD-481944E664CA}"/>
              </a:ext>
            </a:extLst>
          </p:cNvPr>
          <p:cNvPicPr>
            <a:picLocks noChangeAspect="1"/>
          </p:cNvPicPr>
          <p:nvPr/>
        </p:nvPicPr>
        <p:blipFill rotWithShape="1">
          <a:blip r:embed="rId4"/>
          <a:srcRect l="14816" t="13946" r="26417" b="27615"/>
          <a:stretch/>
        </p:blipFill>
        <p:spPr bwMode="auto">
          <a:xfrm>
            <a:off x="9143999" y="1357751"/>
            <a:ext cx="2488773" cy="13920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75873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D214F515-260D-6855-E5E3-06F37E188E6E}"/>
              </a:ext>
            </a:extLst>
          </p:cNvPr>
          <p:cNvSpPr>
            <a:spLocks noGrp="1"/>
          </p:cNvSpPr>
          <p:nvPr>
            <p:ph sz="half" idx="1"/>
          </p:nvPr>
        </p:nvSpPr>
        <p:spPr/>
        <p:txBody>
          <a:bodyPr>
            <a:normAutofit lnSpcReduction="10000"/>
          </a:bodyPr>
          <a:lstStyle/>
          <a:p>
            <a:pPr marL="342900" lvl="0" indent="-342900">
              <a:lnSpc>
                <a:spcPct val="107000"/>
              </a:lnSpc>
              <a:buFont typeface="Symbol" panose="05050102010706020507" pitchFamily="18" charset="2"/>
              <a:buChar char=""/>
            </a:pPr>
            <a:r>
              <a:rPr lang="da-DK" sz="1800" dirty="0">
                <a:latin typeface="+mn-lt"/>
                <a:ea typeface="Georgia" panose="02040502050405020303" pitchFamily="18" charset="0"/>
                <a:cs typeface="Times New Roman" panose="02020603050405020304" pitchFamily="18" charset="0"/>
              </a:rPr>
              <a:t>Hjælpe de</a:t>
            </a:r>
            <a:r>
              <a:rPr lang="da-DK" sz="1800" dirty="0">
                <a:effectLst/>
                <a:latin typeface="+mn-lt"/>
                <a:ea typeface="Georgia" panose="02040502050405020303" pitchFamily="18" charset="0"/>
                <a:cs typeface="Times New Roman" panose="02020603050405020304" pitchFamily="18" charset="0"/>
              </a:rPr>
              <a:t> lokale ældre- og sundhedspolitiske frivillige ved at rykke ud og hjælpe med lokale ældrepolitiske sager</a:t>
            </a:r>
            <a:endParaRPr lang="da-DK" sz="1800" dirty="0">
              <a:effectLst/>
              <a:latin typeface="+mn-lt"/>
              <a:ea typeface="Georgia" panose="02040502050405020303" pitchFamily="18" charset="0"/>
            </a:endParaRPr>
          </a:p>
          <a:p>
            <a:pPr marL="342900" lvl="0" indent="-342900">
              <a:lnSpc>
                <a:spcPct val="107000"/>
              </a:lnSpc>
              <a:buFont typeface="Symbol" panose="05050102010706020507" pitchFamily="18" charset="2"/>
              <a:buChar char=""/>
            </a:pPr>
            <a:r>
              <a:rPr lang="da-DK" sz="1800" dirty="0">
                <a:effectLst/>
                <a:latin typeface="+mn-lt"/>
                <a:ea typeface="Georgia" panose="02040502050405020303" pitchFamily="18" charset="0"/>
                <a:cs typeface="Times New Roman" panose="02020603050405020304" pitchFamily="18" charset="0"/>
              </a:rPr>
              <a:t>Opsamle viden og erfaringer fra det lokale ældrepolitiske arbejde, som kan inddrages i det landspolitiske indflydelsesarbejde</a:t>
            </a:r>
            <a:endParaRPr lang="da-DK" sz="1800" dirty="0">
              <a:effectLst/>
              <a:latin typeface="+mn-lt"/>
              <a:ea typeface="Times" panose="02020603050405020304" pitchFamily="18" charset="0"/>
              <a:cs typeface="Times New Roman" panose="02020603050405020304" pitchFamily="18" charset="0"/>
            </a:endParaRPr>
          </a:p>
          <a:p>
            <a:pPr marL="285750" indent="-285750">
              <a:buFont typeface="Arial" panose="020B0604020202020204" pitchFamily="34" charset="0"/>
              <a:buChar char="•"/>
            </a:pPr>
            <a:r>
              <a:rPr lang="da-DK" sz="1800" dirty="0">
                <a:latin typeface="+mn-lt"/>
                <a:ea typeface="Times" panose="02020603050405020304" pitchFamily="18" charset="0"/>
                <a:cs typeface="Times New Roman" panose="02020603050405020304" pitchFamily="18" charset="0"/>
              </a:rPr>
              <a:t>Månedlig ældrepolitisk briefing: M</a:t>
            </a:r>
            <a:r>
              <a:rPr lang="da-DK" sz="1800" dirty="0">
                <a:effectLst/>
                <a:latin typeface="+mn-lt"/>
                <a:ea typeface="Times" panose="02020603050405020304" pitchFamily="18" charset="0"/>
                <a:cs typeface="Times New Roman" panose="02020603050405020304" pitchFamily="18" charset="0"/>
              </a:rPr>
              <a:t>ånedligt webinar med fokus på aktuelle ældre- og sundhedspolitiske problemstillinger</a:t>
            </a:r>
          </a:p>
          <a:p>
            <a:pPr marL="285750" indent="-285750">
              <a:buFont typeface="Arial" panose="020B0604020202020204" pitchFamily="34" charset="0"/>
              <a:buChar char="•"/>
            </a:pPr>
            <a:r>
              <a:rPr lang="da-DK" sz="1800" dirty="0">
                <a:latin typeface="+mn-lt"/>
                <a:ea typeface="Calibri" panose="020F0502020204030204" pitchFamily="34" charset="0"/>
                <a:cs typeface="Times New Roman" panose="02020603050405020304" pitchFamily="18" charset="0"/>
              </a:rPr>
              <a:t>Datapakker til alle </a:t>
            </a:r>
            <a:r>
              <a:rPr lang="da-DK" sz="1800" dirty="0" err="1">
                <a:latin typeface="+mn-lt"/>
                <a:ea typeface="Calibri" panose="020F0502020204030204" pitchFamily="34" charset="0"/>
                <a:cs typeface="Times New Roman" panose="02020603050405020304" pitchFamily="18" charset="0"/>
              </a:rPr>
              <a:t>KoU</a:t>
            </a:r>
            <a:r>
              <a:rPr lang="da-DK" sz="1800" dirty="0">
                <a:latin typeface="+mn-lt"/>
                <a:ea typeface="Calibri" panose="020F0502020204030204" pitchFamily="34" charset="0"/>
                <a:cs typeface="Times New Roman" panose="02020603050405020304" pitchFamily="18" charset="0"/>
              </a:rPr>
              <a:t>/solitære med lokale kommunale tal</a:t>
            </a:r>
          </a:p>
          <a:p>
            <a:pPr marL="285750" indent="-285750">
              <a:buFont typeface="Arial" panose="020B0604020202020204" pitchFamily="34" charset="0"/>
              <a:buChar char="•"/>
            </a:pPr>
            <a:r>
              <a:rPr lang="da-DK" sz="1800" dirty="0">
                <a:effectLst/>
                <a:latin typeface="+mn-lt"/>
                <a:ea typeface="Calibri" panose="020F0502020204030204" pitchFamily="34" charset="0"/>
                <a:cs typeface="Times New Roman" panose="02020603050405020304" pitchFamily="18" charset="0"/>
              </a:rPr>
              <a:t>2 fysiske kurser i lokal ældrepolitik</a:t>
            </a:r>
          </a:p>
          <a:p>
            <a:pPr marL="285750" indent="-285750">
              <a:buFont typeface="Arial" panose="020B0604020202020204" pitchFamily="34" charset="0"/>
              <a:buChar char="•"/>
            </a:pPr>
            <a:r>
              <a:rPr lang="da-DK" sz="1800" dirty="0">
                <a:effectLst/>
                <a:latin typeface="+mn-lt"/>
                <a:ea typeface="Calibri" panose="020F0502020204030204" pitchFamily="34" charset="0"/>
                <a:cs typeface="Times New Roman" panose="02020603050405020304" pitchFamily="18" charset="0"/>
              </a:rPr>
              <a:t>2 webakademi-kurser i lokal ældrepolitik</a:t>
            </a:r>
            <a:r>
              <a:rPr lang="da-DK" sz="1800" dirty="0">
                <a:latin typeface="+mn-lt"/>
                <a:ea typeface="Calibri" panose="020F0502020204030204" pitchFamily="34" charset="0"/>
                <a:cs typeface="Times New Roman" panose="02020603050405020304" pitchFamily="18" charset="0"/>
              </a:rPr>
              <a:t>. Et for nye ældrepolitiske frivillige og et for mere erfarne. </a:t>
            </a:r>
          </a:p>
          <a:p>
            <a:pPr marL="285750" indent="-285750">
              <a:buFont typeface="Arial" panose="020B0604020202020204" pitchFamily="34" charset="0"/>
              <a:buChar char="•"/>
            </a:pPr>
            <a:endParaRPr lang="da-DK" dirty="0"/>
          </a:p>
        </p:txBody>
      </p:sp>
      <p:sp>
        <p:nvSpPr>
          <p:cNvPr id="5" name="Pladsholder til indhold 4">
            <a:extLst>
              <a:ext uri="{FF2B5EF4-FFF2-40B4-BE49-F238E27FC236}">
                <a16:creationId xmlns:a16="http://schemas.microsoft.com/office/drawing/2014/main" id="{05C47E4A-40C1-AB17-334C-5D8BEC716813}"/>
              </a:ext>
            </a:extLst>
          </p:cNvPr>
          <p:cNvSpPr>
            <a:spLocks noGrp="1"/>
          </p:cNvSpPr>
          <p:nvPr>
            <p:ph sz="half" idx="2"/>
          </p:nvPr>
        </p:nvSpPr>
        <p:spPr/>
        <p:txBody>
          <a:bodyPr/>
          <a:lstStyle/>
          <a:p>
            <a:pPr marL="285750" indent="-285750">
              <a:buFont typeface="Arial" panose="020B0604020202020204" pitchFamily="34" charset="0"/>
              <a:buChar char="•"/>
            </a:pPr>
            <a:r>
              <a:rPr lang="da-DK" sz="1800" dirty="0"/>
              <a:t>Støtte til alle distrikter til at holde ældrepolitiske temadage</a:t>
            </a:r>
          </a:p>
          <a:p>
            <a:pPr marL="285750" indent="-285750">
              <a:buFont typeface="Arial" panose="020B0604020202020204" pitchFamily="34" charset="0"/>
              <a:buChar char="•"/>
            </a:pPr>
            <a:r>
              <a:rPr lang="da-DK" sz="1800" dirty="0"/>
              <a:t>Afholde en landsdækkende temadag for de ældrepolitiske distriktskoordinatorer, formændene for KOU og de solitære afdelingers ældrepolitiske koordinatorer (25.9.2025)</a:t>
            </a:r>
          </a:p>
          <a:p>
            <a:pPr marL="285750" indent="-285750">
              <a:buFont typeface="Arial" panose="020B0604020202020204" pitchFamily="34" charset="0"/>
              <a:buChar char="•"/>
            </a:pPr>
            <a:r>
              <a:rPr lang="da-DK" sz="1800" dirty="0"/>
              <a:t>Støtte </a:t>
            </a:r>
            <a:r>
              <a:rPr lang="da-DK" sz="1800" dirty="0" err="1"/>
              <a:t>ifbm</a:t>
            </a:r>
            <a:r>
              <a:rPr lang="da-DK" sz="1800" dirty="0"/>
              <a:t> KV25 – fælles kick </a:t>
            </a:r>
            <a:r>
              <a:rPr lang="da-DK" sz="1800" dirty="0" err="1"/>
              <a:t>off</a:t>
            </a:r>
            <a:r>
              <a:rPr lang="da-DK" sz="1800" dirty="0"/>
              <a:t> (et øst og vest), materialer om mærkesager, hjælp til borgermøder, hjælp til presse mv.  </a:t>
            </a:r>
          </a:p>
          <a:p>
            <a:pPr marL="285750" indent="-285750">
              <a:buFont typeface="Arial" panose="020B0604020202020204" pitchFamily="34" charset="0"/>
              <a:buChar char="•"/>
            </a:pPr>
            <a:r>
              <a:rPr lang="da-DK" sz="1800" dirty="0"/>
              <a:t>Afholde en landsdækkende temadag for sundhedsudvalg og ældrepolitiske distriktskoordinatorer</a:t>
            </a:r>
          </a:p>
          <a:p>
            <a:pPr marL="285750" indent="-285750">
              <a:buFont typeface="Arial" panose="020B0604020202020204" pitchFamily="34" charset="0"/>
              <a:buChar char="•"/>
            </a:pPr>
            <a:r>
              <a:rPr lang="da-DK" sz="1800" dirty="0"/>
              <a:t>Støtte til Ældre Sagens sundhedsudvalg </a:t>
            </a:r>
            <a:r>
              <a:rPr lang="da-DK" sz="1800" dirty="0" err="1"/>
              <a:t>ifbm</a:t>
            </a:r>
            <a:r>
              <a:rPr lang="da-DK" sz="1800" dirty="0"/>
              <a:t> Regionsrådsvalg 2025</a:t>
            </a:r>
          </a:p>
          <a:p>
            <a:endParaRPr lang="da-DK" dirty="0"/>
          </a:p>
        </p:txBody>
      </p:sp>
      <p:sp>
        <p:nvSpPr>
          <p:cNvPr id="4" name="Titel 3">
            <a:extLst>
              <a:ext uri="{FF2B5EF4-FFF2-40B4-BE49-F238E27FC236}">
                <a16:creationId xmlns:a16="http://schemas.microsoft.com/office/drawing/2014/main" id="{84A4327A-B43A-9EC8-84E2-C21E3A85993D}"/>
              </a:ext>
            </a:extLst>
          </p:cNvPr>
          <p:cNvSpPr>
            <a:spLocks noGrp="1"/>
          </p:cNvSpPr>
          <p:nvPr>
            <p:ph type="title"/>
          </p:nvPr>
        </p:nvSpPr>
        <p:spPr/>
        <p:txBody>
          <a:bodyPr>
            <a:normAutofit fontScale="90000"/>
          </a:bodyPr>
          <a:lstStyle/>
          <a:p>
            <a:r>
              <a:rPr lang="da-DK" dirty="0"/>
              <a:t>Støtte fra Rejseholdet og det øvrige sekretariat til lokal ældrepolitik</a:t>
            </a:r>
          </a:p>
        </p:txBody>
      </p:sp>
    </p:spTree>
    <p:extLst>
      <p:ext uri="{BB962C8B-B14F-4D97-AF65-F5344CB8AC3E}">
        <p14:creationId xmlns:p14="http://schemas.microsoft.com/office/powerpoint/2010/main" val="1108517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495F48-3496-C4E5-D6AD-981680CBC855}"/>
              </a:ext>
            </a:extLst>
          </p:cNvPr>
          <p:cNvSpPr>
            <a:spLocks noGrp="1"/>
          </p:cNvSpPr>
          <p:nvPr>
            <p:ph type="title"/>
          </p:nvPr>
        </p:nvSpPr>
        <p:spPr/>
        <p:txBody>
          <a:bodyPr>
            <a:noAutofit/>
          </a:bodyPr>
          <a:lstStyle/>
          <a:p>
            <a:r>
              <a:rPr lang="en-GB" sz="4400" dirty="0" err="1"/>
              <a:t>Afstemning</a:t>
            </a:r>
            <a:endParaRPr lang="en-GB" sz="4400" dirty="0"/>
          </a:p>
        </p:txBody>
      </p:sp>
      <p:sp>
        <p:nvSpPr>
          <p:cNvPr id="4" name="Rektangel 3">
            <a:extLst>
              <a:ext uri="{FF2B5EF4-FFF2-40B4-BE49-F238E27FC236}">
                <a16:creationId xmlns:a16="http://schemas.microsoft.com/office/drawing/2014/main" id="{1033CFCE-5C4F-BA59-36A6-2D29AA3D0DA4}"/>
              </a:ext>
            </a:extLst>
          </p:cNvPr>
          <p:cNvSpPr/>
          <p:nvPr/>
        </p:nvSpPr>
        <p:spPr>
          <a:xfrm>
            <a:off x="8154057" y="2549471"/>
            <a:ext cx="1224367" cy="1534332"/>
          </a:xfrm>
          <a:prstGeom prst="rect">
            <a:avLst/>
          </a:prstGeom>
          <a:solidFill>
            <a:srgbClr val="FF0000"/>
          </a:solidFill>
          <a:ln w="12700" cap="flat">
            <a:solidFill>
              <a:schemeClr val="accent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700" b="0" i="0" u="none" strike="noStrike" cap="none" spc="0" normalizeH="0" baseline="0" dirty="0" err="1">
              <a:solidFill>
                <a:srgbClr val="FFFFFF"/>
              </a:solidFill>
              <a:uFillTx/>
              <a:ea typeface="Palatino"/>
              <a:cs typeface="Palatino"/>
              <a:sym typeface="Palatino"/>
            </a:endParaRPr>
          </a:p>
        </p:txBody>
      </p:sp>
      <p:sp>
        <p:nvSpPr>
          <p:cNvPr id="5" name="Rektangel 4">
            <a:extLst>
              <a:ext uri="{FF2B5EF4-FFF2-40B4-BE49-F238E27FC236}">
                <a16:creationId xmlns:a16="http://schemas.microsoft.com/office/drawing/2014/main" id="{FED6DFDB-1FDE-817D-B384-442FD8BD36B6}"/>
              </a:ext>
            </a:extLst>
          </p:cNvPr>
          <p:cNvSpPr/>
          <p:nvPr/>
        </p:nvSpPr>
        <p:spPr>
          <a:xfrm>
            <a:off x="2813577" y="2549471"/>
            <a:ext cx="1224367" cy="1534332"/>
          </a:xfrm>
          <a:prstGeom prst="rect">
            <a:avLst/>
          </a:prstGeom>
          <a:solidFill>
            <a:srgbClr val="00B050"/>
          </a:solidFill>
          <a:ln w="12700" cap="flat">
            <a:solidFill>
              <a:schemeClr val="accent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700" b="0" i="0" u="none" strike="noStrike" cap="none" spc="0" normalizeH="0" baseline="0" dirty="0" err="1">
              <a:solidFill>
                <a:srgbClr val="FFFFFF"/>
              </a:solidFill>
              <a:uFillTx/>
              <a:ea typeface="Palatino"/>
              <a:cs typeface="Palatino"/>
              <a:sym typeface="Palatino"/>
            </a:endParaRPr>
          </a:p>
        </p:txBody>
      </p:sp>
      <p:sp>
        <p:nvSpPr>
          <p:cNvPr id="6" name="Tekstfelt 5">
            <a:extLst>
              <a:ext uri="{FF2B5EF4-FFF2-40B4-BE49-F238E27FC236}">
                <a16:creationId xmlns:a16="http://schemas.microsoft.com/office/drawing/2014/main" id="{E47BA5EE-65A2-956D-8E0C-4E573DB2466A}"/>
              </a:ext>
            </a:extLst>
          </p:cNvPr>
          <p:cNvSpPr txBox="1"/>
          <p:nvPr/>
        </p:nvSpPr>
        <p:spPr>
          <a:xfrm>
            <a:off x="3194927" y="2074363"/>
            <a:ext cx="461665"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414141"/>
                </a:solidFill>
                <a:effectLst/>
                <a:uFillTx/>
                <a:latin typeface="+mn-lt"/>
                <a:ea typeface="Palatino"/>
                <a:cs typeface="Palatino"/>
                <a:sym typeface="Palatino"/>
              </a:rPr>
              <a:t>JA</a:t>
            </a:r>
          </a:p>
        </p:txBody>
      </p:sp>
      <p:sp>
        <p:nvSpPr>
          <p:cNvPr id="7" name="Tekstfelt 6">
            <a:extLst>
              <a:ext uri="{FF2B5EF4-FFF2-40B4-BE49-F238E27FC236}">
                <a16:creationId xmlns:a16="http://schemas.microsoft.com/office/drawing/2014/main" id="{5EEC3059-402C-0E2B-6A1D-0C02F2EAA4DA}"/>
              </a:ext>
            </a:extLst>
          </p:cNvPr>
          <p:cNvSpPr txBox="1"/>
          <p:nvPr/>
        </p:nvSpPr>
        <p:spPr>
          <a:xfrm>
            <a:off x="8423998" y="2074363"/>
            <a:ext cx="684483"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414141"/>
                </a:solidFill>
                <a:effectLst/>
                <a:uFillTx/>
                <a:latin typeface="+mn-lt"/>
                <a:ea typeface="Palatino"/>
                <a:cs typeface="Palatino"/>
                <a:sym typeface="Palatino"/>
              </a:rPr>
              <a:t>NEJ</a:t>
            </a:r>
          </a:p>
        </p:txBody>
      </p:sp>
      <p:sp>
        <p:nvSpPr>
          <p:cNvPr id="3" name="Tekstfelt 2">
            <a:extLst>
              <a:ext uri="{FF2B5EF4-FFF2-40B4-BE49-F238E27FC236}">
                <a16:creationId xmlns:a16="http://schemas.microsoft.com/office/drawing/2014/main" id="{792AE403-4ECA-6084-7847-21B3E0CA72EF}"/>
              </a:ext>
            </a:extLst>
          </p:cNvPr>
          <p:cNvSpPr txBox="1"/>
          <p:nvPr/>
        </p:nvSpPr>
        <p:spPr>
          <a:xfrm>
            <a:off x="638629" y="5153212"/>
            <a:ext cx="11075254" cy="564257"/>
          </a:xfrm>
          <a:prstGeom prst="rect">
            <a:avLst/>
          </a:prstGeom>
          <a:no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GB" sz="3000" b="0" i="1" u="none" strike="noStrike" cap="none" spc="0" normalizeH="0" baseline="0" dirty="0">
                <a:ln>
                  <a:noFill/>
                </a:ln>
                <a:solidFill>
                  <a:srgbClr val="414141"/>
                </a:solidFill>
                <a:effectLst/>
                <a:uFillTx/>
                <a:latin typeface="+mn-lt"/>
                <a:ea typeface="Palatino"/>
                <a:cs typeface="Palatino"/>
                <a:sym typeface="Palatino"/>
              </a:rPr>
              <a:t>“</a:t>
            </a:r>
            <a:r>
              <a:rPr lang="en-GB" sz="3000" i="1" dirty="0" err="1">
                <a:solidFill>
                  <a:srgbClr val="414141"/>
                </a:solidFill>
                <a:ea typeface="Palatino"/>
                <a:cs typeface="Palatino"/>
                <a:sym typeface="Palatino"/>
              </a:rPr>
              <a:t>Føler</a:t>
            </a:r>
            <a:r>
              <a:rPr lang="en-GB" sz="3000" i="1" dirty="0">
                <a:solidFill>
                  <a:srgbClr val="414141"/>
                </a:solidFill>
                <a:ea typeface="Palatino"/>
                <a:cs typeface="Palatino"/>
                <a:sym typeface="Palatino"/>
              </a:rPr>
              <a:t> I </a:t>
            </a:r>
            <a:r>
              <a:rPr lang="en-GB" sz="3000" i="1" dirty="0" err="1">
                <a:solidFill>
                  <a:srgbClr val="414141"/>
                </a:solidFill>
                <a:ea typeface="Palatino"/>
                <a:cs typeface="Palatino"/>
                <a:sym typeface="Palatino"/>
              </a:rPr>
              <a:t>jer</a:t>
            </a:r>
            <a:r>
              <a:rPr lang="en-GB" sz="3000" i="1" dirty="0">
                <a:solidFill>
                  <a:srgbClr val="414141"/>
                </a:solidFill>
                <a:ea typeface="Palatino"/>
                <a:cs typeface="Palatino"/>
                <a:sym typeface="Palatino"/>
              </a:rPr>
              <a:t> </a:t>
            </a:r>
            <a:r>
              <a:rPr lang="en-GB" sz="3000" i="1" dirty="0" err="1">
                <a:solidFill>
                  <a:srgbClr val="414141"/>
                </a:solidFill>
                <a:ea typeface="Palatino"/>
                <a:cs typeface="Palatino"/>
                <a:sym typeface="Palatino"/>
              </a:rPr>
              <a:t>klædt</a:t>
            </a:r>
            <a:r>
              <a:rPr lang="en-GB" sz="3000" i="1" dirty="0">
                <a:solidFill>
                  <a:srgbClr val="414141"/>
                </a:solidFill>
                <a:ea typeface="Palatino"/>
                <a:cs typeface="Palatino"/>
                <a:sym typeface="Palatino"/>
              </a:rPr>
              <a:t> </a:t>
            </a:r>
            <a:r>
              <a:rPr lang="en-GB" sz="3000" i="1" dirty="0" err="1">
                <a:solidFill>
                  <a:srgbClr val="414141"/>
                </a:solidFill>
                <a:ea typeface="Palatino"/>
                <a:cs typeface="Palatino"/>
                <a:sym typeface="Palatino"/>
              </a:rPr>
              <a:t>på</a:t>
            </a:r>
            <a:r>
              <a:rPr lang="en-GB" sz="3000" i="1" dirty="0">
                <a:solidFill>
                  <a:srgbClr val="414141"/>
                </a:solidFill>
                <a:ea typeface="Palatino"/>
                <a:cs typeface="Palatino"/>
                <a:sym typeface="Palatino"/>
              </a:rPr>
              <a:t> </a:t>
            </a:r>
            <a:r>
              <a:rPr lang="en-GB" sz="3000" i="1" dirty="0" err="1">
                <a:solidFill>
                  <a:srgbClr val="414141"/>
                </a:solidFill>
                <a:ea typeface="Palatino"/>
                <a:cs typeface="Palatino"/>
                <a:sym typeface="Palatino"/>
              </a:rPr>
              <a:t>til</a:t>
            </a:r>
            <a:r>
              <a:rPr lang="en-GB" sz="3000" i="1" dirty="0">
                <a:solidFill>
                  <a:srgbClr val="414141"/>
                </a:solidFill>
                <a:ea typeface="Palatino"/>
                <a:cs typeface="Palatino"/>
                <a:sym typeface="Palatino"/>
              </a:rPr>
              <a:t> at lave </a:t>
            </a:r>
            <a:r>
              <a:rPr lang="en-GB" sz="3000" i="1" dirty="0" err="1">
                <a:solidFill>
                  <a:srgbClr val="414141"/>
                </a:solidFill>
                <a:ea typeface="Palatino"/>
                <a:cs typeface="Palatino"/>
                <a:sym typeface="Palatino"/>
              </a:rPr>
              <a:t>lokal</a:t>
            </a:r>
            <a:r>
              <a:rPr lang="en-GB" sz="3000" i="1" dirty="0">
                <a:solidFill>
                  <a:srgbClr val="414141"/>
                </a:solidFill>
                <a:ea typeface="Palatino"/>
                <a:cs typeface="Palatino"/>
                <a:sym typeface="Palatino"/>
              </a:rPr>
              <a:t> </a:t>
            </a:r>
            <a:r>
              <a:rPr lang="en-GB" sz="3000" i="1" dirty="0" err="1">
                <a:solidFill>
                  <a:srgbClr val="414141"/>
                </a:solidFill>
                <a:ea typeface="Palatino"/>
                <a:cs typeface="Palatino"/>
                <a:sym typeface="Palatino"/>
              </a:rPr>
              <a:t>ældrepolitik</a:t>
            </a:r>
            <a:r>
              <a:rPr lang="en-GB" sz="3000" i="1" dirty="0">
                <a:solidFill>
                  <a:srgbClr val="414141"/>
                </a:solidFill>
                <a:ea typeface="Palatino"/>
                <a:cs typeface="Palatino"/>
                <a:sym typeface="Palatino"/>
              </a:rPr>
              <a:t>?</a:t>
            </a:r>
            <a:r>
              <a:rPr kumimoji="0" lang="en-GB" sz="3000" b="0" i="1" u="none" strike="noStrike" cap="none" spc="0" normalizeH="0" baseline="0" dirty="0">
                <a:ln>
                  <a:noFill/>
                </a:ln>
                <a:solidFill>
                  <a:srgbClr val="414141"/>
                </a:solidFill>
                <a:effectLst/>
                <a:uFillTx/>
                <a:latin typeface="+mn-lt"/>
                <a:ea typeface="Palatino"/>
                <a:cs typeface="Palatino"/>
                <a:sym typeface="Palatino"/>
              </a:rPr>
              <a:t>”</a:t>
            </a:r>
          </a:p>
        </p:txBody>
      </p:sp>
    </p:spTree>
    <p:extLst>
      <p:ext uri="{BB962C8B-B14F-4D97-AF65-F5344CB8AC3E}">
        <p14:creationId xmlns:p14="http://schemas.microsoft.com/office/powerpoint/2010/main" val="425456904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898D2F-9B8D-AE57-9D14-A8358E195F07}"/>
              </a:ext>
            </a:extLst>
          </p:cNvPr>
          <p:cNvSpPr>
            <a:spLocks noGrp="1"/>
          </p:cNvSpPr>
          <p:nvPr>
            <p:ph type="ctrTitle"/>
          </p:nvPr>
        </p:nvSpPr>
        <p:spPr>
          <a:xfrm>
            <a:off x="830263" y="2091640"/>
            <a:ext cx="4910579" cy="2519363"/>
          </a:xfrm>
        </p:spPr>
        <p:txBody>
          <a:bodyPr/>
          <a:lstStyle/>
          <a:p>
            <a:r>
              <a:rPr lang="da-DK" dirty="0"/>
              <a:t>Pensionsdebatten 2024</a:t>
            </a:r>
          </a:p>
        </p:txBody>
      </p:sp>
      <p:sp>
        <p:nvSpPr>
          <p:cNvPr id="3" name="Undertitel 2">
            <a:extLst>
              <a:ext uri="{FF2B5EF4-FFF2-40B4-BE49-F238E27FC236}">
                <a16:creationId xmlns:a16="http://schemas.microsoft.com/office/drawing/2014/main" id="{73830452-087B-1D0F-565D-59365810F388}"/>
              </a:ext>
            </a:extLst>
          </p:cNvPr>
          <p:cNvSpPr>
            <a:spLocks noGrp="1"/>
          </p:cNvSpPr>
          <p:nvPr>
            <p:ph type="subTitle" idx="1"/>
          </p:nvPr>
        </p:nvSpPr>
        <p:spPr>
          <a:xfrm>
            <a:off x="830263" y="4876088"/>
            <a:ext cx="4433887" cy="558799"/>
          </a:xfrm>
        </p:spPr>
        <p:txBody>
          <a:bodyPr>
            <a:normAutofit fontScale="92500" lnSpcReduction="10000"/>
          </a:bodyPr>
          <a:lstStyle/>
          <a:p>
            <a:r>
              <a:rPr lang="da-DK" dirty="0"/>
              <a:t>Ældre Sagen har sat gang i pensionssnakken…</a:t>
            </a:r>
          </a:p>
        </p:txBody>
      </p:sp>
      <p:sp>
        <p:nvSpPr>
          <p:cNvPr id="4" name="Pladsholder til billede 3">
            <a:extLst>
              <a:ext uri="{FF2B5EF4-FFF2-40B4-BE49-F238E27FC236}">
                <a16:creationId xmlns:a16="http://schemas.microsoft.com/office/drawing/2014/main" id="{99826C12-D2A1-97DD-D025-2214FB892DF1}"/>
              </a:ext>
            </a:extLst>
          </p:cNvPr>
          <p:cNvSpPr>
            <a:spLocks noGrp="1"/>
          </p:cNvSpPr>
          <p:nvPr>
            <p:ph type="pic" sz="quarter" idx="10"/>
          </p:nvPr>
        </p:nvSpPr>
        <p:spPr/>
        <p:txBody>
          <a:bodyPr/>
          <a:lstStyle/>
          <a:p>
            <a:endParaRPr lang="da-DK"/>
          </a:p>
        </p:txBody>
      </p:sp>
    </p:spTree>
    <p:extLst>
      <p:ext uri="{BB962C8B-B14F-4D97-AF65-F5344CB8AC3E}">
        <p14:creationId xmlns:p14="http://schemas.microsoft.com/office/powerpoint/2010/main" val="179980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CF97ED59-8C75-4DC0-9B43-0D6E2A610AB4}"/>
              </a:ext>
            </a:extLst>
          </p:cNvPr>
          <p:cNvSpPr>
            <a:spLocks noGrp="1"/>
          </p:cNvSpPr>
          <p:nvPr>
            <p:ph type="body" sz="quarter" idx="10"/>
          </p:nvPr>
        </p:nvSpPr>
        <p:spPr>
          <a:xfrm>
            <a:off x="484211" y="1419849"/>
            <a:ext cx="11223112" cy="233983"/>
          </a:xfrm>
        </p:spPr>
        <p:txBody>
          <a:bodyPr/>
          <a:lstStyle/>
          <a:p>
            <a:r>
              <a:rPr lang="da-DK" dirty="0">
                <a:solidFill>
                  <a:schemeClr val="bg2">
                    <a:lumMod val="25000"/>
                  </a:schemeClr>
                </a:solidFill>
              </a:rPr>
              <a:t>Det danske pensionssystem er et af verdens bedste fordi:</a:t>
            </a:r>
          </a:p>
          <a:p>
            <a:endParaRPr lang="da-DK" dirty="0"/>
          </a:p>
        </p:txBody>
      </p:sp>
      <p:sp>
        <p:nvSpPr>
          <p:cNvPr id="3" name="Pladsholder til indhold 2">
            <a:extLst>
              <a:ext uri="{FF2B5EF4-FFF2-40B4-BE49-F238E27FC236}">
                <a16:creationId xmlns:a16="http://schemas.microsoft.com/office/drawing/2014/main" id="{0F38D669-7AEF-479B-822D-29AAC8C1B783}"/>
              </a:ext>
            </a:extLst>
          </p:cNvPr>
          <p:cNvSpPr>
            <a:spLocks noGrp="1"/>
          </p:cNvSpPr>
          <p:nvPr>
            <p:ph sz="quarter" idx="12"/>
          </p:nvPr>
        </p:nvSpPr>
        <p:spPr/>
        <p:txBody>
          <a:bodyPr>
            <a:normAutofit/>
          </a:bodyPr>
          <a:lstStyle/>
          <a:p>
            <a:endParaRPr lang="da-DK" dirty="0"/>
          </a:p>
          <a:p>
            <a:r>
              <a:rPr lang="da-DK" sz="2800" dirty="0"/>
              <a:t>1) Det </a:t>
            </a:r>
            <a:r>
              <a:rPr lang="da-DK" sz="2800" dirty="0">
                <a:solidFill>
                  <a:srgbClr val="FF0000"/>
                </a:solidFill>
              </a:rPr>
              <a:t>sikrer pensionister mod økonomisk fattigdom</a:t>
            </a:r>
            <a:endParaRPr lang="da-DK" sz="2800" dirty="0"/>
          </a:p>
          <a:p>
            <a:br>
              <a:rPr lang="da-DK" sz="2800" dirty="0"/>
            </a:br>
            <a:r>
              <a:rPr lang="da-DK" sz="2800" dirty="0"/>
              <a:t>2) Det giver en stor del af pensionisterne mulighed for at </a:t>
            </a:r>
            <a:r>
              <a:rPr lang="da-DK" sz="2800" dirty="0">
                <a:solidFill>
                  <a:srgbClr val="FF0000"/>
                </a:solidFill>
              </a:rPr>
              <a:t>opretholde levestandarden </a:t>
            </a:r>
            <a:r>
              <a:rPr lang="da-DK" sz="2800" dirty="0"/>
              <a:t>efter pensionering </a:t>
            </a:r>
          </a:p>
          <a:p>
            <a:br>
              <a:rPr lang="da-DK" sz="2800" dirty="0"/>
            </a:br>
            <a:r>
              <a:rPr lang="da-DK" sz="2800" dirty="0"/>
              <a:t>3) Pensionssystemet er </a:t>
            </a:r>
            <a:r>
              <a:rPr lang="da-DK" sz="2800" dirty="0">
                <a:solidFill>
                  <a:srgbClr val="FF0000"/>
                </a:solidFill>
              </a:rPr>
              <a:t>finansielt bæredygtigt</a:t>
            </a:r>
            <a:r>
              <a:rPr lang="da-DK" sz="2800" dirty="0"/>
              <a:t>, fordi folkepensionsalderen – automatisk - stiger i takt med levealderen. </a:t>
            </a:r>
          </a:p>
        </p:txBody>
      </p:sp>
      <p:sp>
        <p:nvSpPr>
          <p:cNvPr id="4" name="Titel 3">
            <a:extLst>
              <a:ext uri="{FF2B5EF4-FFF2-40B4-BE49-F238E27FC236}">
                <a16:creationId xmlns:a16="http://schemas.microsoft.com/office/drawing/2014/main" id="{938FE80D-EC92-4012-821D-912A8CB4D399}"/>
              </a:ext>
            </a:extLst>
          </p:cNvPr>
          <p:cNvSpPr>
            <a:spLocks noGrp="1"/>
          </p:cNvSpPr>
          <p:nvPr>
            <p:ph type="title"/>
          </p:nvPr>
        </p:nvSpPr>
        <p:spPr/>
        <p:txBody>
          <a:bodyPr/>
          <a:lstStyle/>
          <a:p>
            <a:r>
              <a:rPr lang="da-DK" dirty="0"/>
              <a:t>Et pensionssystem i verdensklasse</a:t>
            </a:r>
          </a:p>
        </p:txBody>
      </p:sp>
    </p:spTree>
    <p:extLst>
      <p:ext uri="{BB962C8B-B14F-4D97-AF65-F5344CB8AC3E}">
        <p14:creationId xmlns:p14="http://schemas.microsoft.com/office/powerpoint/2010/main" val="90800097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CF97ED59-8C75-4DC0-9B43-0D6E2A610AB4}"/>
              </a:ext>
            </a:extLst>
          </p:cNvPr>
          <p:cNvSpPr>
            <a:spLocks noGrp="1"/>
          </p:cNvSpPr>
          <p:nvPr>
            <p:ph type="body" sz="quarter" idx="10"/>
          </p:nvPr>
        </p:nvSpPr>
        <p:spPr>
          <a:xfrm>
            <a:off x="484211" y="1419849"/>
            <a:ext cx="11223112" cy="233983"/>
          </a:xfrm>
        </p:spPr>
        <p:txBody>
          <a:bodyPr/>
          <a:lstStyle/>
          <a:p>
            <a:r>
              <a:rPr lang="da-DK" dirty="0">
                <a:solidFill>
                  <a:schemeClr val="bg2">
                    <a:lumMod val="25000"/>
                  </a:schemeClr>
                </a:solidFill>
              </a:rPr>
              <a:t>Det danske pensionssystem er et af verdens bedste fordi:</a:t>
            </a:r>
          </a:p>
          <a:p>
            <a:endParaRPr lang="da-DK" dirty="0"/>
          </a:p>
        </p:txBody>
      </p:sp>
      <p:sp>
        <p:nvSpPr>
          <p:cNvPr id="3" name="Pladsholder til indhold 2">
            <a:extLst>
              <a:ext uri="{FF2B5EF4-FFF2-40B4-BE49-F238E27FC236}">
                <a16:creationId xmlns:a16="http://schemas.microsoft.com/office/drawing/2014/main" id="{0F38D669-7AEF-479B-822D-29AAC8C1B783}"/>
              </a:ext>
            </a:extLst>
          </p:cNvPr>
          <p:cNvSpPr>
            <a:spLocks noGrp="1"/>
          </p:cNvSpPr>
          <p:nvPr>
            <p:ph sz="quarter" idx="12"/>
          </p:nvPr>
        </p:nvSpPr>
        <p:spPr>
          <a:xfrm>
            <a:off x="166977" y="1749287"/>
            <a:ext cx="11557241" cy="4466243"/>
          </a:xfrm>
        </p:spPr>
        <p:txBody>
          <a:bodyPr>
            <a:normAutofit/>
          </a:bodyPr>
          <a:lstStyle/>
          <a:p>
            <a:endParaRPr lang="da-DK" dirty="0"/>
          </a:p>
          <a:p>
            <a:pPr algn="ctr"/>
            <a:r>
              <a:rPr lang="da-DK" sz="2800" dirty="0"/>
              <a:t>Alle europæiske lande har samme udfordring som Danmark;</a:t>
            </a:r>
          </a:p>
          <a:p>
            <a:pPr algn="ctr"/>
            <a:endParaRPr lang="da-DK" sz="2800" dirty="0"/>
          </a:p>
          <a:p>
            <a:pPr algn="ctr"/>
            <a:r>
              <a:rPr lang="da-DK" sz="2800" dirty="0">
                <a:solidFill>
                  <a:srgbClr val="FF0000"/>
                </a:solidFill>
              </a:rPr>
              <a:t>Vi bliver flere og flere pensionister!</a:t>
            </a:r>
          </a:p>
          <a:p>
            <a:pPr algn="ctr"/>
            <a:endParaRPr lang="da-DK" sz="2800" dirty="0"/>
          </a:p>
          <a:p>
            <a:pPr algn="ctr"/>
            <a:r>
              <a:rPr lang="da-DK" sz="2800" dirty="0"/>
              <a:t>Nogle har besluttet at hæve pensionsalderen ligesom Danmark, nogle har besluttet at sætte pensionen ned, og nogle lande har foreløbig udsigt til større og større underskud på statsfinanserne</a:t>
            </a:r>
          </a:p>
        </p:txBody>
      </p:sp>
      <p:sp>
        <p:nvSpPr>
          <p:cNvPr id="4" name="Titel 3">
            <a:extLst>
              <a:ext uri="{FF2B5EF4-FFF2-40B4-BE49-F238E27FC236}">
                <a16:creationId xmlns:a16="http://schemas.microsoft.com/office/drawing/2014/main" id="{938FE80D-EC92-4012-821D-912A8CB4D399}"/>
              </a:ext>
            </a:extLst>
          </p:cNvPr>
          <p:cNvSpPr>
            <a:spLocks noGrp="1"/>
          </p:cNvSpPr>
          <p:nvPr>
            <p:ph type="title"/>
          </p:nvPr>
        </p:nvSpPr>
        <p:spPr/>
        <p:txBody>
          <a:bodyPr/>
          <a:lstStyle/>
          <a:p>
            <a:r>
              <a:rPr lang="da-DK" dirty="0"/>
              <a:t>Et pensionssystem i verdensklasse</a:t>
            </a:r>
          </a:p>
        </p:txBody>
      </p:sp>
    </p:spTree>
    <p:extLst>
      <p:ext uri="{BB962C8B-B14F-4D97-AF65-F5344CB8AC3E}">
        <p14:creationId xmlns:p14="http://schemas.microsoft.com/office/powerpoint/2010/main" val="71708996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CF97ED59-8C75-4DC0-9B43-0D6E2A610AB4}"/>
              </a:ext>
            </a:extLst>
          </p:cNvPr>
          <p:cNvSpPr>
            <a:spLocks noGrp="1"/>
          </p:cNvSpPr>
          <p:nvPr>
            <p:ph type="body" idx="1"/>
          </p:nvPr>
        </p:nvSpPr>
        <p:spPr>
          <a:xfrm>
            <a:off x="862755" y="1922454"/>
            <a:ext cx="11239129" cy="618173"/>
          </a:xfrm>
        </p:spPr>
        <p:txBody>
          <a:bodyPr anchor="b">
            <a:normAutofit/>
          </a:bodyPr>
          <a:lstStyle/>
          <a:p>
            <a:pPr>
              <a:lnSpc>
                <a:spcPct val="100000"/>
              </a:lnSpc>
              <a:spcAft>
                <a:spcPts val="600"/>
              </a:spcAft>
            </a:pPr>
            <a:r>
              <a:rPr lang="da-DK" sz="2800" dirty="0"/>
              <a:t>Statsministeren har åbnet en ny debat om folkepensionsalderen</a:t>
            </a:r>
          </a:p>
          <a:p>
            <a:pPr>
              <a:lnSpc>
                <a:spcPct val="100000"/>
              </a:lnSpc>
              <a:spcAft>
                <a:spcPts val="600"/>
              </a:spcAft>
            </a:pPr>
            <a:endParaRPr lang="da-DK" sz="1700" dirty="0"/>
          </a:p>
        </p:txBody>
      </p:sp>
      <p:sp>
        <p:nvSpPr>
          <p:cNvPr id="3" name="Pladsholder til indhold 2">
            <a:extLst>
              <a:ext uri="{FF2B5EF4-FFF2-40B4-BE49-F238E27FC236}">
                <a16:creationId xmlns:a16="http://schemas.microsoft.com/office/drawing/2014/main" id="{0F38D669-7AEF-479B-822D-29AAC8C1B783}"/>
              </a:ext>
            </a:extLst>
          </p:cNvPr>
          <p:cNvSpPr>
            <a:spLocks noGrp="1"/>
          </p:cNvSpPr>
          <p:nvPr>
            <p:ph sz="quarter" idx="4"/>
          </p:nvPr>
        </p:nvSpPr>
        <p:spPr>
          <a:xfrm>
            <a:off x="6234112" y="2738751"/>
            <a:ext cx="5541963" cy="3640138"/>
          </a:xfrm>
        </p:spPr>
        <p:txBody>
          <a:bodyPr>
            <a:normAutofit/>
          </a:bodyPr>
          <a:lstStyle/>
          <a:p>
            <a:pPr>
              <a:lnSpc>
                <a:spcPct val="100000"/>
              </a:lnSpc>
              <a:spcAft>
                <a:spcPts val="600"/>
              </a:spcAft>
            </a:pPr>
            <a:endParaRPr lang="da-DK" sz="1400" dirty="0"/>
          </a:p>
          <a:p>
            <a:pPr>
              <a:lnSpc>
                <a:spcPct val="100000"/>
              </a:lnSpc>
              <a:spcAft>
                <a:spcPts val="600"/>
              </a:spcAft>
            </a:pPr>
            <a:r>
              <a:rPr lang="da-DK" sz="1800" b="1" dirty="0"/>
              <a:t>Statsministeren</a:t>
            </a:r>
            <a:r>
              <a:rPr lang="da-DK" sz="1800" dirty="0"/>
              <a:t> har meldt ud, at Socialdemokratiet fra næste år ikke længere vil støtte automatiske forhøjelser af pensionsalderen med 1 år hvert femte år.</a:t>
            </a:r>
            <a:br>
              <a:rPr lang="da-DK" sz="1800" dirty="0"/>
            </a:br>
            <a:endParaRPr lang="da-DK" sz="1800" dirty="0"/>
          </a:p>
          <a:p>
            <a:pPr>
              <a:lnSpc>
                <a:spcPct val="100000"/>
              </a:lnSpc>
              <a:spcAft>
                <a:spcPts val="600"/>
              </a:spcAft>
            </a:pPr>
            <a:r>
              <a:rPr lang="da-DK" sz="1800" b="1" dirty="0"/>
              <a:t>Ældre Sagen mener</a:t>
            </a:r>
            <a:r>
              <a:rPr lang="da-DK" sz="1800" dirty="0"/>
              <a:t>, at det er vigtigt, at der er bred opbakning om pensionssystemet, fordi beslutninger om pension er meget langsigtede. OK at tage debatten nu fremfor </a:t>
            </a:r>
            <a:r>
              <a:rPr lang="da-DK" sz="1800" dirty="0" err="1"/>
              <a:t>hovsa-løsninger</a:t>
            </a:r>
            <a:r>
              <a:rPr lang="da-DK" sz="1800" dirty="0"/>
              <a:t> i sidste øjeblik.</a:t>
            </a:r>
          </a:p>
        </p:txBody>
      </p:sp>
      <p:sp>
        <p:nvSpPr>
          <p:cNvPr id="17" name="Slide Number Placeholder 7">
            <a:extLst>
              <a:ext uri="{FF2B5EF4-FFF2-40B4-BE49-F238E27FC236}">
                <a16:creationId xmlns:a16="http://schemas.microsoft.com/office/drawing/2014/main" id="{E02835F1-A458-D357-D7E4-79B42B6DB8DB}"/>
              </a:ext>
            </a:extLst>
          </p:cNvPr>
          <p:cNvSpPr>
            <a:spLocks noGrp="1"/>
          </p:cNvSpPr>
          <p:nvPr>
            <p:ph type="sldNum" sz="quarter" idx="12"/>
          </p:nvPr>
        </p:nvSpPr>
        <p:spPr>
          <a:xfrm>
            <a:off x="11082337" y="6577013"/>
            <a:ext cx="693737" cy="273050"/>
          </a:xfrm>
        </p:spPr>
        <p:txBody>
          <a:bodyPr/>
          <a:lstStyle/>
          <a:p>
            <a:pPr>
              <a:spcAft>
                <a:spcPts val="600"/>
              </a:spcAft>
            </a:pPr>
            <a:fld id="{0E8862F4-759C-4937-98C7-CDEB1EE77131}" type="slidenum">
              <a:rPr lang="da-DK" smtClean="0"/>
              <a:pPr>
                <a:spcAft>
                  <a:spcPts val="600"/>
                </a:spcAft>
              </a:pPr>
              <a:t>38</a:t>
            </a:fld>
            <a:endParaRPr lang="da-DK"/>
          </a:p>
        </p:txBody>
      </p:sp>
      <p:sp>
        <p:nvSpPr>
          <p:cNvPr id="4" name="Titel 3">
            <a:extLst>
              <a:ext uri="{FF2B5EF4-FFF2-40B4-BE49-F238E27FC236}">
                <a16:creationId xmlns:a16="http://schemas.microsoft.com/office/drawing/2014/main" id="{938FE80D-EC92-4012-821D-912A8CB4D399}"/>
              </a:ext>
            </a:extLst>
          </p:cNvPr>
          <p:cNvSpPr>
            <a:spLocks noGrp="1"/>
          </p:cNvSpPr>
          <p:nvPr>
            <p:ph type="title"/>
          </p:nvPr>
        </p:nvSpPr>
        <p:spPr>
          <a:xfrm>
            <a:off x="414337" y="419100"/>
            <a:ext cx="11361737" cy="839788"/>
          </a:xfrm>
        </p:spPr>
        <p:txBody>
          <a:bodyPr anchor="t">
            <a:normAutofit/>
          </a:bodyPr>
          <a:lstStyle/>
          <a:p>
            <a:pPr algn="ctr"/>
            <a:r>
              <a:rPr lang="da-DK" sz="4800" dirty="0">
                <a:solidFill>
                  <a:schemeClr val="bg2">
                    <a:lumMod val="75000"/>
                  </a:schemeClr>
                </a:solidFill>
              </a:rPr>
              <a:t>Ny debat om pensionsalderen</a:t>
            </a:r>
          </a:p>
        </p:txBody>
      </p:sp>
    </p:spTree>
    <p:extLst>
      <p:ext uri="{BB962C8B-B14F-4D97-AF65-F5344CB8AC3E}">
        <p14:creationId xmlns:p14="http://schemas.microsoft.com/office/powerpoint/2010/main" val="3383698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34D9C-777C-6252-BA94-0FB46778E30F}"/>
              </a:ext>
            </a:extLst>
          </p:cNvPr>
          <p:cNvSpPr>
            <a:spLocks noGrp="1"/>
          </p:cNvSpPr>
          <p:nvPr>
            <p:ph type="title"/>
          </p:nvPr>
        </p:nvSpPr>
        <p:spPr>
          <a:xfrm>
            <a:off x="686849" y="-1608621"/>
            <a:ext cx="8034338" cy="2660649"/>
          </a:xfrm>
        </p:spPr>
        <p:txBody>
          <a:bodyPr/>
          <a:lstStyle/>
          <a:p>
            <a:r>
              <a:rPr lang="da-DK" dirty="0">
                <a:solidFill>
                  <a:schemeClr val="bg2">
                    <a:lumMod val="50000"/>
                  </a:schemeClr>
                </a:solidFill>
              </a:rPr>
              <a:t>Ældre Sagens forslag:</a:t>
            </a:r>
          </a:p>
        </p:txBody>
      </p:sp>
      <p:sp>
        <p:nvSpPr>
          <p:cNvPr id="3" name="Pladsholder til tekst 2">
            <a:extLst>
              <a:ext uri="{FF2B5EF4-FFF2-40B4-BE49-F238E27FC236}">
                <a16:creationId xmlns:a16="http://schemas.microsoft.com/office/drawing/2014/main" id="{C05F4747-F268-7B95-FE4B-D422B15B2423}"/>
              </a:ext>
            </a:extLst>
          </p:cNvPr>
          <p:cNvSpPr>
            <a:spLocks noGrp="1"/>
          </p:cNvSpPr>
          <p:nvPr>
            <p:ph type="body" idx="1"/>
          </p:nvPr>
        </p:nvSpPr>
        <p:spPr>
          <a:xfrm>
            <a:off x="686849" y="1451475"/>
            <a:ext cx="9846752" cy="1486160"/>
          </a:xfrm>
        </p:spPr>
        <p:txBody>
          <a:bodyPr>
            <a:normAutofit fontScale="92500"/>
          </a:bodyPr>
          <a:lstStyle/>
          <a:p>
            <a:r>
              <a:rPr lang="da-DK" sz="3200" b="1" dirty="0"/>
              <a:t>EKSTRAORDINÆR REGULERING AF PENSIONERNE PÅ 5 PROCENTPOINT PR. 1. JANUAR 2025</a:t>
            </a:r>
            <a:br>
              <a:rPr lang="da-DK" dirty="0"/>
            </a:br>
            <a:br>
              <a:rPr lang="da-DK" dirty="0"/>
            </a:br>
            <a:r>
              <a:rPr lang="da-DK" dirty="0"/>
              <a:t>Nu også en del af vores Finanslovsforslag for 2025</a:t>
            </a:r>
          </a:p>
        </p:txBody>
      </p:sp>
      <p:sp>
        <p:nvSpPr>
          <p:cNvPr id="4" name="Pladsholder til dato 3">
            <a:extLst>
              <a:ext uri="{FF2B5EF4-FFF2-40B4-BE49-F238E27FC236}">
                <a16:creationId xmlns:a16="http://schemas.microsoft.com/office/drawing/2014/main" id="{2FDBA49A-301C-F9BF-4D9A-BAA163F6730A}"/>
              </a:ext>
            </a:extLst>
          </p:cNvPr>
          <p:cNvSpPr>
            <a:spLocks noGrp="1"/>
          </p:cNvSpPr>
          <p:nvPr>
            <p:ph type="dt" sz="half" idx="10"/>
          </p:nvPr>
        </p:nvSpPr>
        <p:spPr/>
        <p:txBody>
          <a:bodyPr/>
          <a:lstStyle/>
          <a:p>
            <a:fld id="{E7903C06-FBFF-4527-9249-04B5DDF988CE}" type="datetime1">
              <a:rPr lang="da-DK" smtClean="0"/>
              <a:t>16-09-2024</a:t>
            </a:fld>
            <a:endParaRPr lang="da-DK" dirty="0"/>
          </a:p>
        </p:txBody>
      </p:sp>
      <p:sp>
        <p:nvSpPr>
          <p:cNvPr id="6" name="Pladsholder til slidenummer 5">
            <a:extLst>
              <a:ext uri="{FF2B5EF4-FFF2-40B4-BE49-F238E27FC236}">
                <a16:creationId xmlns:a16="http://schemas.microsoft.com/office/drawing/2014/main" id="{8B60600B-5F22-9FDA-4FBB-EFD458EA4586}"/>
              </a:ext>
            </a:extLst>
          </p:cNvPr>
          <p:cNvSpPr>
            <a:spLocks noGrp="1"/>
          </p:cNvSpPr>
          <p:nvPr>
            <p:ph type="sldNum" sz="quarter" idx="12"/>
          </p:nvPr>
        </p:nvSpPr>
        <p:spPr/>
        <p:txBody>
          <a:bodyPr/>
          <a:lstStyle/>
          <a:p>
            <a:fld id="{0E8862F4-759C-4937-98C7-CDEB1EE77131}" type="slidenum">
              <a:rPr lang="da-DK" smtClean="0"/>
              <a:pPr/>
              <a:t>39</a:t>
            </a:fld>
            <a:endParaRPr lang="da-DK" dirty="0"/>
          </a:p>
        </p:txBody>
      </p:sp>
      <p:pic>
        <p:nvPicPr>
          <p:cNvPr id="8" name="Billede 7">
            <a:extLst>
              <a:ext uri="{FF2B5EF4-FFF2-40B4-BE49-F238E27FC236}">
                <a16:creationId xmlns:a16="http://schemas.microsoft.com/office/drawing/2014/main" id="{92397318-FEAF-FD9A-79FF-A3B94DB7FA5A}"/>
              </a:ext>
            </a:extLst>
          </p:cNvPr>
          <p:cNvPicPr>
            <a:picLocks noChangeAspect="1"/>
          </p:cNvPicPr>
          <p:nvPr/>
        </p:nvPicPr>
        <p:blipFill>
          <a:blip r:embed="rId3"/>
          <a:stretch>
            <a:fillRect/>
          </a:stretch>
        </p:blipFill>
        <p:spPr>
          <a:xfrm>
            <a:off x="1252426" y="3551443"/>
            <a:ext cx="3979532" cy="2447890"/>
          </a:xfrm>
          <a:prstGeom prst="rect">
            <a:avLst/>
          </a:prstGeom>
        </p:spPr>
      </p:pic>
      <p:pic>
        <p:nvPicPr>
          <p:cNvPr id="9" name="Billede 8">
            <a:extLst>
              <a:ext uri="{FF2B5EF4-FFF2-40B4-BE49-F238E27FC236}">
                <a16:creationId xmlns:a16="http://schemas.microsoft.com/office/drawing/2014/main" id="{ACCC922F-E2FF-E87D-3C04-6EB19934E789}"/>
              </a:ext>
            </a:extLst>
          </p:cNvPr>
          <p:cNvPicPr>
            <a:picLocks noChangeAspect="1"/>
          </p:cNvPicPr>
          <p:nvPr/>
        </p:nvPicPr>
        <p:blipFill>
          <a:blip r:embed="rId4"/>
          <a:stretch>
            <a:fillRect/>
          </a:stretch>
        </p:blipFill>
        <p:spPr>
          <a:xfrm>
            <a:off x="6960044" y="2691145"/>
            <a:ext cx="2820251" cy="3459360"/>
          </a:xfrm>
          <a:prstGeom prst="rect">
            <a:avLst/>
          </a:prstGeom>
        </p:spPr>
      </p:pic>
    </p:spTree>
    <p:extLst>
      <p:ext uri="{BB962C8B-B14F-4D97-AF65-F5344CB8AC3E}">
        <p14:creationId xmlns:p14="http://schemas.microsoft.com/office/powerpoint/2010/main" val="133761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297778D-D4A0-1BD1-DA51-855DA210336D}"/>
              </a:ext>
            </a:extLst>
          </p:cNvPr>
          <p:cNvSpPr>
            <a:spLocks noGrp="1"/>
          </p:cNvSpPr>
          <p:nvPr>
            <p:ph type="title"/>
          </p:nvPr>
        </p:nvSpPr>
        <p:spPr>
          <a:xfrm>
            <a:off x="484210" y="225933"/>
            <a:ext cx="11229673" cy="972000"/>
          </a:xfrm>
        </p:spPr>
        <p:txBody>
          <a:bodyPr anchor="ctr">
            <a:normAutofit/>
          </a:bodyPr>
          <a:lstStyle/>
          <a:p>
            <a:r>
              <a:rPr lang="en-GB" dirty="0" err="1"/>
              <a:t>Fællessang</a:t>
            </a:r>
            <a:endParaRPr lang="en-GB" dirty="0"/>
          </a:p>
        </p:txBody>
      </p:sp>
    </p:spTree>
    <p:extLst>
      <p:ext uri="{BB962C8B-B14F-4D97-AF65-F5344CB8AC3E}">
        <p14:creationId xmlns:p14="http://schemas.microsoft.com/office/powerpoint/2010/main" val="31911168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3D36F6C0-E95C-3F10-9EBF-F09A12C78DF9}"/>
              </a:ext>
            </a:extLst>
          </p:cNvPr>
          <p:cNvPicPr>
            <a:picLocks noGrp="1" noChangeAspect="1"/>
          </p:cNvPicPr>
          <p:nvPr>
            <p:ph sz="quarter" idx="12"/>
          </p:nvPr>
        </p:nvPicPr>
        <p:blipFill>
          <a:blip r:embed="rId3"/>
          <a:stretch>
            <a:fillRect/>
          </a:stretch>
        </p:blipFill>
        <p:spPr>
          <a:xfrm>
            <a:off x="1063690" y="1258888"/>
            <a:ext cx="3881534" cy="5175380"/>
          </a:xfrm>
        </p:spPr>
      </p:pic>
      <p:sp>
        <p:nvSpPr>
          <p:cNvPr id="4" name="Titel 3">
            <a:extLst>
              <a:ext uri="{FF2B5EF4-FFF2-40B4-BE49-F238E27FC236}">
                <a16:creationId xmlns:a16="http://schemas.microsoft.com/office/drawing/2014/main" id="{938FE80D-EC92-4012-821D-912A8CB4D399}"/>
              </a:ext>
            </a:extLst>
          </p:cNvPr>
          <p:cNvSpPr>
            <a:spLocks noGrp="1"/>
          </p:cNvSpPr>
          <p:nvPr>
            <p:ph type="title"/>
          </p:nvPr>
        </p:nvSpPr>
        <p:spPr/>
        <p:txBody>
          <a:bodyPr>
            <a:noAutofit/>
          </a:bodyPr>
          <a:lstStyle/>
          <a:p>
            <a:r>
              <a:rPr lang="da-DK" sz="3600" dirty="0"/>
              <a:t>Baggrund for Ældre Sagens forslag</a:t>
            </a:r>
          </a:p>
        </p:txBody>
      </p:sp>
      <p:sp>
        <p:nvSpPr>
          <p:cNvPr id="2" name="Pladsholder til tekst 1">
            <a:extLst>
              <a:ext uri="{FF2B5EF4-FFF2-40B4-BE49-F238E27FC236}">
                <a16:creationId xmlns:a16="http://schemas.microsoft.com/office/drawing/2014/main" id="{CF97ED59-8C75-4DC0-9B43-0D6E2A610AB4}"/>
              </a:ext>
            </a:extLst>
          </p:cNvPr>
          <p:cNvSpPr>
            <a:spLocks noGrp="1"/>
          </p:cNvSpPr>
          <p:nvPr>
            <p:ph type="body" sz="quarter" idx="10"/>
          </p:nvPr>
        </p:nvSpPr>
        <p:spPr>
          <a:xfrm>
            <a:off x="484211" y="1419849"/>
            <a:ext cx="11223112" cy="233983"/>
          </a:xfrm>
        </p:spPr>
        <p:txBody>
          <a:bodyPr/>
          <a:lstStyle/>
          <a:p>
            <a:endParaRPr lang="da-DK" dirty="0"/>
          </a:p>
        </p:txBody>
      </p:sp>
      <p:sp>
        <p:nvSpPr>
          <p:cNvPr id="7" name="Tekstfelt 6">
            <a:extLst>
              <a:ext uri="{FF2B5EF4-FFF2-40B4-BE49-F238E27FC236}">
                <a16:creationId xmlns:a16="http://schemas.microsoft.com/office/drawing/2014/main" id="{0D0875B4-46AF-9864-766C-77D761CFE7BF}"/>
              </a:ext>
            </a:extLst>
          </p:cNvPr>
          <p:cNvSpPr txBox="1"/>
          <p:nvPr/>
        </p:nvSpPr>
        <p:spPr>
          <a:xfrm>
            <a:off x="5594577" y="2509190"/>
            <a:ext cx="5281126" cy="4843332"/>
          </a:xfrm>
          <a:prstGeom prst="rect">
            <a:avLst/>
          </a:prstGeom>
          <a:noFill/>
        </p:spPr>
        <p:txBody>
          <a:bodyPr wrap="square" lIns="0" tIns="0" rIns="0" bIns="0" rtlCol="0">
            <a:noAutofit/>
          </a:bodyPr>
          <a:lstStyle/>
          <a:p>
            <a:pPr algn="l"/>
            <a:r>
              <a:rPr lang="da-DK" sz="2800" dirty="0">
                <a:solidFill>
                  <a:schemeClr val="tx2"/>
                </a:solidFill>
              </a:rPr>
              <a:t>Pensionisters købekraft er faldet drastisk i årene 2019-2025</a:t>
            </a:r>
          </a:p>
        </p:txBody>
      </p:sp>
      <p:pic>
        <p:nvPicPr>
          <p:cNvPr id="9" name="Billede 8">
            <a:extLst>
              <a:ext uri="{FF2B5EF4-FFF2-40B4-BE49-F238E27FC236}">
                <a16:creationId xmlns:a16="http://schemas.microsoft.com/office/drawing/2014/main" id="{19EA3D75-7732-94B5-8F44-EA0AD522D57C}"/>
              </a:ext>
            </a:extLst>
          </p:cNvPr>
          <p:cNvPicPr>
            <a:picLocks noChangeAspect="1"/>
          </p:cNvPicPr>
          <p:nvPr/>
        </p:nvPicPr>
        <p:blipFill>
          <a:blip r:embed="rId4"/>
          <a:stretch>
            <a:fillRect/>
          </a:stretch>
        </p:blipFill>
        <p:spPr>
          <a:xfrm>
            <a:off x="6769227" y="3538772"/>
            <a:ext cx="3114092" cy="2280614"/>
          </a:xfrm>
          <a:prstGeom prst="rect">
            <a:avLst/>
          </a:prstGeom>
        </p:spPr>
      </p:pic>
    </p:spTree>
    <p:extLst>
      <p:ext uri="{BB962C8B-B14F-4D97-AF65-F5344CB8AC3E}">
        <p14:creationId xmlns:p14="http://schemas.microsoft.com/office/powerpoint/2010/main" val="122745396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CF97ED59-8C75-4DC0-9B43-0D6E2A610AB4}"/>
              </a:ext>
            </a:extLst>
          </p:cNvPr>
          <p:cNvSpPr>
            <a:spLocks noGrp="1"/>
          </p:cNvSpPr>
          <p:nvPr>
            <p:ph type="body" sz="quarter" idx="10"/>
          </p:nvPr>
        </p:nvSpPr>
        <p:spPr>
          <a:xfrm>
            <a:off x="484211" y="1419849"/>
            <a:ext cx="11223112" cy="233983"/>
          </a:xfrm>
        </p:spPr>
        <p:txBody>
          <a:bodyPr/>
          <a:lstStyle/>
          <a:p>
            <a:r>
              <a:rPr lang="da-DK" sz="1800" dirty="0">
                <a:solidFill>
                  <a:schemeClr val="bg2">
                    <a:lumMod val="75000"/>
                  </a:schemeClr>
                </a:solidFill>
              </a:rPr>
              <a:t>Pensionen reguleres med stigningen i årslønnen 2 år før</a:t>
            </a:r>
            <a:endParaRPr lang="da-DK" dirty="0">
              <a:solidFill>
                <a:schemeClr val="bg2">
                  <a:lumMod val="75000"/>
                </a:schemeClr>
              </a:solidFill>
            </a:endParaRPr>
          </a:p>
        </p:txBody>
      </p:sp>
      <p:sp>
        <p:nvSpPr>
          <p:cNvPr id="4" name="Titel 3">
            <a:extLst>
              <a:ext uri="{FF2B5EF4-FFF2-40B4-BE49-F238E27FC236}">
                <a16:creationId xmlns:a16="http://schemas.microsoft.com/office/drawing/2014/main" id="{938FE80D-EC92-4012-821D-912A8CB4D399}"/>
              </a:ext>
            </a:extLst>
          </p:cNvPr>
          <p:cNvSpPr>
            <a:spLocks noGrp="1"/>
          </p:cNvSpPr>
          <p:nvPr>
            <p:ph type="title"/>
          </p:nvPr>
        </p:nvSpPr>
        <p:spPr/>
        <p:txBody>
          <a:bodyPr>
            <a:noAutofit/>
          </a:bodyPr>
          <a:lstStyle/>
          <a:p>
            <a:pPr algn="ctr"/>
            <a:r>
              <a:rPr lang="da-DK" sz="3600" dirty="0"/>
              <a:t>Baggrund for Ældre Sagens forslag</a:t>
            </a:r>
          </a:p>
        </p:txBody>
      </p:sp>
      <p:sp>
        <p:nvSpPr>
          <p:cNvPr id="7" name="Tekstfelt 6">
            <a:extLst>
              <a:ext uri="{FF2B5EF4-FFF2-40B4-BE49-F238E27FC236}">
                <a16:creationId xmlns:a16="http://schemas.microsoft.com/office/drawing/2014/main" id="{0D0875B4-46AF-9864-766C-77D761CFE7BF}"/>
              </a:ext>
            </a:extLst>
          </p:cNvPr>
          <p:cNvSpPr txBox="1"/>
          <p:nvPr/>
        </p:nvSpPr>
        <p:spPr>
          <a:xfrm>
            <a:off x="1701579" y="2031558"/>
            <a:ext cx="8420431" cy="4843332"/>
          </a:xfrm>
          <a:prstGeom prst="rect">
            <a:avLst/>
          </a:prstGeom>
          <a:noFill/>
        </p:spPr>
        <p:txBody>
          <a:bodyPr wrap="square" lIns="0" tIns="0" rIns="0" bIns="0" rtlCol="0">
            <a:noAutofit/>
          </a:bodyPr>
          <a:lstStyle/>
          <a:p>
            <a:pPr marL="0" indent="0" algn="ctr">
              <a:buNone/>
            </a:pPr>
            <a:r>
              <a:rPr lang="en-US" sz="3200" b="1" dirty="0" err="1"/>
              <a:t>Regulering</a:t>
            </a:r>
            <a:r>
              <a:rPr lang="en-US" sz="3200" b="1" dirty="0"/>
              <a:t> </a:t>
            </a:r>
            <a:r>
              <a:rPr lang="en-US" sz="3200" b="1" dirty="0" err="1"/>
              <a:t>af</a:t>
            </a:r>
            <a:r>
              <a:rPr lang="en-US" sz="3200" b="1" dirty="0"/>
              <a:t> folkepensionen:</a:t>
            </a:r>
            <a:br>
              <a:rPr lang="en-US" sz="3200" dirty="0"/>
            </a:br>
            <a:endParaRPr lang="en-US" sz="3200" dirty="0"/>
          </a:p>
          <a:p>
            <a:pPr algn="ctr"/>
            <a:r>
              <a:rPr lang="en-US" sz="3200" dirty="0"/>
              <a:t>2023		3,0 pct.</a:t>
            </a:r>
          </a:p>
          <a:p>
            <a:pPr algn="ctr"/>
            <a:r>
              <a:rPr lang="en-US" sz="3200" dirty="0"/>
              <a:t>2024		3,5 pct.</a:t>
            </a:r>
          </a:p>
          <a:p>
            <a:pPr algn="ctr"/>
            <a:r>
              <a:rPr lang="en-US" sz="3200" dirty="0"/>
              <a:t>2025		3,9 pct.</a:t>
            </a:r>
          </a:p>
          <a:p>
            <a:pPr algn="ctr"/>
            <a:r>
              <a:rPr lang="en-US" sz="3200" dirty="0">
                <a:solidFill>
                  <a:schemeClr val="bg2">
                    <a:lumMod val="50000"/>
                  </a:schemeClr>
                </a:solidFill>
              </a:rPr>
              <a:t>  2026	  5,9 pct.*</a:t>
            </a:r>
          </a:p>
          <a:p>
            <a:endParaRPr lang="en-US" sz="2800" dirty="0"/>
          </a:p>
        </p:txBody>
      </p:sp>
      <p:sp>
        <p:nvSpPr>
          <p:cNvPr id="5" name="Pladsholder til indhold 4">
            <a:extLst>
              <a:ext uri="{FF2B5EF4-FFF2-40B4-BE49-F238E27FC236}">
                <a16:creationId xmlns:a16="http://schemas.microsoft.com/office/drawing/2014/main" id="{3ADFC4A3-4E98-664B-BC28-AC86D064268D}"/>
              </a:ext>
            </a:extLst>
          </p:cNvPr>
          <p:cNvSpPr>
            <a:spLocks noGrp="1"/>
          </p:cNvSpPr>
          <p:nvPr>
            <p:ph sz="quarter" idx="12"/>
          </p:nvPr>
        </p:nvSpPr>
        <p:spPr>
          <a:xfrm>
            <a:off x="1860605" y="5438150"/>
            <a:ext cx="7235687" cy="777379"/>
          </a:xfrm>
        </p:spPr>
        <p:txBody>
          <a:bodyPr/>
          <a:lstStyle/>
          <a:p>
            <a:r>
              <a:rPr lang="en-US" sz="1600" dirty="0"/>
              <a:t>*) </a:t>
            </a:r>
            <a:r>
              <a:rPr lang="en-US" sz="1600" dirty="0" err="1"/>
              <a:t>reelt</a:t>
            </a:r>
            <a:r>
              <a:rPr lang="en-US" sz="1600" dirty="0"/>
              <a:t> </a:t>
            </a:r>
            <a:r>
              <a:rPr lang="en-US" sz="1600" dirty="0" err="1"/>
              <a:t>kun</a:t>
            </a:r>
            <a:r>
              <a:rPr lang="en-US" sz="1600" dirty="0"/>
              <a:t> 5,4, pct. </a:t>
            </a:r>
            <a:r>
              <a:rPr lang="en-US" sz="1600" dirty="0" err="1"/>
              <a:t>fordi</a:t>
            </a:r>
            <a:r>
              <a:rPr lang="en-US" sz="1600" dirty="0"/>
              <a:t> </a:t>
            </a:r>
            <a:r>
              <a:rPr lang="en-US" sz="1600" dirty="0" err="1"/>
              <a:t>reguleringen</a:t>
            </a:r>
            <a:r>
              <a:rPr lang="en-US" sz="1600" dirty="0"/>
              <a:t> </a:t>
            </a:r>
            <a:r>
              <a:rPr lang="en-US" sz="1600" dirty="0" err="1"/>
              <a:t>igen</a:t>
            </a:r>
            <a:r>
              <a:rPr lang="en-US" sz="1600" dirty="0"/>
              <a:t> </a:t>
            </a:r>
            <a:r>
              <a:rPr lang="en-US" sz="1600" dirty="0" err="1"/>
              <a:t>nedsættes</a:t>
            </a:r>
            <a:r>
              <a:rPr lang="en-US" sz="1600" dirty="0"/>
              <a:t> med 0,45 pct. </a:t>
            </a:r>
            <a:r>
              <a:rPr lang="en-US" sz="1600" dirty="0" err="1"/>
              <a:t>i</a:t>
            </a:r>
            <a:r>
              <a:rPr lang="en-US" sz="1600" dirty="0"/>
              <a:t> 2027	2026 er et </a:t>
            </a:r>
            <a:r>
              <a:rPr lang="en-US" sz="1600" dirty="0" err="1"/>
              <a:t>skøn</a:t>
            </a:r>
            <a:r>
              <a:rPr lang="en-US" sz="1600" dirty="0"/>
              <a:t> </a:t>
            </a:r>
            <a:r>
              <a:rPr lang="en-US" sz="1600" dirty="0" err="1"/>
              <a:t>baseret</a:t>
            </a:r>
            <a:r>
              <a:rPr lang="en-US" sz="1600" dirty="0"/>
              <a:t> </a:t>
            </a:r>
            <a:r>
              <a:rPr lang="en-US" sz="1600" dirty="0" err="1"/>
              <a:t>på</a:t>
            </a:r>
            <a:r>
              <a:rPr lang="en-US" sz="1600" dirty="0"/>
              <a:t> </a:t>
            </a:r>
            <a:r>
              <a:rPr lang="en-US" sz="1600" dirty="0" err="1"/>
              <a:t>Økonomiministeriets</a:t>
            </a:r>
            <a:r>
              <a:rPr lang="en-US" sz="1600" dirty="0"/>
              <a:t> </a:t>
            </a:r>
            <a:r>
              <a:rPr lang="en-US" sz="1600" dirty="0" err="1"/>
              <a:t>tal</a:t>
            </a:r>
            <a:r>
              <a:rPr lang="en-US" sz="1600" dirty="0"/>
              <a:t>.</a:t>
            </a:r>
          </a:p>
          <a:p>
            <a:endParaRPr lang="da-DK" dirty="0"/>
          </a:p>
        </p:txBody>
      </p:sp>
    </p:spTree>
    <p:extLst>
      <p:ext uri="{BB962C8B-B14F-4D97-AF65-F5344CB8AC3E}">
        <p14:creationId xmlns:p14="http://schemas.microsoft.com/office/powerpoint/2010/main" val="249413106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200EB9-FE25-25B3-4960-B09F155A964A}"/>
              </a:ext>
            </a:extLst>
          </p:cNvPr>
          <p:cNvSpPr>
            <a:spLocks noGrp="1"/>
          </p:cNvSpPr>
          <p:nvPr>
            <p:ph type="title"/>
          </p:nvPr>
        </p:nvSpPr>
        <p:spPr>
          <a:xfrm>
            <a:off x="351902" y="-1768649"/>
            <a:ext cx="11327908" cy="2660649"/>
          </a:xfrm>
        </p:spPr>
        <p:txBody>
          <a:bodyPr/>
          <a:lstStyle/>
          <a:p>
            <a:r>
              <a:rPr lang="da-DK" dirty="0"/>
              <a:t>Pensionsdebat – Landsdækkende kampagne</a:t>
            </a:r>
          </a:p>
        </p:txBody>
      </p:sp>
      <p:sp>
        <p:nvSpPr>
          <p:cNvPr id="3" name="Pladsholder til tekst 2">
            <a:extLst>
              <a:ext uri="{FF2B5EF4-FFF2-40B4-BE49-F238E27FC236}">
                <a16:creationId xmlns:a16="http://schemas.microsoft.com/office/drawing/2014/main" id="{F6D84A73-2446-2715-4516-327BA392D2A0}"/>
              </a:ext>
            </a:extLst>
          </p:cNvPr>
          <p:cNvSpPr>
            <a:spLocks noGrp="1"/>
          </p:cNvSpPr>
          <p:nvPr>
            <p:ph type="body" idx="1"/>
          </p:nvPr>
        </p:nvSpPr>
        <p:spPr/>
        <p:txBody>
          <a:bodyPr/>
          <a:lstStyle/>
          <a:p>
            <a:endParaRPr lang="da-DK" dirty="0"/>
          </a:p>
        </p:txBody>
      </p:sp>
      <p:sp>
        <p:nvSpPr>
          <p:cNvPr id="4" name="Pladsholder til dato 3">
            <a:extLst>
              <a:ext uri="{FF2B5EF4-FFF2-40B4-BE49-F238E27FC236}">
                <a16:creationId xmlns:a16="http://schemas.microsoft.com/office/drawing/2014/main" id="{D9D1E9D0-0AA4-F7B0-2364-341FC87DC6D9}"/>
              </a:ext>
            </a:extLst>
          </p:cNvPr>
          <p:cNvSpPr>
            <a:spLocks noGrp="1"/>
          </p:cNvSpPr>
          <p:nvPr>
            <p:ph type="dt" sz="half" idx="10"/>
          </p:nvPr>
        </p:nvSpPr>
        <p:spPr/>
        <p:txBody>
          <a:bodyPr/>
          <a:lstStyle/>
          <a:p>
            <a:fld id="{E7903C06-FBFF-4527-9249-04B5DDF988CE}" type="datetime1">
              <a:rPr lang="da-DK" smtClean="0"/>
              <a:t>16-09-2024</a:t>
            </a:fld>
            <a:endParaRPr lang="da-DK" dirty="0"/>
          </a:p>
        </p:txBody>
      </p:sp>
      <p:sp>
        <p:nvSpPr>
          <p:cNvPr id="6" name="Pladsholder til slidenummer 5">
            <a:extLst>
              <a:ext uri="{FF2B5EF4-FFF2-40B4-BE49-F238E27FC236}">
                <a16:creationId xmlns:a16="http://schemas.microsoft.com/office/drawing/2014/main" id="{0082DB24-4D7F-3535-B85B-87572B114988}"/>
              </a:ext>
            </a:extLst>
          </p:cNvPr>
          <p:cNvSpPr>
            <a:spLocks noGrp="1"/>
          </p:cNvSpPr>
          <p:nvPr>
            <p:ph type="sldNum" sz="quarter" idx="12"/>
          </p:nvPr>
        </p:nvSpPr>
        <p:spPr/>
        <p:txBody>
          <a:bodyPr/>
          <a:lstStyle/>
          <a:p>
            <a:fld id="{0E8862F4-759C-4937-98C7-CDEB1EE77131}" type="slidenum">
              <a:rPr lang="da-DK" smtClean="0"/>
              <a:pPr/>
              <a:t>42</a:t>
            </a:fld>
            <a:endParaRPr lang="da-DK" dirty="0"/>
          </a:p>
        </p:txBody>
      </p:sp>
      <p:pic>
        <p:nvPicPr>
          <p:cNvPr id="12" name="Billede 11">
            <a:extLst>
              <a:ext uri="{FF2B5EF4-FFF2-40B4-BE49-F238E27FC236}">
                <a16:creationId xmlns:a16="http://schemas.microsoft.com/office/drawing/2014/main" id="{3088D681-93B3-F655-5C84-955777A82979}"/>
              </a:ext>
            </a:extLst>
          </p:cNvPr>
          <p:cNvPicPr>
            <a:picLocks noChangeAspect="1"/>
          </p:cNvPicPr>
          <p:nvPr/>
        </p:nvPicPr>
        <p:blipFill>
          <a:blip r:embed="rId3"/>
          <a:stretch>
            <a:fillRect/>
          </a:stretch>
        </p:blipFill>
        <p:spPr>
          <a:xfrm>
            <a:off x="232224" y="1200384"/>
            <a:ext cx="10426045" cy="4457231"/>
          </a:xfrm>
          <a:prstGeom prst="rect">
            <a:avLst/>
          </a:prstGeom>
        </p:spPr>
      </p:pic>
      <p:pic>
        <p:nvPicPr>
          <p:cNvPr id="13" name="Billede 12">
            <a:extLst>
              <a:ext uri="{FF2B5EF4-FFF2-40B4-BE49-F238E27FC236}">
                <a16:creationId xmlns:a16="http://schemas.microsoft.com/office/drawing/2014/main" id="{4BBC06B7-759C-F0A5-D9AB-3BFC1C99DDBB}"/>
              </a:ext>
            </a:extLst>
          </p:cNvPr>
          <p:cNvPicPr>
            <a:picLocks noChangeAspect="1"/>
          </p:cNvPicPr>
          <p:nvPr/>
        </p:nvPicPr>
        <p:blipFill>
          <a:blip r:embed="rId4"/>
          <a:stretch>
            <a:fillRect/>
          </a:stretch>
        </p:blipFill>
        <p:spPr>
          <a:xfrm>
            <a:off x="1884363" y="1499928"/>
            <a:ext cx="6981825" cy="3171825"/>
          </a:xfrm>
          <a:prstGeom prst="rect">
            <a:avLst/>
          </a:prstGeom>
        </p:spPr>
      </p:pic>
      <p:pic>
        <p:nvPicPr>
          <p:cNvPr id="14" name="Billede 13">
            <a:extLst>
              <a:ext uri="{FF2B5EF4-FFF2-40B4-BE49-F238E27FC236}">
                <a16:creationId xmlns:a16="http://schemas.microsoft.com/office/drawing/2014/main" id="{CBDD96CB-084D-B7EB-38E3-A6838A0056D1}"/>
              </a:ext>
            </a:extLst>
          </p:cNvPr>
          <p:cNvPicPr>
            <a:picLocks noChangeAspect="1"/>
          </p:cNvPicPr>
          <p:nvPr/>
        </p:nvPicPr>
        <p:blipFill>
          <a:blip r:embed="rId5"/>
          <a:stretch>
            <a:fillRect/>
          </a:stretch>
        </p:blipFill>
        <p:spPr>
          <a:xfrm>
            <a:off x="2432230" y="1664277"/>
            <a:ext cx="5705475" cy="3400425"/>
          </a:xfrm>
          <a:prstGeom prst="rect">
            <a:avLst/>
          </a:prstGeom>
        </p:spPr>
      </p:pic>
      <p:pic>
        <p:nvPicPr>
          <p:cNvPr id="16" name="Billede 15">
            <a:extLst>
              <a:ext uri="{FF2B5EF4-FFF2-40B4-BE49-F238E27FC236}">
                <a16:creationId xmlns:a16="http://schemas.microsoft.com/office/drawing/2014/main" id="{94AEFE6C-895E-70C7-B9CB-E5A2D6CE1D02}"/>
              </a:ext>
            </a:extLst>
          </p:cNvPr>
          <p:cNvPicPr>
            <a:picLocks noChangeAspect="1"/>
          </p:cNvPicPr>
          <p:nvPr/>
        </p:nvPicPr>
        <p:blipFill>
          <a:blip r:embed="rId6"/>
          <a:stretch>
            <a:fillRect/>
          </a:stretch>
        </p:blipFill>
        <p:spPr>
          <a:xfrm>
            <a:off x="1042368" y="1260940"/>
            <a:ext cx="8293105" cy="4815775"/>
          </a:xfrm>
          <a:prstGeom prst="rect">
            <a:avLst/>
          </a:prstGeom>
        </p:spPr>
      </p:pic>
    </p:spTree>
    <p:extLst>
      <p:ext uri="{BB962C8B-B14F-4D97-AF65-F5344CB8AC3E}">
        <p14:creationId xmlns:p14="http://schemas.microsoft.com/office/powerpoint/2010/main" val="406898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9CC28CC-6941-A757-F54D-489BFB99A7D7}"/>
              </a:ext>
            </a:extLst>
          </p:cNvPr>
          <p:cNvSpPr>
            <a:spLocks noGrp="1"/>
          </p:cNvSpPr>
          <p:nvPr>
            <p:ph type="title"/>
          </p:nvPr>
        </p:nvSpPr>
        <p:spPr>
          <a:xfrm>
            <a:off x="1118097" y="-1807073"/>
            <a:ext cx="8034338" cy="2660649"/>
          </a:xfrm>
        </p:spPr>
        <p:txBody>
          <a:bodyPr>
            <a:normAutofit/>
          </a:bodyPr>
          <a:lstStyle/>
          <a:p>
            <a:r>
              <a:rPr lang="da-DK" sz="4200" dirty="0"/>
              <a:t>Kampagnen på sociale medier</a:t>
            </a:r>
          </a:p>
        </p:txBody>
      </p:sp>
      <p:pic>
        <p:nvPicPr>
          <p:cNvPr id="8" name="Pladsholder til indhold 9" descr="Et billede, der indeholder Ansigt, tekst, person, tøj&#10;&#10;Automatisk genereret beskrivelse">
            <a:extLst>
              <a:ext uri="{FF2B5EF4-FFF2-40B4-BE49-F238E27FC236}">
                <a16:creationId xmlns:a16="http://schemas.microsoft.com/office/drawing/2014/main" id="{91BE1490-78A3-C6DC-D731-BFEF78A62AED}"/>
              </a:ext>
            </a:extLst>
          </p:cNvPr>
          <p:cNvPicPr>
            <a:picLocks noGrp="1" noChangeAspect="1"/>
          </p:cNvPicPr>
          <p:nvPr>
            <p:ph sz="quarter" idx="4294967295"/>
          </p:nvPr>
        </p:nvPicPr>
        <p:blipFill>
          <a:blip r:embed="rId3"/>
          <a:stretch>
            <a:fillRect/>
          </a:stretch>
        </p:blipFill>
        <p:spPr>
          <a:xfrm>
            <a:off x="8081963" y="2622550"/>
            <a:ext cx="4110037" cy="3582988"/>
          </a:xfrm>
          <a:prstGeom prst="rect">
            <a:avLst/>
          </a:prstGeom>
        </p:spPr>
      </p:pic>
      <p:sp>
        <p:nvSpPr>
          <p:cNvPr id="11" name="Ellipse 10">
            <a:extLst>
              <a:ext uri="{FF2B5EF4-FFF2-40B4-BE49-F238E27FC236}">
                <a16:creationId xmlns:a16="http://schemas.microsoft.com/office/drawing/2014/main" id="{23227A96-53A2-6FB5-C522-2B33F7377F0D}"/>
              </a:ext>
            </a:extLst>
          </p:cNvPr>
          <p:cNvSpPr/>
          <p:nvPr/>
        </p:nvSpPr>
        <p:spPr>
          <a:xfrm>
            <a:off x="552553" y="1849930"/>
            <a:ext cx="1817072" cy="1751758"/>
          </a:xfrm>
          <a:prstGeom prst="ellipse">
            <a:avLst/>
          </a:prstGeom>
          <a:noFill/>
          <a:ln w="101600" cap="flat">
            <a:solidFill>
              <a:schemeClr val="tx2">
                <a:lumMod val="75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a-DK" sz="2700" b="0" i="0" u="none" strike="noStrike" cap="none" spc="0" normalizeH="0" baseline="0" dirty="0" err="1">
              <a:solidFill>
                <a:srgbClr val="FFFFFF"/>
              </a:solidFill>
              <a:uFillTx/>
              <a:ea typeface="Palatino"/>
              <a:cs typeface="Palatino"/>
              <a:sym typeface="Palatino"/>
            </a:endParaRPr>
          </a:p>
        </p:txBody>
      </p:sp>
      <p:sp>
        <p:nvSpPr>
          <p:cNvPr id="13" name="Tekstfelt 12">
            <a:extLst>
              <a:ext uri="{FF2B5EF4-FFF2-40B4-BE49-F238E27FC236}">
                <a16:creationId xmlns:a16="http://schemas.microsoft.com/office/drawing/2014/main" id="{944E1E27-0960-91E0-FC0D-5886FF9158A8}"/>
              </a:ext>
            </a:extLst>
          </p:cNvPr>
          <p:cNvSpPr txBox="1"/>
          <p:nvPr/>
        </p:nvSpPr>
        <p:spPr>
          <a:xfrm>
            <a:off x="943786" y="2436989"/>
            <a:ext cx="988381"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sz="2400" b="1" i="0" u="none" strike="noStrike" cap="none" spc="0" normalizeH="0" baseline="0" dirty="0">
                <a:ln>
                  <a:noFill/>
                </a:ln>
                <a:solidFill>
                  <a:srgbClr val="414141"/>
                </a:solidFill>
                <a:effectLst/>
                <a:uFillTx/>
                <a:latin typeface="+mn-lt"/>
                <a:ea typeface="Palatino"/>
                <a:cs typeface="Palatino"/>
                <a:sym typeface="Palatino"/>
              </a:rPr>
              <a:t>6.300</a:t>
            </a:r>
          </a:p>
        </p:txBody>
      </p:sp>
      <p:sp>
        <p:nvSpPr>
          <p:cNvPr id="14" name="Ellipse 13">
            <a:extLst>
              <a:ext uri="{FF2B5EF4-FFF2-40B4-BE49-F238E27FC236}">
                <a16:creationId xmlns:a16="http://schemas.microsoft.com/office/drawing/2014/main" id="{62E1A772-8492-C16F-FAA1-61726CE0D4E3}"/>
              </a:ext>
            </a:extLst>
          </p:cNvPr>
          <p:cNvSpPr/>
          <p:nvPr/>
        </p:nvSpPr>
        <p:spPr>
          <a:xfrm>
            <a:off x="3468278" y="1803205"/>
            <a:ext cx="1817072" cy="1751758"/>
          </a:xfrm>
          <a:prstGeom prst="ellipse">
            <a:avLst/>
          </a:prstGeom>
          <a:noFill/>
          <a:ln w="101600" cap="flat">
            <a:solidFill>
              <a:schemeClr val="accent5">
                <a:lumMod val="75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a-DK" sz="2700" b="0" i="0" u="none" strike="noStrike" cap="none" spc="0" normalizeH="0" baseline="0" dirty="0" err="1">
              <a:solidFill>
                <a:srgbClr val="FFFFFF"/>
              </a:solidFill>
              <a:uFillTx/>
              <a:ea typeface="Palatino"/>
              <a:cs typeface="Palatino"/>
              <a:sym typeface="Palatino"/>
            </a:endParaRPr>
          </a:p>
        </p:txBody>
      </p:sp>
      <p:sp>
        <p:nvSpPr>
          <p:cNvPr id="15" name="Ellipse 14">
            <a:extLst>
              <a:ext uri="{FF2B5EF4-FFF2-40B4-BE49-F238E27FC236}">
                <a16:creationId xmlns:a16="http://schemas.microsoft.com/office/drawing/2014/main" id="{578A5ABA-AA87-9144-8CD1-F1E95B958F58}"/>
              </a:ext>
            </a:extLst>
          </p:cNvPr>
          <p:cNvSpPr/>
          <p:nvPr/>
        </p:nvSpPr>
        <p:spPr>
          <a:xfrm>
            <a:off x="3546033" y="4241605"/>
            <a:ext cx="1817072" cy="1751758"/>
          </a:xfrm>
          <a:prstGeom prst="ellipse">
            <a:avLst/>
          </a:prstGeom>
          <a:noFill/>
          <a:ln w="101600" cap="flat">
            <a:solidFill>
              <a:schemeClr val="accent2">
                <a:lumMod val="60000"/>
                <a:lumOff val="4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a-DK" sz="2700" b="0" i="0" u="none" strike="noStrike" cap="none" spc="0" normalizeH="0" baseline="0" dirty="0" err="1">
              <a:solidFill>
                <a:srgbClr val="FFFFFF"/>
              </a:solidFill>
              <a:uFillTx/>
              <a:ea typeface="Palatino"/>
              <a:cs typeface="Palatino"/>
              <a:sym typeface="Palatino"/>
            </a:endParaRPr>
          </a:p>
        </p:txBody>
      </p:sp>
      <p:sp>
        <p:nvSpPr>
          <p:cNvPr id="16" name="Ellipse 15">
            <a:extLst>
              <a:ext uri="{FF2B5EF4-FFF2-40B4-BE49-F238E27FC236}">
                <a16:creationId xmlns:a16="http://schemas.microsoft.com/office/drawing/2014/main" id="{2D445BC3-4E38-A5F0-A504-249E10C42E16}"/>
              </a:ext>
            </a:extLst>
          </p:cNvPr>
          <p:cNvSpPr/>
          <p:nvPr/>
        </p:nvSpPr>
        <p:spPr>
          <a:xfrm>
            <a:off x="484210" y="4241605"/>
            <a:ext cx="1817072" cy="1751758"/>
          </a:xfrm>
          <a:prstGeom prst="ellipse">
            <a:avLst/>
          </a:prstGeom>
          <a:noFill/>
          <a:ln w="101600" cap="flat">
            <a:solidFill>
              <a:schemeClr val="accent4">
                <a:lumMod val="75000"/>
                <a:lumOff val="25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a-DK" sz="2700" b="0" i="0" u="none" strike="noStrike" cap="none" spc="0" normalizeH="0" baseline="0" dirty="0" err="1">
              <a:solidFill>
                <a:srgbClr val="FFFFFF"/>
              </a:solidFill>
              <a:uFillTx/>
              <a:ea typeface="Palatino"/>
              <a:cs typeface="Palatino"/>
              <a:sym typeface="Palatino"/>
            </a:endParaRPr>
          </a:p>
        </p:txBody>
      </p:sp>
      <p:sp>
        <p:nvSpPr>
          <p:cNvPr id="17" name="Tekstfelt 16">
            <a:extLst>
              <a:ext uri="{FF2B5EF4-FFF2-40B4-BE49-F238E27FC236}">
                <a16:creationId xmlns:a16="http://schemas.microsoft.com/office/drawing/2014/main" id="{3862FDA3-9F97-9212-8B1E-E79595C14560}"/>
              </a:ext>
            </a:extLst>
          </p:cNvPr>
          <p:cNvSpPr txBox="1"/>
          <p:nvPr/>
        </p:nvSpPr>
        <p:spPr>
          <a:xfrm>
            <a:off x="3875446" y="2488149"/>
            <a:ext cx="937423" cy="49041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sz="2400" b="1" i="0" u="none" strike="noStrike" cap="none" spc="0" normalizeH="0" baseline="0" dirty="0">
                <a:ln>
                  <a:noFill/>
                </a:ln>
                <a:solidFill>
                  <a:srgbClr val="414141"/>
                </a:solidFill>
                <a:effectLst/>
                <a:uFillTx/>
                <a:latin typeface="+mn-lt"/>
                <a:ea typeface="Palatino"/>
                <a:cs typeface="Palatino"/>
                <a:sym typeface="Palatino"/>
              </a:rPr>
              <a:t>9.000</a:t>
            </a:r>
          </a:p>
        </p:txBody>
      </p:sp>
      <p:sp>
        <p:nvSpPr>
          <p:cNvPr id="18" name="Tekstfelt 17">
            <a:extLst>
              <a:ext uri="{FF2B5EF4-FFF2-40B4-BE49-F238E27FC236}">
                <a16:creationId xmlns:a16="http://schemas.microsoft.com/office/drawing/2014/main" id="{D860BD1A-0CEE-27A5-572D-7EA3479E65A4}"/>
              </a:ext>
            </a:extLst>
          </p:cNvPr>
          <p:cNvSpPr txBox="1"/>
          <p:nvPr/>
        </p:nvSpPr>
        <p:spPr>
          <a:xfrm>
            <a:off x="922810" y="4881522"/>
            <a:ext cx="1112724"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sz="2400" b="1" i="0" u="none" strike="noStrike" cap="none" spc="0" normalizeH="0" baseline="0" dirty="0">
                <a:ln>
                  <a:noFill/>
                </a:ln>
                <a:solidFill>
                  <a:srgbClr val="414141"/>
                </a:solidFill>
                <a:effectLst/>
                <a:uFillTx/>
                <a:latin typeface="+mn-lt"/>
                <a:ea typeface="Palatino"/>
                <a:cs typeface="Palatino"/>
                <a:sym typeface="Palatino"/>
              </a:rPr>
              <a:t>30.300</a:t>
            </a:r>
          </a:p>
        </p:txBody>
      </p:sp>
      <p:sp>
        <p:nvSpPr>
          <p:cNvPr id="19" name="Tekstfelt 18">
            <a:extLst>
              <a:ext uri="{FF2B5EF4-FFF2-40B4-BE49-F238E27FC236}">
                <a16:creationId xmlns:a16="http://schemas.microsoft.com/office/drawing/2014/main" id="{929D7F3E-849F-8699-DD1B-DE04F7EEAB89}"/>
              </a:ext>
            </a:extLst>
          </p:cNvPr>
          <p:cNvSpPr txBox="1"/>
          <p:nvPr/>
        </p:nvSpPr>
        <p:spPr>
          <a:xfrm>
            <a:off x="3713747" y="4881522"/>
            <a:ext cx="1588058"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sz="2400" b="1" i="0" u="none" strike="noStrike" cap="none" spc="0" normalizeH="0" baseline="0" dirty="0">
                <a:ln>
                  <a:noFill/>
                </a:ln>
                <a:solidFill>
                  <a:srgbClr val="414141"/>
                </a:solidFill>
                <a:effectLst/>
                <a:uFillTx/>
                <a:latin typeface="+mn-lt"/>
                <a:ea typeface="Palatino"/>
                <a:cs typeface="Palatino"/>
                <a:sym typeface="Palatino"/>
              </a:rPr>
              <a:t>1.900.000</a:t>
            </a:r>
          </a:p>
        </p:txBody>
      </p:sp>
      <p:sp>
        <p:nvSpPr>
          <p:cNvPr id="20" name="Tekstfelt 19">
            <a:extLst>
              <a:ext uri="{FF2B5EF4-FFF2-40B4-BE49-F238E27FC236}">
                <a16:creationId xmlns:a16="http://schemas.microsoft.com/office/drawing/2014/main" id="{FEE07181-0B47-1E34-D30C-8B11C8BF3726}"/>
              </a:ext>
            </a:extLst>
          </p:cNvPr>
          <p:cNvSpPr txBox="1"/>
          <p:nvPr/>
        </p:nvSpPr>
        <p:spPr>
          <a:xfrm>
            <a:off x="194598" y="3601688"/>
            <a:ext cx="2727442"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sz="2400" b="1" i="0" u="none" strike="noStrike" cap="none" spc="0" normalizeH="0" baseline="0" dirty="0">
                <a:ln>
                  <a:noFill/>
                </a:ln>
                <a:solidFill>
                  <a:srgbClr val="414141"/>
                </a:solidFill>
                <a:effectLst/>
                <a:uFillTx/>
                <a:latin typeface="+mn-lt"/>
                <a:ea typeface="Palatino"/>
                <a:cs typeface="Palatino"/>
                <a:sym typeface="Palatino"/>
              </a:rPr>
              <a:t>Kommentarer i alt</a:t>
            </a:r>
          </a:p>
        </p:txBody>
      </p:sp>
      <p:sp>
        <p:nvSpPr>
          <p:cNvPr id="21" name="Tekstfelt 20">
            <a:extLst>
              <a:ext uri="{FF2B5EF4-FFF2-40B4-BE49-F238E27FC236}">
                <a16:creationId xmlns:a16="http://schemas.microsoft.com/office/drawing/2014/main" id="{3A86C8C8-0928-7194-29D1-F2EC0708E325}"/>
              </a:ext>
            </a:extLst>
          </p:cNvPr>
          <p:cNvSpPr txBox="1"/>
          <p:nvPr/>
        </p:nvSpPr>
        <p:spPr>
          <a:xfrm>
            <a:off x="3625418" y="3618482"/>
            <a:ext cx="1944958"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sz="2400" b="1" i="0" u="none" strike="noStrike" cap="none" spc="0" normalizeH="0" baseline="0" dirty="0">
                <a:ln>
                  <a:noFill/>
                </a:ln>
                <a:solidFill>
                  <a:srgbClr val="414141"/>
                </a:solidFill>
                <a:effectLst/>
                <a:uFillTx/>
                <a:latin typeface="+mn-lt"/>
                <a:ea typeface="Palatino"/>
                <a:cs typeface="Palatino"/>
                <a:sym typeface="Palatino"/>
              </a:rPr>
              <a:t>Delinger i alt</a:t>
            </a:r>
          </a:p>
        </p:txBody>
      </p:sp>
      <p:sp>
        <p:nvSpPr>
          <p:cNvPr id="22" name="Tekstfelt 21">
            <a:extLst>
              <a:ext uri="{FF2B5EF4-FFF2-40B4-BE49-F238E27FC236}">
                <a16:creationId xmlns:a16="http://schemas.microsoft.com/office/drawing/2014/main" id="{0F82B42E-F2E4-111C-8BBB-FFBDC5A08A48}"/>
              </a:ext>
            </a:extLst>
          </p:cNvPr>
          <p:cNvSpPr txBox="1"/>
          <p:nvPr/>
        </p:nvSpPr>
        <p:spPr>
          <a:xfrm>
            <a:off x="652063" y="6041350"/>
            <a:ext cx="1944958"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sz="2400" b="1" i="0" u="none" strike="noStrike" cap="none" spc="0" normalizeH="0" baseline="0" dirty="0">
                <a:ln>
                  <a:noFill/>
                </a:ln>
                <a:solidFill>
                  <a:srgbClr val="414141"/>
                </a:solidFill>
                <a:effectLst/>
                <a:uFillTx/>
                <a:latin typeface="+mn-lt"/>
                <a:ea typeface="Palatino"/>
                <a:cs typeface="Palatino"/>
                <a:sym typeface="Palatino"/>
              </a:rPr>
              <a:t>Likes i alt</a:t>
            </a:r>
          </a:p>
        </p:txBody>
      </p:sp>
      <p:sp>
        <p:nvSpPr>
          <p:cNvPr id="2" name="Tekstfelt 1">
            <a:extLst>
              <a:ext uri="{FF2B5EF4-FFF2-40B4-BE49-F238E27FC236}">
                <a16:creationId xmlns:a16="http://schemas.microsoft.com/office/drawing/2014/main" id="{3D4819E9-4404-A026-DE71-824F594B08DB}"/>
              </a:ext>
            </a:extLst>
          </p:cNvPr>
          <p:cNvSpPr txBox="1"/>
          <p:nvPr/>
        </p:nvSpPr>
        <p:spPr>
          <a:xfrm>
            <a:off x="3332302" y="6023527"/>
            <a:ext cx="2531190"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sz="2400" b="1" i="0" u="none" strike="noStrike" cap="none" spc="0" normalizeH="0" baseline="0" dirty="0">
                <a:ln>
                  <a:noFill/>
                </a:ln>
                <a:solidFill>
                  <a:srgbClr val="414141"/>
                </a:solidFill>
                <a:effectLst/>
                <a:uFillTx/>
                <a:latin typeface="+mn-lt"/>
                <a:ea typeface="Palatino"/>
                <a:cs typeface="Palatino"/>
                <a:sym typeface="Palatino"/>
              </a:rPr>
              <a:t>Rækkevidde i alt</a:t>
            </a:r>
          </a:p>
        </p:txBody>
      </p:sp>
      <p:sp>
        <p:nvSpPr>
          <p:cNvPr id="4" name="Tekstfelt 3">
            <a:extLst>
              <a:ext uri="{FF2B5EF4-FFF2-40B4-BE49-F238E27FC236}">
                <a16:creationId xmlns:a16="http://schemas.microsoft.com/office/drawing/2014/main" id="{A58E1BEA-374C-86B7-C1CC-D3F2BC08978D}"/>
              </a:ext>
            </a:extLst>
          </p:cNvPr>
          <p:cNvSpPr txBox="1"/>
          <p:nvPr/>
        </p:nvSpPr>
        <p:spPr>
          <a:xfrm>
            <a:off x="6420543" y="1564820"/>
            <a:ext cx="4952802" cy="923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0" indent="0">
              <a:buNone/>
            </a:pPr>
            <a:r>
              <a:rPr lang="da-DK" sz="1800" b="1" dirty="0"/>
              <a:t>Stærk og engagerende emne, </a:t>
            </a:r>
            <a:r>
              <a:rPr lang="da-DK" sz="1800" dirty="0"/>
              <a:t>der optager brugerne. De mener, det er vigtigt, og at det er på tide, at Ældre Sagen tager emnet op. </a:t>
            </a:r>
            <a:endParaRPr lang="da-DK" sz="3600" dirty="0">
              <a:solidFill>
                <a:schemeClr val="tx1"/>
              </a:solidFill>
            </a:endParaRPr>
          </a:p>
        </p:txBody>
      </p:sp>
    </p:spTree>
    <p:extLst>
      <p:ext uri="{BB962C8B-B14F-4D97-AF65-F5344CB8AC3E}">
        <p14:creationId xmlns:p14="http://schemas.microsoft.com/office/powerpoint/2010/main" val="3435931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826D7D-0021-C5D3-E7DD-C5BA360D514D}"/>
              </a:ext>
            </a:extLst>
          </p:cNvPr>
          <p:cNvSpPr>
            <a:spLocks noGrp="1"/>
          </p:cNvSpPr>
          <p:nvPr>
            <p:ph type="title"/>
          </p:nvPr>
        </p:nvSpPr>
        <p:spPr>
          <a:xfrm>
            <a:off x="831850" y="-1438923"/>
            <a:ext cx="8034338" cy="2660649"/>
          </a:xfrm>
        </p:spPr>
        <p:txBody>
          <a:bodyPr/>
          <a:lstStyle/>
          <a:p>
            <a:r>
              <a:rPr lang="da-DK" dirty="0"/>
              <a:t>Kampagnen – Politisk set</a:t>
            </a:r>
          </a:p>
        </p:txBody>
      </p:sp>
      <p:sp>
        <p:nvSpPr>
          <p:cNvPr id="3" name="Pladsholder til tekst 2">
            <a:extLst>
              <a:ext uri="{FF2B5EF4-FFF2-40B4-BE49-F238E27FC236}">
                <a16:creationId xmlns:a16="http://schemas.microsoft.com/office/drawing/2014/main" id="{A4D4E56B-F6FB-EB23-00CF-31ACB489D5EA}"/>
              </a:ext>
            </a:extLst>
          </p:cNvPr>
          <p:cNvSpPr>
            <a:spLocks noGrp="1"/>
          </p:cNvSpPr>
          <p:nvPr>
            <p:ph type="body" idx="1"/>
          </p:nvPr>
        </p:nvSpPr>
        <p:spPr>
          <a:xfrm>
            <a:off x="326003" y="1741336"/>
            <a:ext cx="7068709" cy="4214191"/>
          </a:xfrm>
        </p:spPr>
        <p:txBody>
          <a:bodyPr>
            <a:normAutofit fontScale="92500" lnSpcReduction="20000"/>
          </a:bodyPr>
          <a:lstStyle/>
          <a:p>
            <a:r>
              <a:rPr lang="da-DK" u="sng" dirty="0"/>
              <a:t>FOLKEMØDET 2024:</a:t>
            </a:r>
            <a:br>
              <a:rPr lang="da-DK" dirty="0"/>
            </a:br>
            <a:r>
              <a:rPr lang="da-DK" dirty="0"/>
              <a:t>Debatten med Pelle Dragsted og Morten Messerschmidt blev den</a:t>
            </a:r>
            <a:br>
              <a:rPr lang="da-DK" dirty="0"/>
            </a:br>
            <a:r>
              <a:rPr lang="da-DK" dirty="0"/>
              <a:t>næst mest fulgte på sociale medier under hele Folkemødet!</a:t>
            </a:r>
          </a:p>
          <a:p>
            <a:endParaRPr lang="da-DK" dirty="0"/>
          </a:p>
          <a:p>
            <a:r>
              <a:rPr lang="da-DK" u="sng" dirty="0"/>
              <a:t>CHRISTIANSBORG:</a:t>
            </a:r>
            <a:br>
              <a:rPr lang="da-DK" dirty="0"/>
            </a:br>
            <a:r>
              <a:rPr lang="da-DK" dirty="0"/>
              <a:t>Der har været holdt møder med sekretariater for flere partier og ordførere fra regeringspartier hvor forslaget er blevet uddybet</a:t>
            </a:r>
          </a:p>
          <a:p>
            <a:endParaRPr lang="da-DK" dirty="0"/>
          </a:p>
          <a:p>
            <a:r>
              <a:rPr lang="da-DK" dirty="0"/>
              <a:t>Indtil videre har to partier tilkendegivet muligheden for, at bringe vores forslag ind i de forestående finanslovsforhandlinger</a:t>
            </a:r>
            <a:br>
              <a:rPr lang="da-DK" dirty="0"/>
            </a:br>
            <a:br>
              <a:rPr lang="da-DK" dirty="0"/>
            </a:br>
            <a:r>
              <a:rPr lang="da-DK" u="sng" dirty="0"/>
              <a:t>MEDIER:</a:t>
            </a:r>
            <a:br>
              <a:rPr lang="da-DK" dirty="0"/>
            </a:br>
            <a:r>
              <a:rPr lang="da-DK" dirty="0"/>
              <a:t>Vi oplever en stigende interesse fra landsdækkende medier vedrørende pensionisters reducerede købekraft.</a:t>
            </a:r>
            <a:br>
              <a:rPr lang="da-DK" dirty="0"/>
            </a:br>
            <a:br>
              <a:rPr lang="da-DK" dirty="0"/>
            </a:br>
            <a:br>
              <a:rPr lang="da-DK" dirty="0"/>
            </a:br>
            <a:endParaRPr lang="da-DK" dirty="0"/>
          </a:p>
        </p:txBody>
      </p:sp>
      <p:sp>
        <p:nvSpPr>
          <p:cNvPr id="4" name="Pladsholder til dato 3">
            <a:extLst>
              <a:ext uri="{FF2B5EF4-FFF2-40B4-BE49-F238E27FC236}">
                <a16:creationId xmlns:a16="http://schemas.microsoft.com/office/drawing/2014/main" id="{04D6B379-1E13-4B67-6797-6073712BB2D6}"/>
              </a:ext>
            </a:extLst>
          </p:cNvPr>
          <p:cNvSpPr>
            <a:spLocks noGrp="1"/>
          </p:cNvSpPr>
          <p:nvPr>
            <p:ph type="dt" sz="half" idx="10"/>
          </p:nvPr>
        </p:nvSpPr>
        <p:spPr/>
        <p:txBody>
          <a:bodyPr/>
          <a:lstStyle/>
          <a:p>
            <a:fld id="{E7903C06-FBFF-4527-9249-04B5DDF988CE}" type="datetime1">
              <a:rPr lang="da-DK" smtClean="0"/>
              <a:t>16-09-2024</a:t>
            </a:fld>
            <a:endParaRPr lang="da-DK" dirty="0"/>
          </a:p>
        </p:txBody>
      </p:sp>
      <p:sp>
        <p:nvSpPr>
          <p:cNvPr id="6" name="Pladsholder til slidenummer 5">
            <a:extLst>
              <a:ext uri="{FF2B5EF4-FFF2-40B4-BE49-F238E27FC236}">
                <a16:creationId xmlns:a16="http://schemas.microsoft.com/office/drawing/2014/main" id="{70503328-4E76-C8E3-DB52-C932FFA3B234}"/>
              </a:ext>
            </a:extLst>
          </p:cNvPr>
          <p:cNvSpPr>
            <a:spLocks noGrp="1"/>
          </p:cNvSpPr>
          <p:nvPr>
            <p:ph type="sldNum" sz="quarter" idx="12"/>
          </p:nvPr>
        </p:nvSpPr>
        <p:spPr/>
        <p:txBody>
          <a:bodyPr/>
          <a:lstStyle/>
          <a:p>
            <a:fld id="{0E8862F4-759C-4937-98C7-CDEB1EE77131}" type="slidenum">
              <a:rPr lang="da-DK" smtClean="0"/>
              <a:pPr/>
              <a:t>44</a:t>
            </a:fld>
            <a:endParaRPr lang="da-DK" dirty="0"/>
          </a:p>
        </p:txBody>
      </p:sp>
      <p:pic>
        <p:nvPicPr>
          <p:cNvPr id="8" name="Billede 7" descr="Et billede, der indeholder tøj, person, menneske, udendørs&#10;&#10;Automatisk genereret beskrivelse">
            <a:extLst>
              <a:ext uri="{FF2B5EF4-FFF2-40B4-BE49-F238E27FC236}">
                <a16:creationId xmlns:a16="http://schemas.microsoft.com/office/drawing/2014/main" id="{3681F006-5E6B-A7C9-5C27-EAE216879B02}"/>
              </a:ext>
            </a:extLst>
          </p:cNvPr>
          <p:cNvPicPr>
            <a:picLocks noChangeAspect="1"/>
          </p:cNvPicPr>
          <p:nvPr/>
        </p:nvPicPr>
        <p:blipFill>
          <a:blip r:embed="rId3"/>
          <a:stretch>
            <a:fillRect/>
          </a:stretch>
        </p:blipFill>
        <p:spPr>
          <a:xfrm>
            <a:off x="7519283" y="1566406"/>
            <a:ext cx="4429297" cy="3321972"/>
          </a:xfrm>
          <a:prstGeom prst="rect">
            <a:avLst/>
          </a:prstGeom>
        </p:spPr>
      </p:pic>
    </p:spTree>
    <p:extLst>
      <p:ext uri="{BB962C8B-B14F-4D97-AF65-F5344CB8AC3E}">
        <p14:creationId xmlns:p14="http://schemas.microsoft.com/office/powerpoint/2010/main" val="2485673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495F48-3496-C4E5-D6AD-981680CBC855}"/>
              </a:ext>
            </a:extLst>
          </p:cNvPr>
          <p:cNvSpPr>
            <a:spLocks noGrp="1"/>
          </p:cNvSpPr>
          <p:nvPr>
            <p:ph type="title"/>
          </p:nvPr>
        </p:nvSpPr>
        <p:spPr/>
        <p:txBody>
          <a:bodyPr>
            <a:noAutofit/>
          </a:bodyPr>
          <a:lstStyle/>
          <a:p>
            <a:r>
              <a:rPr lang="en-GB" sz="4400" dirty="0" err="1"/>
              <a:t>Afstemning</a:t>
            </a:r>
            <a:endParaRPr lang="en-GB" sz="4400" dirty="0"/>
          </a:p>
        </p:txBody>
      </p:sp>
      <p:sp>
        <p:nvSpPr>
          <p:cNvPr id="4" name="Rektangel 3">
            <a:extLst>
              <a:ext uri="{FF2B5EF4-FFF2-40B4-BE49-F238E27FC236}">
                <a16:creationId xmlns:a16="http://schemas.microsoft.com/office/drawing/2014/main" id="{1033CFCE-5C4F-BA59-36A6-2D29AA3D0DA4}"/>
              </a:ext>
            </a:extLst>
          </p:cNvPr>
          <p:cNvSpPr/>
          <p:nvPr/>
        </p:nvSpPr>
        <p:spPr>
          <a:xfrm>
            <a:off x="8154057" y="2549471"/>
            <a:ext cx="1224367" cy="1534332"/>
          </a:xfrm>
          <a:prstGeom prst="rect">
            <a:avLst/>
          </a:prstGeom>
          <a:solidFill>
            <a:srgbClr val="FF0000"/>
          </a:solidFill>
          <a:ln w="12700" cap="flat">
            <a:solidFill>
              <a:schemeClr val="accent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700" b="0" i="0" u="none" strike="noStrike" cap="none" spc="0" normalizeH="0" baseline="0" dirty="0" err="1">
              <a:solidFill>
                <a:srgbClr val="FFFFFF"/>
              </a:solidFill>
              <a:uFillTx/>
              <a:ea typeface="Palatino"/>
              <a:cs typeface="Palatino"/>
              <a:sym typeface="Palatino"/>
            </a:endParaRPr>
          </a:p>
        </p:txBody>
      </p:sp>
      <p:sp>
        <p:nvSpPr>
          <p:cNvPr id="5" name="Rektangel 4">
            <a:extLst>
              <a:ext uri="{FF2B5EF4-FFF2-40B4-BE49-F238E27FC236}">
                <a16:creationId xmlns:a16="http://schemas.microsoft.com/office/drawing/2014/main" id="{FED6DFDB-1FDE-817D-B384-442FD8BD36B6}"/>
              </a:ext>
            </a:extLst>
          </p:cNvPr>
          <p:cNvSpPr/>
          <p:nvPr/>
        </p:nvSpPr>
        <p:spPr>
          <a:xfrm>
            <a:off x="2813577" y="2549471"/>
            <a:ext cx="1224367" cy="1534332"/>
          </a:xfrm>
          <a:prstGeom prst="rect">
            <a:avLst/>
          </a:prstGeom>
          <a:solidFill>
            <a:srgbClr val="00B050"/>
          </a:solidFill>
          <a:ln w="12700" cap="flat">
            <a:solidFill>
              <a:schemeClr val="accent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2700" b="0" i="0" u="none" strike="noStrike" cap="none" spc="0" normalizeH="0" baseline="0" dirty="0" err="1">
              <a:solidFill>
                <a:srgbClr val="FFFFFF"/>
              </a:solidFill>
              <a:uFillTx/>
              <a:ea typeface="Palatino"/>
              <a:cs typeface="Palatino"/>
              <a:sym typeface="Palatino"/>
            </a:endParaRPr>
          </a:p>
        </p:txBody>
      </p:sp>
      <p:sp>
        <p:nvSpPr>
          <p:cNvPr id="6" name="Tekstfelt 5">
            <a:extLst>
              <a:ext uri="{FF2B5EF4-FFF2-40B4-BE49-F238E27FC236}">
                <a16:creationId xmlns:a16="http://schemas.microsoft.com/office/drawing/2014/main" id="{E47BA5EE-65A2-956D-8E0C-4E573DB2466A}"/>
              </a:ext>
            </a:extLst>
          </p:cNvPr>
          <p:cNvSpPr txBox="1"/>
          <p:nvPr/>
        </p:nvSpPr>
        <p:spPr>
          <a:xfrm>
            <a:off x="3194927" y="2074363"/>
            <a:ext cx="461665"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414141"/>
                </a:solidFill>
                <a:effectLst/>
                <a:uFillTx/>
                <a:latin typeface="+mn-lt"/>
                <a:ea typeface="Palatino"/>
                <a:cs typeface="Palatino"/>
                <a:sym typeface="Palatino"/>
              </a:rPr>
              <a:t>JA</a:t>
            </a:r>
          </a:p>
        </p:txBody>
      </p:sp>
      <p:sp>
        <p:nvSpPr>
          <p:cNvPr id="7" name="Tekstfelt 6">
            <a:extLst>
              <a:ext uri="{FF2B5EF4-FFF2-40B4-BE49-F238E27FC236}">
                <a16:creationId xmlns:a16="http://schemas.microsoft.com/office/drawing/2014/main" id="{5EEC3059-402C-0E2B-6A1D-0C02F2EAA4DA}"/>
              </a:ext>
            </a:extLst>
          </p:cNvPr>
          <p:cNvSpPr txBox="1"/>
          <p:nvPr/>
        </p:nvSpPr>
        <p:spPr>
          <a:xfrm>
            <a:off x="8423998" y="2074363"/>
            <a:ext cx="684483"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414141"/>
                </a:solidFill>
                <a:effectLst/>
                <a:uFillTx/>
                <a:latin typeface="+mn-lt"/>
                <a:ea typeface="Palatino"/>
                <a:cs typeface="Palatino"/>
                <a:sym typeface="Palatino"/>
              </a:rPr>
              <a:t>NEJ</a:t>
            </a:r>
          </a:p>
        </p:txBody>
      </p:sp>
      <p:sp>
        <p:nvSpPr>
          <p:cNvPr id="3" name="Tekstfelt 2">
            <a:extLst>
              <a:ext uri="{FF2B5EF4-FFF2-40B4-BE49-F238E27FC236}">
                <a16:creationId xmlns:a16="http://schemas.microsoft.com/office/drawing/2014/main" id="{792AE403-4ECA-6084-7847-21B3E0CA72EF}"/>
              </a:ext>
            </a:extLst>
          </p:cNvPr>
          <p:cNvSpPr txBox="1"/>
          <p:nvPr/>
        </p:nvSpPr>
        <p:spPr>
          <a:xfrm>
            <a:off x="638629" y="5153212"/>
            <a:ext cx="11075254" cy="564257"/>
          </a:xfrm>
          <a:prstGeom prst="rect">
            <a:avLst/>
          </a:prstGeom>
          <a:no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GB" sz="3000" b="0" i="1" u="none" strike="noStrike" cap="none" spc="0" normalizeH="0" baseline="0" dirty="0">
                <a:ln>
                  <a:noFill/>
                </a:ln>
                <a:solidFill>
                  <a:srgbClr val="414141"/>
                </a:solidFill>
                <a:effectLst/>
                <a:uFillTx/>
                <a:latin typeface="+mn-lt"/>
                <a:ea typeface="Palatino"/>
                <a:cs typeface="Palatino"/>
                <a:sym typeface="Palatino"/>
              </a:rPr>
              <a:t>“</a:t>
            </a:r>
            <a:r>
              <a:rPr kumimoji="0" lang="en-GB" sz="3000" b="0" i="1" u="none" strike="noStrike" cap="none" spc="0" normalizeH="0" baseline="0" dirty="0" err="1">
                <a:ln>
                  <a:noFill/>
                </a:ln>
                <a:solidFill>
                  <a:srgbClr val="414141"/>
                </a:solidFill>
                <a:effectLst/>
                <a:uFillTx/>
                <a:latin typeface="+mn-lt"/>
                <a:ea typeface="Palatino"/>
                <a:cs typeface="Palatino"/>
                <a:sym typeface="Palatino"/>
              </a:rPr>
              <a:t>Blev</a:t>
            </a:r>
            <a:r>
              <a:rPr kumimoji="0" lang="en-GB" sz="3000" b="0" i="1" u="none" strike="noStrike" cap="none" spc="0" normalizeH="0" baseline="0" dirty="0">
                <a:ln>
                  <a:noFill/>
                </a:ln>
                <a:solidFill>
                  <a:srgbClr val="414141"/>
                </a:solidFill>
                <a:effectLst/>
                <a:uFillTx/>
                <a:latin typeface="+mn-lt"/>
                <a:ea typeface="Palatino"/>
                <a:cs typeface="Palatino"/>
                <a:sym typeface="Palatino"/>
              </a:rPr>
              <a:t> </a:t>
            </a:r>
            <a:r>
              <a:rPr kumimoji="0" lang="en-GB" sz="3000" b="0" i="1" u="none" strike="noStrike" cap="none" spc="0" normalizeH="0" baseline="0" dirty="0" err="1">
                <a:ln>
                  <a:noFill/>
                </a:ln>
                <a:solidFill>
                  <a:srgbClr val="414141"/>
                </a:solidFill>
                <a:effectLst/>
                <a:uFillTx/>
                <a:latin typeface="+mn-lt"/>
                <a:ea typeface="Palatino"/>
                <a:cs typeface="Palatino"/>
                <a:sym typeface="Palatino"/>
              </a:rPr>
              <a:t>pensionskampagnen</a:t>
            </a:r>
            <a:r>
              <a:rPr kumimoji="0" lang="en-GB" sz="3000" b="0" i="1" u="none" strike="noStrike" cap="none" spc="0" normalizeH="0" baseline="0" dirty="0">
                <a:ln>
                  <a:noFill/>
                </a:ln>
                <a:solidFill>
                  <a:srgbClr val="414141"/>
                </a:solidFill>
                <a:effectLst/>
                <a:uFillTx/>
                <a:latin typeface="+mn-lt"/>
                <a:ea typeface="Palatino"/>
                <a:cs typeface="Palatino"/>
                <a:sym typeface="Palatino"/>
              </a:rPr>
              <a:t> </a:t>
            </a:r>
            <a:r>
              <a:rPr kumimoji="0" lang="en-GB" sz="3000" b="0" i="1" u="none" strike="noStrike" cap="none" spc="0" normalizeH="0" baseline="0" dirty="0" err="1">
                <a:ln>
                  <a:noFill/>
                </a:ln>
                <a:solidFill>
                  <a:srgbClr val="414141"/>
                </a:solidFill>
                <a:effectLst/>
                <a:uFillTx/>
                <a:latin typeface="+mn-lt"/>
                <a:ea typeface="Palatino"/>
                <a:cs typeface="Palatino"/>
                <a:sym typeface="Palatino"/>
              </a:rPr>
              <a:t>bemærket</a:t>
            </a:r>
            <a:r>
              <a:rPr kumimoji="0" lang="en-GB" sz="3000" b="0" i="1" u="none" strike="noStrike" cap="none" spc="0" normalizeH="0" baseline="0" dirty="0">
                <a:ln>
                  <a:noFill/>
                </a:ln>
                <a:solidFill>
                  <a:srgbClr val="414141"/>
                </a:solidFill>
                <a:effectLst/>
                <a:uFillTx/>
                <a:latin typeface="+mn-lt"/>
                <a:ea typeface="Palatino"/>
                <a:cs typeface="Palatino"/>
                <a:sym typeface="Palatino"/>
              </a:rPr>
              <a:t> </a:t>
            </a:r>
            <a:r>
              <a:rPr kumimoji="0" lang="en-GB" sz="3000" b="0" i="1" u="none" strike="noStrike" cap="none" spc="0" normalizeH="0" baseline="0" dirty="0" err="1">
                <a:ln>
                  <a:noFill/>
                </a:ln>
                <a:solidFill>
                  <a:srgbClr val="414141"/>
                </a:solidFill>
                <a:effectLst/>
                <a:uFillTx/>
                <a:latin typeface="+mn-lt"/>
                <a:ea typeface="Palatino"/>
                <a:cs typeface="Palatino"/>
                <a:sym typeface="Palatino"/>
              </a:rPr>
              <a:t>af</a:t>
            </a:r>
            <a:r>
              <a:rPr kumimoji="0" lang="en-GB" sz="3000" b="0" i="1" u="none" strike="noStrike" cap="none" spc="0" normalizeH="0" baseline="0" dirty="0">
                <a:ln>
                  <a:noFill/>
                </a:ln>
                <a:solidFill>
                  <a:srgbClr val="414141"/>
                </a:solidFill>
                <a:effectLst/>
                <a:uFillTx/>
                <a:latin typeface="+mn-lt"/>
                <a:ea typeface="Palatino"/>
                <a:cs typeface="Palatino"/>
                <a:sym typeface="Palatino"/>
              </a:rPr>
              <a:t> </a:t>
            </a:r>
            <a:r>
              <a:rPr kumimoji="0" lang="en-GB" sz="3000" b="0" i="1" u="none" strike="noStrike" cap="none" spc="0" normalizeH="0" baseline="0" dirty="0" err="1">
                <a:ln>
                  <a:noFill/>
                </a:ln>
                <a:solidFill>
                  <a:srgbClr val="414141"/>
                </a:solidFill>
                <a:effectLst/>
                <a:uFillTx/>
                <a:latin typeface="+mn-lt"/>
                <a:ea typeface="Palatino"/>
                <a:cs typeface="Palatino"/>
                <a:sym typeface="Palatino"/>
              </a:rPr>
              <a:t>medlemmerne</a:t>
            </a:r>
            <a:r>
              <a:rPr kumimoji="0" lang="en-GB" sz="3000" b="0" i="1" u="none" strike="noStrike" cap="none" spc="0" normalizeH="0" baseline="0" dirty="0">
                <a:ln>
                  <a:noFill/>
                </a:ln>
                <a:solidFill>
                  <a:srgbClr val="414141"/>
                </a:solidFill>
                <a:effectLst/>
                <a:uFillTx/>
                <a:latin typeface="+mn-lt"/>
                <a:ea typeface="Palatino"/>
                <a:cs typeface="Palatino"/>
                <a:sym typeface="Palatino"/>
              </a:rPr>
              <a:t>?”</a:t>
            </a:r>
          </a:p>
        </p:txBody>
      </p:sp>
    </p:spTree>
    <p:extLst>
      <p:ext uri="{BB962C8B-B14F-4D97-AF65-F5344CB8AC3E}">
        <p14:creationId xmlns:p14="http://schemas.microsoft.com/office/powerpoint/2010/main" val="3068880036"/>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3026CFA4-BF79-2EBA-89E8-A70E5FE956B0}"/>
              </a:ext>
            </a:extLst>
          </p:cNvPr>
          <p:cNvSpPr txBox="1"/>
          <p:nvPr/>
        </p:nvSpPr>
        <p:spPr>
          <a:xfrm>
            <a:off x="1250731" y="1017784"/>
            <a:ext cx="9574924"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da-DK" sz="4000" b="0" i="0" u="none" strike="noStrike" cap="none" spc="0" normalizeH="0" baseline="0" dirty="0">
                <a:ln>
                  <a:noFill/>
                </a:ln>
                <a:solidFill>
                  <a:schemeClr val="bg1"/>
                </a:solidFill>
                <a:effectLst/>
                <a:uFillTx/>
                <a:latin typeface="+mn-lt"/>
                <a:ea typeface="Palatino"/>
                <a:cs typeface="Palatino"/>
                <a:sym typeface="Palatino"/>
              </a:rPr>
              <a:t>TAK FOR OPMÆRKSOMHEDEN</a:t>
            </a:r>
            <a:endParaRPr kumimoji="0" lang="da-DK" sz="2400" b="0" i="0" u="none" strike="noStrike" cap="none" spc="0" normalizeH="0" baseline="0" dirty="0">
              <a:ln>
                <a:noFill/>
              </a:ln>
              <a:solidFill>
                <a:schemeClr val="bg1"/>
              </a:solidFill>
              <a:effectLst/>
              <a:uFillTx/>
              <a:latin typeface="+mn-lt"/>
              <a:ea typeface="Palatino"/>
              <a:cs typeface="Palatino"/>
              <a:sym typeface="Palatino"/>
            </a:endParaRPr>
          </a:p>
        </p:txBody>
      </p:sp>
    </p:spTree>
    <p:extLst>
      <p:ext uri="{BB962C8B-B14F-4D97-AF65-F5344CB8AC3E}">
        <p14:creationId xmlns:p14="http://schemas.microsoft.com/office/powerpoint/2010/main" val="316213174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ladsholder til indhold 16"/>
          <p:cNvSpPr>
            <a:spLocks noGrp="1"/>
          </p:cNvSpPr>
          <p:nvPr>
            <p:ph sz="quarter" idx="12"/>
          </p:nvPr>
        </p:nvSpPr>
        <p:spPr>
          <a:xfrm>
            <a:off x="302936" y="1872757"/>
            <a:ext cx="8866231" cy="4340411"/>
          </a:xfrm>
        </p:spPr>
        <p:txBody>
          <a:bodyPr anchor="t"/>
          <a:lstStyle/>
          <a:p>
            <a:pPr>
              <a:buFont typeface="Wingdings" panose="05000000000000000000" pitchFamily="2" charset="2"/>
              <a:buChar char="q"/>
            </a:pPr>
            <a:r>
              <a:rPr lang="da-DK" b="1" dirty="0"/>
              <a:t>Landsformanden</a:t>
            </a:r>
            <a:r>
              <a:rPr lang="da-DK" dirty="0"/>
              <a:t> deltager i alle 5 dialogmøder både forår og efterår</a:t>
            </a:r>
          </a:p>
          <a:p>
            <a:pPr>
              <a:buFont typeface="Wingdings" panose="05000000000000000000" pitchFamily="2" charset="2"/>
              <a:buChar char="q"/>
            </a:pPr>
            <a:r>
              <a:rPr lang="da-DK" b="1" dirty="0"/>
              <a:t>Øvrige landsbestyrelsesmedlemmer </a:t>
            </a:r>
            <a:r>
              <a:rPr lang="da-DK" dirty="0"/>
              <a:t>deltager i dialogmøderne i det omfang, det er muligt for dem</a:t>
            </a:r>
          </a:p>
          <a:p>
            <a:pPr>
              <a:buFont typeface="Wingdings" panose="05000000000000000000" pitchFamily="2" charset="2"/>
              <a:buChar char="q"/>
            </a:pPr>
            <a:r>
              <a:rPr lang="da-DK" b="1" dirty="0"/>
              <a:t>Formålet er </a:t>
            </a:r>
            <a:r>
              <a:rPr lang="da-DK" dirty="0"/>
              <a:t>at give landsbestyrelsen et fælles indtryk af debatterne på dialogmøderne.</a:t>
            </a:r>
          </a:p>
          <a:p>
            <a:pPr>
              <a:buFont typeface="Wingdings" panose="05000000000000000000" pitchFamily="2" charset="2"/>
              <a:buChar char="q"/>
            </a:pPr>
            <a:r>
              <a:rPr lang="da-DK" b="1" dirty="0"/>
              <a:t>Under selve mødet </a:t>
            </a:r>
            <a:r>
              <a:rPr lang="da-DK" dirty="0"/>
              <a:t>repræsenterer landsformanden landsbestyrelsen. </a:t>
            </a:r>
          </a:p>
          <a:p>
            <a:pPr>
              <a:buFont typeface="Wingdings" panose="05000000000000000000" pitchFamily="2" charset="2"/>
              <a:buChar char="q"/>
            </a:pPr>
            <a:r>
              <a:rPr lang="da-DK" b="1" dirty="0"/>
              <a:t>Når der er borddrøftelser</a:t>
            </a:r>
            <a:r>
              <a:rPr lang="da-DK" dirty="0"/>
              <a:t>, vil alle landsbestyrelsesmedlemmer sidde med ved bordene.</a:t>
            </a:r>
          </a:p>
          <a:p>
            <a:pPr>
              <a:buFont typeface="Wingdings" panose="05000000000000000000" pitchFamily="2" charset="2"/>
              <a:buChar char="q"/>
            </a:pPr>
            <a:r>
              <a:rPr lang="da-DK" b="1" dirty="0"/>
              <a:t>Deres opgave er </a:t>
            </a:r>
            <a:r>
              <a:rPr lang="da-DK" dirty="0"/>
              <a:t>at lytte og ikke deltage i debatterne.</a:t>
            </a:r>
          </a:p>
          <a:p>
            <a:pPr>
              <a:buFont typeface="Wingdings" panose="05000000000000000000" pitchFamily="2" charset="2"/>
              <a:buChar char="q"/>
            </a:pPr>
            <a:endParaRPr lang="da-DK" dirty="0"/>
          </a:p>
        </p:txBody>
      </p:sp>
      <p:sp>
        <p:nvSpPr>
          <p:cNvPr id="15" name="Titel 14"/>
          <p:cNvSpPr>
            <a:spLocks noGrp="1"/>
          </p:cNvSpPr>
          <p:nvPr>
            <p:ph type="title"/>
          </p:nvPr>
        </p:nvSpPr>
        <p:spPr/>
        <p:txBody>
          <a:bodyPr>
            <a:normAutofit fontScale="90000"/>
          </a:bodyPr>
          <a:lstStyle/>
          <a:p>
            <a:r>
              <a:rPr lang="da-DK" dirty="0"/>
              <a:t>Landsbestyrelsens rolle under dialogmøder</a:t>
            </a:r>
          </a:p>
        </p:txBody>
      </p:sp>
    </p:spTree>
    <p:extLst>
      <p:ext uri="{BB962C8B-B14F-4D97-AF65-F5344CB8AC3E}">
        <p14:creationId xmlns:p14="http://schemas.microsoft.com/office/powerpoint/2010/main" val="194967412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8CCC9B9A-6C57-E5C1-7A4E-F1109AFBA3B6}"/>
              </a:ext>
            </a:extLst>
          </p:cNvPr>
          <p:cNvSpPr>
            <a:spLocks noGrp="1"/>
          </p:cNvSpPr>
          <p:nvPr>
            <p:ph type="body" sz="quarter" idx="10"/>
          </p:nvPr>
        </p:nvSpPr>
        <p:spPr>
          <a:xfrm>
            <a:off x="484212" y="1418668"/>
            <a:ext cx="11223112" cy="233983"/>
          </a:xfrm>
        </p:spPr>
        <p:txBody>
          <a:bodyPr/>
          <a:lstStyle/>
          <a:p>
            <a:r>
              <a:rPr lang="da-DK" dirty="0">
                <a:solidFill>
                  <a:srgbClr val="00B0F0"/>
                </a:solidFill>
              </a:rPr>
              <a:t>Aktuel Ældre- og sundhedspolitik</a:t>
            </a:r>
          </a:p>
        </p:txBody>
      </p:sp>
      <p:sp>
        <p:nvSpPr>
          <p:cNvPr id="2" name="Titel 1">
            <a:extLst>
              <a:ext uri="{FF2B5EF4-FFF2-40B4-BE49-F238E27FC236}">
                <a16:creationId xmlns:a16="http://schemas.microsoft.com/office/drawing/2014/main" id="{66495F48-3496-C4E5-D6AD-981680CBC855}"/>
              </a:ext>
            </a:extLst>
          </p:cNvPr>
          <p:cNvSpPr>
            <a:spLocks noGrp="1"/>
          </p:cNvSpPr>
          <p:nvPr>
            <p:ph type="title"/>
          </p:nvPr>
        </p:nvSpPr>
        <p:spPr>
          <a:xfrm>
            <a:off x="484211" y="233406"/>
            <a:ext cx="11239500" cy="965156"/>
          </a:xfrm>
        </p:spPr>
        <p:txBody>
          <a:bodyPr anchor="ctr">
            <a:normAutofit/>
          </a:bodyPr>
          <a:lstStyle/>
          <a:p>
            <a:r>
              <a:rPr lang="da-DK" dirty="0">
                <a:solidFill>
                  <a:srgbClr val="00B0F0"/>
                </a:solidFill>
              </a:rPr>
              <a:t>Tænk – Tal – Skriv – Del</a:t>
            </a:r>
          </a:p>
        </p:txBody>
      </p:sp>
      <p:graphicFrame>
        <p:nvGraphicFramePr>
          <p:cNvPr id="5" name="Pladsholder til indhold 2">
            <a:extLst>
              <a:ext uri="{FF2B5EF4-FFF2-40B4-BE49-F238E27FC236}">
                <a16:creationId xmlns:a16="http://schemas.microsoft.com/office/drawing/2014/main" id="{C4A7152C-3A8E-8CEF-45D4-1A6CB8EF6054}"/>
              </a:ext>
            </a:extLst>
          </p:cNvPr>
          <p:cNvGraphicFramePr>
            <a:graphicFrameLocks noGrp="1"/>
          </p:cNvGraphicFramePr>
          <p:nvPr>
            <p:ph sz="quarter" idx="12"/>
          </p:nvPr>
        </p:nvGraphicFramePr>
        <p:xfrm>
          <a:off x="217714" y="1011950"/>
          <a:ext cx="11756571" cy="6041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218929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5AD1A812-3EA4-46F2-AE55-5C9FDA51ADD5}"/>
              </a:ext>
            </a:extLst>
          </p:cNvPr>
          <p:cNvSpPr>
            <a:spLocks noGrp="1"/>
          </p:cNvSpPr>
          <p:nvPr>
            <p:ph type="body" sz="quarter" idx="10"/>
          </p:nvPr>
        </p:nvSpPr>
        <p:spPr/>
        <p:txBody>
          <a:bodyPr/>
          <a:lstStyle/>
          <a:p>
            <a:r>
              <a:rPr lang="en-GB" dirty="0" err="1"/>
              <a:t>Skriv</a:t>
            </a:r>
            <a:r>
              <a:rPr lang="en-GB" dirty="0"/>
              <a:t> </a:t>
            </a:r>
            <a:r>
              <a:rPr lang="en-GB" dirty="0" err="1"/>
              <a:t>på</a:t>
            </a:r>
            <a:r>
              <a:rPr lang="en-GB" dirty="0"/>
              <a:t> det </a:t>
            </a:r>
            <a:r>
              <a:rPr lang="en-GB" dirty="0" err="1"/>
              <a:t>blå</a:t>
            </a:r>
            <a:r>
              <a:rPr lang="en-GB" dirty="0"/>
              <a:t> </a:t>
            </a:r>
            <a:r>
              <a:rPr lang="en-GB" dirty="0" err="1"/>
              <a:t>papkort</a:t>
            </a:r>
            <a:r>
              <a:rPr lang="en-GB" dirty="0"/>
              <a:t> – </a:t>
            </a:r>
            <a:r>
              <a:rPr lang="en-GB" dirty="0" err="1"/>
              <a:t>skriv</a:t>
            </a:r>
            <a:r>
              <a:rPr lang="en-GB" dirty="0"/>
              <a:t> </a:t>
            </a:r>
            <a:r>
              <a:rPr lang="en-GB" dirty="0" err="1"/>
              <a:t>tydeligt</a:t>
            </a:r>
            <a:r>
              <a:rPr lang="en-GB" dirty="0"/>
              <a:t> </a:t>
            </a:r>
            <a:r>
              <a:rPr lang="en-GB" dirty="0" err="1"/>
              <a:t>og</a:t>
            </a:r>
            <a:r>
              <a:rPr lang="en-GB" dirty="0"/>
              <a:t> </a:t>
            </a:r>
            <a:r>
              <a:rPr lang="en-GB" dirty="0" err="1"/>
              <a:t>påfør</a:t>
            </a:r>
            <a:r>
              <a:rPr lang="en-GB" dirty="0"/>
              <a:t> bord </a:t>
            </a:r>
            <a:r>
              <a:rPr lang="en-GB" dirty="0" err="1"/>
              <a:t>nummer</a:t>
            </a:r>
            <a:endParaRPr lang="en-GB" dirty="0"/>
          </a:p>
        </p:txBody>
      </p:sp>
      <p:pic>
        <p:nvPicPr>
          <p:cNvPr id="6" name="Pladsholder til indhold 5" descr="Et billede, der indeholder tekst, håndskrift, Post-it-note, Papirprodukt&#10;&#10;Automatisk genereret beskrivelse">
            <a:extLst>
              <a:ext uri="{FF2B5EF4-FFF2-40B4-BE49-F238E27FC236}">
                <a16:creationId xmlns:a16="http://schemas.microsoft.com/office/drawing/2014/main" id="{E275BCDB-9077-B78A-F75A-912F1E0DA8DA}"/>
              </a:ext>
            </a:extLst>
          </p:cNvPr>
          <p:cNvPicPr>
            <a:picLocks noGrp="1" noChangeAspect="1"/>
          </p:cNvPicPr>
          <p:nvPr>
            <p:ph sz="quarter" idx="12"/>
          </p:nvPr>
        </p:nvPicPr>
        <p:blipFill rotWithShape="1">
          <a:blip r:embed="rId2">
            <a:extLst>
              <a:ext uri="{28A0092B-C50C-407E-A947-70E740481C1C}">
                <a14:useLocalDpi xmlns:a14="http://schemas.microsoft.com/office/drawing/2010/main" val="0"/>
              </a:ext>
            </a:extLst>
          </a:blip>
          <a:srcRect l="11819" t="16921" r="23256" b="18872"/>
          <a:stretch/>
        </p:blipFill>
        <p:spPr>
          <a:xfrm rot="5400000">
            <a:off x="3688668" y="2417825"/>
            <a:ext cx="4830585" cy="3582954"/>
          </a:xfrm>
          <a:effectLst>
            <a:innerShdw blurRad="63500" dist="50800" dir="13500000">
              <a:prstClr val="black">
                <a:alpha val="50000"/>
              </a:prstClr>
            </a:innerShdw>
          </a:effectLst>
        </p:spPr>
      </p:pic>
      <p:sp>
        <p:nvSpPr>
          <p:cNvPr id="4" name="Titel 3">
            <a:extLst>
              <a:ext uri="{FF2B5EF4-FFF2-40B4-BE49-F238E27FC236}">
                <a16:creationId xmlns:a16="http://schemas.microsoft.com/office/drawing/2014/main" id="{2FFC708D-58ED-29E4-BA92-39FE02A2AE31}"/>
              </a:ext>
            </a:extLst>
          </p:cNvPr>
          <p:cNvSpPr>
            <a:spLocks noGrp="1"/>
          </p:cNvSpPr>
          <p:nvPr>
            <p:ph type="title"/>
          </p:nvPr>
        </p:nvSpPr>
        <p:spPr/>
        <p:txBody>
          <a:bodyPr/>
          <a:lstStyle/>
          <a:p>
            <a:r>
              <a:rPr lang="en-GB" dirty="0"/>
              <a:t>Eksempel</a:t>
            </a:r>
          </a:p>
        </p:txBody>
      </p:sp>
    </p:spTree>
    <p:extLst>
      <p:ext uri="{BB962C8B-B14F-4D97-AF65-F5344CB8AC3E}">
        <p14:creationId xmlns:p14="http://schemas.microsoft.com/office/powerpoint/2010/main" val="325768078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0365D2-E099-6211-B0BD-852AA37C1C0B}"/>
              </a:ext>
            </a:extLst>
          </p:cNvPr>
          <p:cNvSpPr>
            <a:spLocks noGrp="1"/>
          </p:cNvSpPr>
          <p:nvPr>
            <p:ph type="title"/>
          </p:nvPr>
        </p:nvSpPr>
        <p:spPr>
          <a:xfrm>
            <a:off x="645286" y="544530"/>
            <a:ext cx="11229673" cy="972000"/>
          </a:xfrm>
        </p:spPr>
        <p:txBody>
          <a:bodyPr>
            <a:noAutofit/>
          </a:bodyPr>
          <a:lstStyle/>
          <a:p>
            <a:r>
              <a:rPr lang="da-DK" sz="3200" dirty="0"/>
              <a:t>En million-sangen</a:t>
            </a:r>
            <a:br>
              <a:rPr lang="da-DK" sz="3200" dirty="0"/>
            </a:br>
            <a:r>
              <a:rPr lang="da-DK" sz="3200" b="0" i="0" u="none" strike="noStrike" baseline="0" dirty="0">
                <a:solidFill>
                  <a:srgbClr val="000000"/>
                </a:solidFill>
                <a:latin typeface="IBM Plex Sans Medium" panose="020B0603050203000203" pitchFamily="34" charset="0"/>
              </a:rPr>
              <a:t> </a:t>
            </a:r>
            <a:r>
              <a:rPr lang="da-DK" sz="3200" b="0" i="0" u="none" strike="noStrike" baseline="0" dirty="0">
                <a:solidFill>
                  <a:srgbClr val="007E7E"/>
                </a:solidFill>
                <a:latin typeface="IBM Plex Sans Medium" panose="020B0603050203000203" pitchFamily="34" charset="0"/>
              </a:rPr>
              <a:t>Gem et lille smil ...</a:t>
            </a:r>
            <a:br>
              <a:rPr lang="da-DK" sz="3200" b="0" i="0" u="none" strike="noStrike" baseline="0" dirty="0">
                <a:solidFill>
                  <a:srgbClr val="007E7E"/>
                </a:solidFill>
                <a:latin typeface="IBM Plex Sans Medium" panose="020B0603050203000203" pitchFamily="34" charset="0"/>
              </a:rPr>
            </a:br>
            <a:r>
              <a:rPr lang="da-DK" sz="3200" dirty="0"/>
              <a:t> </a:t>
            </a:r>
          </a:p>
        </p:txBody>
      </p:sp>
      <p:sp>
        <p:nvSpPr>
          <p:cNvPr id="3" name="Pladsholder til indhold 2">
            <a:extLst>
              <a:ext uri="{FF2B5EF4-FFF2-40B4-BE49-F238E27FC236}">
                <a16:creationId xmlns:a16="http://schemas.microsoft.com/office/drawing/2014/main" id="{19F89627-4036-0959-DFFB-347368860F03}"/>
              </a:ext>
            </a:extLst>
          </p:cNvPr>
          <p:cNvSpPr>
            <a:spLocks noGrp="1"/>
          </p:cNvSpPr>
          <p:nvPr>
            <p:ph sz="quarter" idx="10"/>
          </p:nvPr>
        </p:nvSpPr>
        <p:spPr>
          <a:xfrm>
            <a:off x="317041" y="1387576"/>
            <a:ext cx="10707843" cy="4706471"/>
          </a:xfrm>
        </p:spPr>
        <p:txBody>
          <a:bodyPr>
            <a:noAutofit/>
          </a:bodyPr>
          <a:lstStyle/>
          <a:p>
            <a:pPr marL="0" indent="0">
              <a:buNone/>
            </a:pPr>
            <a:r>
              <a:rPr lang="da-DK" sz="2800" b="1" i="0" u="none" strike="noStrike" baseline="0" dirty="0">
                <a:solidFill>
                  <a:srgbClr val="221E1F"/>
                </a:solidFill>
                <a:latin typeface="IBM Plex Sans" panose="020B0503050203000203" pitchFamily="34" charset="0"/>
              </a:rPr>
              <a:t>Melodi: </a:t>
            </a:r>
            <a:r>
              <a:rPr lang="da-DK" sz="2800" b="0" i="0" u="none" strike="noStrike" baseline="0" dirty="0">
                <a:solidFill>
                  <a:srgbClr val="221E1F"/>
                </a:solidFill>
                <a:latin typeface="IBM Plex Sans" panose="020B0503050203000203" pitchFamily="34" charset="0"/>
              </a:rPr>
              <a:t>”</a:t>
            </a:r>
            <a:r>
              <a:rPr lang="da-DK" sz="2800" b="0" i="1" u="none" strike="noStrike" baseline="0" dirty="0">
                <a:solidFill>
                  <a:srgbClr val="221E1F"/>
                </a:solidFill>
                <a:latin typeface="IBM Plex Sans" panose="020B0503050203000203" pitchFamily="34" charset="0"/>
              </a:rPr>
              <a:t>Gem et lille smil til det </a:t>
            </a:r>
            <a:r>
              <a:rPr lang="da-DK" sz="2800" b="0" i="1" u="none" strike="noStrike" baseline="0" dirty="0" err="1">
                <a:solidFill>
                  <a:srgbClr val="221E1F"/>
                </a:solidFill>
                <a:latin typeface="IBM Plex Sans" panose="020B0503050203000203" pitchFamily="34" charset="0"/>
              </a:rPr>
              <a:t>bli’r</a:t>
            </a:r>
            <a:r>
              <a:rPr lang="da-DK" sz="2800" b="0" i="1" u="none" strike="noStrike" baseline="0" dirty="0">
                <a:solidFill>
                  <a:srgbClr val="221E1F"/>
                </a:solidFill>
                <a:latin typeface="IBM Plex Sans" panose="020B0503050203000203" pitchFamily="34" charset="0"/>
              </a:rPr>
              <a:t> gråvejr</a:t>
            </a:r>
            <a:r>
              <a:rPr lang="da-DK" sz="2800" b="0" i="0" u="none" strike="noStrike" baseline="0" dirty="0">
                <a:solidFill>
                  <a:srgbClr val="221E1F"/>
                </a:solidFill>
                <a:latin typeface="IBM Plex Sans" panose="020B0503050203000203" pitchFamily="34" charset="0"/>
              </a:rPr>
              <a:t>”.</a:t>
            </a:r>
          </a:p>
          <a:p>
            <a:pPr marL="0" indent="0">
              <a:buNone/>
            </a:pPr>
            <a:r>
              <a:rPr lang="da-DK" sz="2800" b="0" i="0" u="none" strike="noStrike" baseline="0" dirty="0">
                <a:solidFill>
                  <a:srgbClr val="221E1F"/>
                </a:solidFill>
                <a:latin typeface="IBM Plex Sans" panose="020B0503050203000203" pitchFamily="34" charset="0"/>
              </a:rPr>
              <a:t>Gem et lille smil til sidemanden </a:t>
            </a:r>
          </a:p>
          <a:p>
            <a:pPr marL="0" indent="0">
              <a:buNone/>
            </a:pPr>
            <a:r>
              <a:rPr lang="da-DK" sz="2800" b="0" i="0" u="none" strike="noStrike" baseline="0" dirty="0">
                <a:solidFill>
                  <a:srgbClr val="221E1F"/>
                </a:solidFill>
                <a:latin typeface="IBM Plex Sans" panose="020B0503050203000203" pitchFamily="34" charset="0"/>
              </a:rPr>
              <a:t>Lige nu vi samlet er til bords </a:t>
            </a:r>
          </a:p>
          <a:p>
            <a:pPr marL="0" indent="0">
              <a:buNone/>
            </a:pPr>
            <a:r>
              <a:rPr lang="da-DK" sz="2800" b="0" i="0" u="none" strike="noStrike" baseline="0" dirty="0">
                <a:solidFill>
                  <a:srgbClr val="221E1F"/>
                </a:solidFill>
                <a:latin typeface="IBM Plex Sans" panose="020B0503050203000203" pitchFamily="34" charset="0"/>
              </a:rPr>
              <a:t>Hele Danmark spiser sammen </a:t>
            </a:r>
          </a:p>
          <a:p>
            <a:pPr marL="0" indent="0">
              <a:buNone/>
            </a:pPr>
            <a:r>
              <a:rPr lang="da-DK" sz="2800" b="0" i="0" u="none" strike="noStrike" baseline="0" dirty="0">
                <a:solidFill>
                  <a:srgbClr val="221E1F"/>
                </a:solidFill>
                <a:latin typeface="IBM Plex Sans" panose="020B0503050203000203" pitchFamily="34" charset="0"/>
              </a:rPr>
              <a:t>Fra syd til nordenfjords </a:t>
            </a:r>
          </a:p>
          <a:p>
            <a:pPr marL="0" indent="0">
              <a:buNone/>
            </a:pPr>
            <a:endParaRPr lang="da-DK" sz="2800" b="0" i="0" u="none" strike="noStrike" baseline="0" dirty="0">
              <a:solidFill>
                <a:srgbClr val="221E1F"/>
              </a:solidFill>
              <a:latin typeface="IBM Plex Sans" panose="020B0503050203000203" pitchFamily="34" charset="0"/>
            </a:endParaRPr>
          </a:p>
          <a:p>
            <a:pPr marL="0" indent="0">
              <a:buNone/>
            </a:pPr>
            <a:r>
              <a:rPr lang="da-DK" sz="2800" b="0" i="0" u="none" strike="noStrike" baseline="0" dirty="0">
                <a:solidFill>
                  <a:srgbClr val="221E1F"/>
                </a:solidFill>
                <a:latin typeface="IBM Plex Sans" panose="020B0503050203000203" pitchFamily="34" charset="0"/>
              </a:rPr>
              <a:t>Det er ikke bedst at vær’ alene </a:t>
            </a:r>
          </a:p>
          <a:p>
            <a:pPr marL="0" indent="0">
              <a:buNone/>
            </a:pPr>
            <a:r>
              <a:rPr lang="da-DK" sz="2800" b="0" i="0" u="none" strike="noStrike" baseline="0" dirty="0">
                <a:solidFill>
                  <a:srgbClr val="221E1F"/>
                </a:solidFill>
                <a:latin typeface="IBM Plex Sans" panose="020B0503050203000203" pitchFamily="34" charset="0"/>
              </a:rPr>
              <a:t>Ældre Sagen samler folk på tværs </a:t>
            </a:r>
          </a:p>
          <a:p>
            <a:pPr marL="0" indent="0">
              <a:buNone/>
            </a:pPr>
            <a:r>
              <a:rPr lang="da-DK" sz="2800" b="0" i="0" u="none" strike="noStrike" baseline="0" dirty="0">
                <a:solidFill>
                  <a:srgbClr val="221E1F"/>
                </a:solidFill>
                <a:latin typeface="IBM Plex Sans" panose="020B0503050203000203" pitchFamily="34" charset="0"/>
              </a:rPr>
              <a:t>Uanset humør og status </a:t>
            </a:r>
          </a:p>
          <a:p>
            <a:pPr marL="0" indent="0">
              <a:buNone/>
            </a:pPr>
            <a:r>
              <a:rPr lang="da-DK" sz="2800" b="0" i="0" u="none" strike="noStrike" baseline="0" dirty="0">
                <a:solidFill>
                  <a:srgbClr val="221E1F"/>
                </a:solidFill>
                <a:latin typeface="IBM Plex Sans" panose="020B0503050203000203" pitchFamily="34" charset="0"/>
              </a:rPr>
              <a:t>Og lige nu på vers </a:t>
            </a:r>
          </a:p>
          <a:p>
            <a:pPr marL="0" indent="0">
              <a:buNone/>
            </a:pPr>
            <a:endParaRPr lang="da-DK" sz="2800" dirty="0"/>
          </a:p>
        </p:txBody>
      </p:sp>
    </p:spTree>
    <p:extLst>
      <p:ext uri="{BB962C8B-B14F-4D97-AF65-F5344CB8AC3E}">
        <p14:creationId xmlns:p14="http://schemas.microsoft.com/office/powerpoint/2010/main" val="437520497"/>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297778D-D4A0-1BD1-DA51-855DA210336D}"/>
              </a:ext>
            </a:extLst>
          </p:cNvPr>
          <p:cNvSpPr>
            <a:spLocks noGrp="1"/>
          </p:cNvSpPr>
          <p:nvPr>
            <p:ph type="title"/>
          </p:nvPr>
        </p:nvSpPr>
        <p:spPr>
          <a:xfrm>
            <a:off x="484210" y="225933"/>
            <a:ext cx="11229673" cy="972000"/>
          </a:xfrm>
        </p:spPr>
        <p:txBody>
          <a:bodyPr anchor="ctr">
            <a:normAutofit/>
          </a:bodyPr>
          <a:lstStyle/>
          <a:p>
            <a:r>
              <a:rPr lang="en-GB" dirty="0" err="1"/>
              <a:t>Spørgsmål</a:t>
            </a:r>
            <a:r>
              <a:rPr lang="en-GB" dirty="0"/>
              <a:t> &amp; </a:t>
            </a:r>
            <a:r>
              <a:rPr lang="en-GB" dirty="0" err="1"/>
              <a:t>Debat</a:t>
            </a:r>
            <a:endParaRPr lang="en-GB" dirty="0"/>
          </a:p>
        </p:txBody>
      </p:sp>
      <p:pic>
        <p:nvPicPr>
          <p:cNvPr id="7" name="Picture 6" descr="Forskellige farvede spørgsmålstegn">
            <a:extLst>
              <a:ext uri="{FF2B5EF4-FFF2-40B4-BE49-F238E27FC236}">
                <a16:creationId xmlns:a16="http://schemas.microsoft.com/office/drawing/2014/main" id="{AA84391E-F397-B3E7-A751-4E3201D2B743}"/>
              </a:ext>
            </a:extLst>
          </p:cNvPr>
          <p:cNvPicPr>
            <a:picLocks noChangeAspect="1"/>
          </p:cNvPicPr>
          <p:nvPr/>
        </p:nvPicPr>
        <p:blipFill rotWithShape="1">
          <a:blip r:embed="rId2"/>
          <a:srcRect t="3545" r="1" b="18316"/>
          <a:stretch/>
        </p:blipFill>
        <p:spPr>
          <a:xfrm>
            <a:off x="1016000" y="1516530"/>
            <a:ext cx="10707843" cy="4706471"/>
          </a:xfrm>
          <a:prstGeom prst="rect">
            <a:avLst/>
          </a:prstGeom>
          <a:noFill/>
        </p:spPr>
      </p:pic>
    </p:spTree>
    <p:extLst>
      <p:ext uri="{BB962C8B-B14F-4D97-AF65-F5344CB8AC3E}">
        <p14:creationId xmlns:p14="http://schemas.microsoft.com/office/powerpoint/2010/main" val="133828037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ladsholder til tekst 15"/>
          <p:cNvSpPr>
            <a:spLocks noGrp="1"/>
          </p:cNvSpPr>
          <p:nvPr>
            <p:ph type="body" sz="quarter" idx="10"/>
          </p:nvPr>
        </p:nvSpPr>
        <p:spPr/>
        <p:txBody>
          <a:bodyPr/>
          <a:lstStyle/>
          <a:p>
            <a:r>
              <a:rPr lang="da-DK" dirty="0"/>
              <a:t>Omrokering</a:t>
            </a:r>
          </a:p>
        </p:txBody>
      </p:sp>
      <p:sp>
        <p:nvSpPr>
          <p:cNvPr id="17" name="Pladsholder til indhold 16"/>
          <p:cNvSpPr>
            <a:spLocks noGrp="1"/>
          </p:cNvSpPr>
          <p:nvPr>
            <p:ph sz="quarter" idx="12"/>
          </p:nvPr>
        </p:nvSpPr>
        <p:spPr>
          <a:xfrm>
            <a:off x="260992" y="1872757"/>
            <a:ext cx="10708217" cy="4340411"/>
          </a:xfrm>
        </p:spPr>
        <p:txBody>
          <a:bodyPr anchor="t">
            <a:normAutofit/>
          </a:bodyPr>
          <a:lstStyle/>
          <a:p>
            <a:pPr marL="0" indent="0">
              <a:buNone/>
            </a:pPr>
            <a:r>
              <a:rPr lang="da-DK" sz="3200" b="1" dirty="0">
                <a:effectLst/>
                <a:latin typeface="Georgia" panose="02040502050405020303" pitchFamily="18" charset="0"/>
                <a:ea typeface="Calibri" panose="020F0502020204030204" pitchFamily="34" charset="0"/>
                <a:cs typeface="Times New Roman" panose="02020603050405020304" pitchFamily="18" charset="0"/>
              </a:rPr>
              <a:t>Én</a:t>
            </a:r>
            <a:r>
              <a:rPr lang="da-DK" sz="3200" dirty="0">
                <a:effectLst/>
                <a:latin typeface="Georgia" panose="02040502050405020303" pitchFamily="18" charset="0"/>
                <a:ea typeface="Calibri" panose="020F0502020204030204" pitchFamily="34" charset="0"/>
                <a:cs typeface="Times New Roman" panose="02020603050405020304" pitchFamily="18" charset="0"/>
              </a:rPr>
              <a:t> bliver siddende, </a:t>
            </a:r>
          </a:p>
          <a:p>
            <a:pPr marL="0" indent="0">
              <a:buNone/>
            </a:pPr>
            <a:endParaRPr lang="da-DK" sz="3200" dirty="0">
              <a:latin typeface="Georgia" panose="02040502050405020303" pitchFamily="18" charset="0"/>
              <a:ea typeface="Calibri" panose="020F0502020204030204" pitchFamily="34" charset="0"/>
              <a:cs typeface="Times New Roman" panose="02020603050405020304" pitchFamily="18" charset="0"/>
            </a:endParaRPr>
          </a:p>
          <a:p>
            <a:pPr marL="0" indent="0">
              <a:buNone/>
            </a:pPr>
            <a:r>
              <a:rPr lang="da-DK" sz="3200" dirty="0">
                <a:latin typeface="Georgia" panose="02040502050405020303" pitchFamily="18" charset="0"/>
                <a:ea typeface="Calibri" panose="020F0502020204030204" pitchFamily="34" charset="0"/>
                <a:cs typeface="Times New Roman" panose="02020603050405020304" pitchFamily="18" charset="0"/>
              </a:rPr>
              <a:t>E</a:t>
            </a:r>
            <a:r>
              <a:rPr lang="da-DK" sz="3200" dirty="0">
                <a:effectLst/>
                <a:latin typeface="Georgia" panose="02040502050405020303" pitchFamily="18" charset="0"/>
                <a:ea typeface="Calibri" panose="020F0502020204030204" pitchFamily="34" charset="0"/>
                <a:cs typeface="Times New Roman" panose="02020603050405020304" pitchFamily="18" charset="0"/>
              </a:rPr>
              <a:t>n rykker </a:t>
            </a:r>
            <a:r>
              <a:rPr lang="da-DK" sz="3200" b="1" dirty="0">
                <a:effectLst/>
                <a:latin typeface="Georgia" panose="02040502050405020303" pitchFamily="18" charset="0"/>
                <a:ea typeface="Calibri" panose="020F0502020204030204" pitchFamily="34" charset="0"/>
                <a:cs typeface="Times New Roman" panose="02020603050405020304" pitchFamily="18" charset="0"/>
              </a:rPr>
              <a:t>et</a:t>
            </a:r>
            <a:r>
              <a:rPr lang="da-DK" sz="3200" dirty="0">
                <a:effectLst/>
                <a:latin typeface="Georgia" panose="02040502050405020303" pitchFamily="18" charset="0"/>
                <a:ea typeface="Calibri" panose="020F0502020204030204" pitchFamily="34" charset="0"/>
                <a:cs typeface="Times New Roman" panose="02020603050405020304" pitchFamily="18" charset="0"/>
              </a:rPr>
              <a:t> bord frem </a:t>
            </a:r>
          </a:p>
          <a:p>
            <a:pPr marL="0" indent="0">
              <a:buNone/>
            </a:pPr>
            <a:endParaRPr lang="da-DK" sz="3200" dirty="0">
              <a:latin typeface="Georgia" panose="02040502050405020303" pitchFamily="18" charset="0"/>
              <a:cs typeface="Times New Roman" panose="02020603050405020304" pitchFamily="18" charset="0"/>
            </a:endParaRPr>
          </a:p>
          <a:p>
            <a:pPr marL="0" indent="0">
              <a:buNone/>
            </a:pPr>
            <a:r>
              <a:rPr lang="da-DK" sz="3200" dirty="0">
                <a:latin typeface="Georgia" panose="02040502050405020303" pitchFamily="18" charset="0"/>
                <a:cs typeface="Times New Roman" panose="02020603050405020304" pitchFamily="18" charset="0"/>
              </a:rPr>
              <a:t>En rykker </a:t>
            </a:r>
            <a:r>
              <a:rPr lang="da-DK" sz="3200" b="1" dirty="0">
                <a:latin typeface="Georgia" panose="02040502050405020303" pitchFamily="18" charset="0"/>
                <a:cs typeface="Times New Roman" panose="02020603050405020304" pitchFamily="18" charset="0"/>
              </a:rPr>
              <a:t>to</a:t>
            </a:r>
            <a:r>
              <a:rPr lang="da-DK" sz="3200" dirty="0">
                <a:latin typeface="Georgia" panose="02040502050405020303" pitchFamily="18" charset="0"/>
                <a:cs typeface="Times New Roman" panose="02020603050405020304" pitchFamily="18" charset="0"/>
              </a:rPr>
              <a:t> borde frem</a:t>
            </a:r>
          </a:p>
          <a:p>
            <a:pPr marL="0" indent="0">
              <a:buNone/>
            </a:pPr>
            <a:endParaRPr lang="da-DK" sz="3200" dirty="0">
              <a:latin typeface="Georgia" panose="02040502050405020303" pitchFamily="18" charset="0"/>
              <a:cs typeface="Times New Roman" panose="02020603050405020304" pitchFamily="18" charset="0"/>
            </a:endParaRPr>
          </a:p>
          <a:p>
            <a:pPr marL="0" indent="0">
              <a:buNone/>
            </a:pPr>
            <a:r>
              <a:rPr lang="da-DK" sz="3200" dirty="0">
                <a:latin typeface="Georgia" panose="02040502050405020303" pitchFamily="18" charset="0"/>
                <a:cs typeface="Times New Roman" panose="02020603050405020304" pitchFamily="18" charset="0"/>
              </a:rPr>
              <a:t>En rykker </a:t>
            </a:r>
            <a:r>
              <a:rPr lang="da-DK" sz="3200" b="1" dirty="0">
                <a:latin typeface="Georgia" panose="02040502050405020303" pitchFamily="18" charset="0"/>
                <a:cs typeface="Times New Roman" panose="02020603050405020304" pitchFamily="18" charset="0"/>
              </a:rPr>
              <a:t>tre</a:t>
            </a:r>
            <a:r>
              <a:rPr lang="da-DK" sz="3200" dirty="0">
                <a:latin typeface="Georgia" panose="02040502050405020303" pitchFamily="18" charset="0"/>
                <a:cs typeface="Times New Roman" panose="02020603050405020304" pitchFamily="18" charset="0"/>
              </a:rPr>
              <a:t> borde frem</a:t>
            </a:r>
            <a:endParaRPr lang="da-DK" sz="3200" dirty="0"/>
          </a:p>
        </p:txBody>
      </p:sp>
      <p:sp>
        <p:nvSpPr>
          <p:cNvPr id="15" name="Titel 14"/>
          <p:cNvSpPr>
            <a:spLocks noGrp="1"/>
          </p:cNvSpPr>
          <p:nvPr>
            <p:ph type="title"/>
          </p:nvPr>
        </p:nvSpPr>
        <p:spPr/>
        <p:txBody>
          <a:bodyPr/>
          <a:lstStyle/>
          <a:p>
            <a:r>
              <a:rPr lang="da-DK" dirty="0"/>
              <a:t>Nye pladser efter frokost</a:t>
            </a:r>
          </a:p>
        </p:txBody>
      </p:sp>
    </p:spTree>
    <p:extLst>
      <p:ext uri="{BB962C8B-B14F-4D97-AF65-F5344CB8AC3E}">
        <p14:creationId xmlns:p14="http://schemas.microsoft.com/office/powerpoint/2010/main" val="1219799984"/>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98C5722B-11A1-057A-E6CF-E15BAE05CCA2}"/>
              </a:ext>
            </a:extLst>
          </p:cNvPr>
          <p:cNvSpPr>
            <a:spLocks noGrp="1"/>
          </p:cNvSpPr>
          <p:nvPr>
            <p:ph type="body" sz="quarter" idx="10"/>
          </p:nvPr>
        </p:nvSpPr>
        <p:spPr>
          <a:xfrm>
            <a:off x="484212" y="1418668"/>
            <a:ext cx="11223112" cy="233983"/>
          </a:xfrm>
        </p:spPr>
        <p:txBody>
          <a:bodyPr wrap="none" anchor="t">
            <a:noAutofit/>
          </a:bodyPr>
          <a:lstStyle/>
          <a:p>
            <a:pPr>
              <a:lnSpc>
                <a:spcPct val="90000"/>
              </a:lnSpc>
              <a:spcAft>
                <a:spcPts val="600"/>
              </a:spcAft>
            </a:pPr>
            <a:r>
              <a:rPr lang="en-GB" sz="1800" dirty="0" err="1"/>
              <a:t>Byt</a:t>
            </a:r>
            <a:r>
              <a:rPr lang="en-GB" sz="1800" dirty="0"/>
              <a:t> </a:t>
            </a:r>
            <a:r>
              <a:rPr lang="en-GB" sz="1800" dirty="0" err="1"/>
              <a:t>pladser</a:t>
            </a:r>
            <a:endParaRPr lang="en-GB" sz="1800" dirty="0"/>
          </a:p>
          <a:p>
            <a:pPr>
              <a:lnSpc>
                <a:spcPct val="90000"/>
              </a:lnSpc>
              <a:spcAft>
                <a:spcPts val="600"/>
              </a:spcAft>
            </a:pPr>
            <a:endParaRPr lang="en-GB" sz="1800" dirty="0"/>
          </a:p>
        </p:txBody>
      </p:sp>
      <p:sp>
        <p:nvSpPr>
          <p:cNvPr id="2" name="Titel 1">
            <a:extLst>
              <a:ext uri="{FF2B5EF4-FFF2-40B4-BE49-F238E27FC236}">
                <a16:creationId xmlns:a16="http://schemas.microsoft.com/office/drawing/2014/main" id="{EEE22821-7ECB-4D09-7245-6E1E233D5F13}"/>
              </a:ext>
            </a:extLst>
          </p:cNvPr>
          <p:cNvSpPr>
            <a:spLocks noGrp="1"/>
          </p:cNvSpPr>
          <p:nvPr>
            <p:ph type="title"/>
          </p:nvPr>
        </p:nvSpPr>
        <p:spPr>
          <a:xfrm>
            <a:off x="484211" y="233406"/>
            <a:ext cx="11239500" cy="965156"/>
          </a:xfrm>
        </p:spPr>
        <p:txBody>
          <a:bodyPr anchor="ctr">
            <a:normAutofit/>
          </a:bodyPr>
          <a:lstStyle/>
          <a:p>
            <a:r>
              <a:rPr lang="en-GB" dirty="0" err="1"/>
              <a:t>Frokost</a:t>
            </a:r>
            <a:endParaRPr lang="en-GB" dirty="0"/>
          </a:p>
        </p:txBody>
      </p:sp>
    </p:spTree>
    <p:extLst>
      <p:ext uri="{BB962C8B-B14F-4D97-AF65-F5344CB8AC3E}">
        <p14:creationId xmlns:p14="http://schemas.microsoft.com/office/powerpoint/2010/main" val="3635239499"/>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Pladsholder til indhold 9">
            <a:extLst>
              <a:ext uri="{FF2B5EF4-FFF2-40B4-BE49-F238E27FC236}">
                <a16:creationId xmlns:a16="http://schemas.microsoft.com/office/drawing/2014/main" id="{072BEE2A-8C33-551A-E823-86C2FC5FED4E}"/>
              </a:ext>
            </a:extLst>
          </p:cNvPr>
          <p:cNvSpPr>
            <a:spLocks noGrp="1"/>
          </p:cNvSpPr>
          <p:nvPr>
            <p:ph sz="quarter" idx="13"/>
          </p:nvPr>
        </p:nvSpPr>
        <p:spPr/>
        <p:txBody>
          <a:bodyPr>
            <a:normAutofit/>
          </a:bodyPr>
          <a:lstStyle/>
          <a:p>
            <a:pPr marL="0" indent="0">
              <a:buNone/>
            </a:pPr>
            <a:r>
              <a:rPr lang="da-DK" sz="2400" b="1" dirty="0"/>
              <a:t>Ad hoc data</a:t>
            </a:r>
          </a:p>
          <a:p>
            <a:pPr marL="342900" indent="-342900">
              <a:buFont typeface="Arial" panose="020B0604020202020204" pitchFamily="34" charset="0"/>
              <a:buChar char="•"/>
            </a:pPr>
            <a:r>
              <a:rPr lang="da-DK" sz="2400" dirty="0"/>
              <a:t>Udarbejdes efter behov i konkrete sager</a:t>
            </a:r>
          </a:p>
        </p:txBody>
      </p:sp>
      <p:sp>
        <p:nvSpPr>
          <p:cNvPr id="11" name="Pladsholder til indhold 10">
            <a:extLst>
              <a:ext uri="{FF2B5EF4-FFF2-40B4-BE49-F238E27FC236}">
                <a16:creationId xmlns:a16="http://schemas.microsoft.com/office/drawing/2014/main" id="{D6B8144C-24FE-A877-43A6-D21E99D93825}"/>
              </a:ext>
            </a:extLst>
          </p:cNvPr>
          <p:cNvSpPr>
            <a:spLocks noGrp="1"/>
          </p:cNvSpPr>
          <p:nvPr>
            <p:ph sz="quarter" idx="14"/>
          </p:nvPr>
        </p:nvSpPr>
        <p:spPr>
          <a:xfrm>
            <a:off x="476251" y="1919882"/>
            <a:ext cx="5459763" cy="4480917"/>
          </a:xfrm>
        </p:spPr>
        <p:txBody>
          <a:bodyPr>
            <a:normAutofit/>
          </a:bodyPr>
          <a:lstStyle/>
          <a:p>
            <a:pPr marL="0" indent="0">
              <a:buNone/>
            </a:pPr>
            <a:r>
              <a:rPr lang="da-DK" sz="2400" b="1" dirty="0"/>
              <a:t>Standardpakke</a:t>
            </a:r>
          </a:p>
          <a:p>
            <a:r>
              <a:rPr lang="da-DK" sz="2400" dirty="0"/>
              <a:t>Nøgletal for udviklingen i antallet af 80+ årige i kommunen</a:t>
            </a:r>
          </a:p>
          <a:p>
            <a:r>
              <a:rPr lang="da-DK" sz="2400" dirty="0"/>
              <a:t>Nøgletal for udviklingen i ældreplejen (hjemmehjælp og plejehjem) i kommunen</a:t>
            </a:r>
          </a:p>
          <a:p>
            <a:r>
              <a:rPr lang="da-DK" sz="2400" dirty="0"/>
              <a:t>Nøgletal for udvikling i serviceudgifter til ældre i kommunen</a:t>
            </a:r>
          </a:p>
          <a:p>
            <a:r>
              <a:rPr lang="da-DK" sz="2400" dirty="0"/>
              <a:t>Karakteristik af ældre i kommunen</a:t>
            </a:r>
          </a:p>
          <a:p>
            <a:r>
              <a:rPr lang="da-DK" sz="2400" dirty="0"/>
              <a:t>Vejledning</a:t>
            </a:r>
          </a:p>
          <a:p>
            <a:pPr marL="0" indent="0">
              <a:buNone/>
            </a:pPr>
            <a:endParaRPr lang="da-DK" dirty="0"/>
          </a:p>
        </p:txBody>
      </p:sp>
      <p:sp>
        <p:nvSpPr>
          <p:cNvPr id="12" name="Pladsholder til tekst 11">
            <a:extLst>
              <a:ext uri="{FF2B5EF4-FFF2-40B4-BE49-F238E27FC236}">
                <a16:creationId xmlns:a16="http://schemas.microsoft.com/office/drawing/2014/main" id="{EB2A47F0-E8FE-966E-BBF7-EB7BFC1A2072}"/>
              </a:ext>
            </a:extLst>
          </p:cNvPr>
          <p:cNvSpPr>
            <a:spLocks noGrp="1"/>
          </p:cNvSpPr>
          <p:nvPr>
            <p:ph type="body" sz="quarter" idx="10"/>
          </p:nvPr>
        </p:nvSpPr>
        <p:spPr/>
        <p:txBody>
          <a:bodyPr/>
          <a:lstStyle/>
          <a:p>
            <a:r>
              <a:rPr lang="da-DK" dirty="0"/>
              <a:t>Hvad skal pakken indeholde?</a:t>
            </a:r>
          </a:p>
        </p:txBody>
      </p:sp>
      <p:sp>
        <p:nvSpPr>
          <p:cNvPr id="4" name="Titel 3">
            <a:extLst>
              <a:ext uri="{FF2B5EF4-FFF2-40B4-BE49-F238E27FC236}">
                <a16:creationId xmlns:a16="http://schemas.microsoft.com/office/drawing/2014/main" id="{EB7C9DF1-6DF5-A231-8DBC-A6BAC083EB91}"/>
              </a:ext>
            </a:extLst>
          </p:cNvPr>
          <p:cNvSpPr>
            <a:spLocks noGrp="1"/>
          </p:cNvSpPr>
          <p:nvPr>
            <p:ph type="title"/>
          </p:nvPr>
        </p:nvSpPr>
        <p:spPr/>
        <p:txBody>
          <a:bodyPr/>
          <a:lstStyle/>
          <a:p>
            <a:r>
              <a:rPr lang="da-DK" dirty="0"/>
              <a:t>Datapakke til det lokalpolitiske arbejde</a:t>
            </a:r>
          </a:p>
        </p:txBody>
      </p:sp>
    </p:spTree>
    <p:extLst>
      <p:ext uri="{BB962C8B-B14F-4D97-AF65-F5344CB8AC3E}">
        <p14:creationId xmlns:p14="http://schemas.microsoft.com/office/powerpoint/2010/main" val="2102613492"/>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BE1181B-E96C-81A3-A304-4590BAD355FD}"/>
              </a:ext>
            </a:extLst>
          </p:cNvPr>
          <p:cNvSpPr>
            <a:spLocks noGrp="1"/>
          </p:cNvSpPr>
          <p:nvPr>
            <p:ph type="ctrTitle"/>
          </p:nvPr>
        </p:nvSpPr>
        <p:spPr/>
        <p:txBody>
          <a:bodyPr/>
          <a:lstStyle/>
          <a:p>
            <a:r>
              <a:rPr lang="da-DK" dirty="0"/>
              <a:t>Strategi 2025</a:t>
            </a:r>
            <a:br>
              <a:rPr lang="da-DK" dirty="0"/>
            </a:br>
            <a:endParaRPr lang="da-DK" sz="1800" dirty="0"/>
          </a:p>
        </p:txBody>
      </p:sp>
      <p:sp>
        <p:nvSpPr>
          <p:cNvPr id="5" name="Undertitel 4">
            <a:extLst>
              <a:ext uri="{FF2B5EF4-FFF2-40B4-BE49-F238E27FC236}">
                <a16:creationId xmlns:a16="http://schemas.microsoft.com/office/drawing/2014/main" id="{C83C7967-B6F6-4E77-D535-F7B72D75FE87}"/>
              </a:ext>
            </a:extLst>
          </p:cNvPr>
          <p:cNvSpPr>
            <a:spLocks noGrp="1"/>
          </p:cNvSpPr>
          <p:nvPr>
            <p:ph type="subTitle" idx="1"/>
          </p:nvPr>
        </p:nvSpPr>
        <p:spPr/>
        <p:txBody>
          <a:bodyPr/>
          <a:lstStyle/>
          <a:p>
            <a:r>
              <a:rPr lang="da-DK" dirty="0"/>
              <a:t>Dialogmøder september 2024 </a:t>
            </a:r>
          </a:p>
        </p:txBody>
      </p:sp>
      <p:pic>
        <p:nvPicPr>
          <p:cNvPr id="3" name="Pladsholder til billede 2" descr="Et hvidt Jigsaw puslespil med røde brikker">
            <a:extLst>
              <a:ext uri="{FF2B5EF4-FFF2-40B4-BE49-F238E27FC236}">
                <a16:creationId xmlns:a16="http://schemas.microsoft.com/office/drawing/2014/main" id="{B06229F1-0452-3755-C280-2EE5A470AC0E}"/>
              </a:ext>
            </a:extLst>
          </p:cNvPr>
          <p:cNvPicPr>
            <a:picLocks noGrp="1" noChangeAspect="1"/>
          </p:cNvPicPr>
          <p:nvPr>
            <p:ph type="pic" sz="quarter" idx="10"/>
          </p:nvPr>
        </p:nvPicPr>
        <p:blipFill>
          <a:blip r:embed="rId3"/>
          <a:srcRect l="19884" r="19884"/>
          <a:stretch>
            <a:fillRect/>
          </a:stretch>
        </p:blipFill>
        <p:spPr>
          <a:xfrm>
            <a:off x="6096000" y="0"/>
            <a:ext cx="6115050" cy="6858000"/>
          </a:xfrm>
        </p:spPr>
      </p:pic>
    </p:spTree>
    <p:extLst>
      <p:ext uri="{BB962C8B-B14F-4D97-AF65-F5344CB8AC3E}">
        <p14:creationId xmlns:p14="http://schemas.microsoft.com/office/powerpoint/2010/main" val="248854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074764B9-39EB-79E5-1489-A50C7255DE8F}"/>
              </a:ext>
            </a:extLst>
          </p:cNvPr>
          <p:cNvSpPr>
            <a:spLocks noGrp="1"/>
          </p:cNvSpPr>
          <p:nvPr>
            <p:ph sz="half" idx="1"/>
          </p:nvPr>
        </p:nvSpPr>
        <p:spPr>
          <a:xfrm>
            <a:off x="414338" y="1677988"/>
            <a:ext cx="5541962" cy="4479925"/>
          </a:xfrm>
        </p:spPr>
        <p:txBody>
          <a:bodyPr>
            <a:normAutofit fontScale="92500" lnSpcReduction="20000"/>
          </a:bodyPr>
          <a:lstStyle/>
          <a:p>
            <a:pPr marL="285750" indent="-285750">
              <a:lnSpc>
                <a:spcPct val="100000"/>
              </a:lnSpc>
              <a:spcAft>
                <a:spcPts val="600"/>
              </a:spcAft>
              <a:buFont typeface="Arial" panose="020B0604020202020204" pitchFamily="34" charset="0"/>
              <a:buChar char="•"/>
            </a:pPr>
            <a:r>
              <a:rPr lang="da-DK" sz="1800" dirty="0"/>
              <a:t>Økonomisk vækst i BNP forventes at blive fortsat ca. 2 pct. – bl.a. hjulpet af medicinalindustrien.</a:t>
            </a:r>
          </a:p>
          <a:p>
            <a:pPr marL="285750" indent="-285750">
              <a:lnSpc>
                <a:spcPct val="100000"/>
              </a:lnSpc>
              <a:spcAft>
                <a:spcPts val="600"/>
              </a:spcAft>
              <a:buFont typeface="Arial" panose="020B0604020202020204" pitchFamily="34" charset="0"/>
              <a:buChar char="•"/>
            </a:pPr>
            <a:r>
              <a:rPr lang="da-DK" sz="1800" dirty="0"/>
              <a:t>Beskæftigelsen vil ligge stabilt på det nuværende, meget høje, niveau – i dag arbejder over 3 mio. danskere.</a:t>
            </a:r>
          </a:p>
          <a:p>
            <a:pPr marL="285750" indent="-285750">
              <a:lnSpc>
                <a:spcPct val="100000"/>
              </a:lnSpc>
              <a:spcAft>
                <a:spcPts val="600"/>
              </a:spcAft>
              <a:buFont typeface="Arial" panose="020B0604020202020204" pitchFamily="34" charset="0"/>
              <a:buChar char="•"/>
            </a:pPr>
            <a:r>
              <a:rPr lang="da-DK" sz="1800" dirty="0"/>
              <a:t>Øget beskæftigelse skyldes især vækst i aldersgruppen 60-64 år samt ikke-vestlige indvandrere.</a:t>
            </a:r>
          </a:p>
          <a:p>
            <a:pPr marL="285750" indent="-285750">
              <a:lnSpc>
                <a:spcPct val="100000"/>
              </a:lnSpc>
              <a:spcAft>
                <a:spcPts val="600"/>
              </a:spcAft>
              <a:buFont typeface="Arial" panose="020B0604020202020204" pitchFamily="34" charset="0"/>
              <a:buChar char="•"/>
            </a:pPr>
            <a:r>
              <a:rPr lang="da-DK" sz="1800" dirty="0"/>
              <a:t>Offentlige saldo vil udvise overskud på godt 1 pct. af BNP.</a:t>
            </a:r>
          </a:p>
          <a:p>
            <a:pPr marL="285750" indent="-285750">
              <a:lnSpc>
                <a:spcPct val="100000"/>
              </a:lnSpc>
              <a:spcAft>
                <a:spcPts val="600"/>
              </a:spcAft>
              <a:buFont typeface="Arial" panose="020B0604020202020204" pitchFamily="34" charset="0"/>
              <a:buChar char="•"/>
            </a:pPr>
            <a:r>
              <a:rPr lang="da-DK" sz="1800" dirty="0"/>
              <a:t>Prisinflation forventes fortsat at ligge pænt nede på 1½-2 pct. </a:t>
            </a:r>
          </a:p>
          <a:p>
            <a:pPr marL="285750" indent="-285750">
              <a:lnSpc>
                <a:spcPct val="100000"/>
              </a:lnSpc>
              <a:spcAft>
                <a:spcPts val="600"/>
              </a:spcAft>
              <a:buFont typeface="Arial" panose="020B0604020202020204" pitchFamily="34" charset="0"/>
              <a:buChar char="•"/>
            </a:pPr>
            <a:r>
              <a:rPr lang="da-DK" sz="1800" dirty="0"/>
              <a:t>Fortsat voldsomt betalingsbalanceoverskud, en tredjedel billion kroner, 11 pct. af BNP.</a:t>
            </a:r>
          </a:p>
          <a:p>
            <a:pPr marL="285750" indent="-285750">
              <a:lnSpc>
                <a:spcPct val="100000"/>
              </a:lnSpc>
              <a:spcAft>
                <a:spcPts val="600"/>
              </a:spcAft>
              <a:buFont typeface="Arial" panose="020B0604020202020204" pitchFamily="34" charset="0"/>
              <a:buChar char="•"/>
            </a:pPr>
            <a:r>
              <a:rPr lang="da-DK" sz="1800" dirty="0"/>
              <a:t>Danmarks nettoformue ift. udlandet er 1 billion kr. </a:t>
            </a:r>
          </a:p>
          <a:p>
            <a:pPr>
              <a:lnSpc>
                <a:spcPct val="100000"/>
              </a:lnSpc>
              <a:spcAft>
                <a:spcPts val="600"/>
              </a:spcAft>
            </a:pPr>
            <a:endParaRPr lang="da-DK" sz="1200" dirty="0"/>
          </a:p>
          <a:p>
            <a:pPr>
              <a:lnSpc>
                <a:spcPct val="100000"/>
              </a:lnSpc>
              <a:spcAft>
                <a:spcPts val="600"/>
              </a:spcAft>
            </a:pPr>
            <a:endParaRPr lang="da-DK" sz="1200" dirty="0"/>
          </a:p>
        </p:txBody>
      </p:sp>
      <p:sp>
        <p:nvSpPr>
          <p:cNvPr id="11" name="Date Placeholder 2">
            <a:extLst>
              <a:ext uri="{FF2B5EF4-FFF2-40B4-BE49-F238E27FC236}">
                <a16:creationId xmlns:a16="http://schemas.microsoft.com/office/drawing/2014/main" id="{E665D86A-8B49-8F33-4E6E-C21CA51095A7}"/>
              </a:ext>
            </a:extLst>
          </p:cNvPr>
          <p:cNvSpPr>
            <a:spLocks noGrp="1"/>
          </p:cNvSpPr>
          <p:nvPr>
            <p:ph type="dt" sz="half" idx="10"/>
          </p:nvPr>
        </p:nvSpPr>
        <p:spPr>
          <a:xfrm>
            <a:off x="8866188" y="6577013"/>
            <a:ext cx="1939925" cy="273050"/>
          </a:xfrm>
        </p:spPr>
        <p:txBody>
          <a:bodyPr anchor="ctr">
            <a:normAutofit fontScale="77500" lnSpcReduction="20000"/>
          </a:bodyPr>
          <a:lstStyle/>
          <a:p>
            <a:pPr>
              <a:spcAft>
                <a:spcPts val="600"/>
              </a:spcAft>
            </a:pPr>
            <a:fld id="{6E9DC91F-28B5-4ED4-980F-F7980C0A9ECB}" type="datetime1">
              <a:rPr lang="da-DK" smtClean="0"/>
              <a:pPr>
                <a:spcAft>
                  <a:spcPts val="600"/>
                </a:spcAft>
              </a:pPr>
              <a:t>16-09-2024</a:t>
            </a:fld>
            <a:endParaRPr lang="da-DK"/>
          </a:p>
        </p:txBody>
      </p:sp>
      <p:sp>
        <p:nvSpPr>
          <p:cNvPr id="15" name="Slide Number Placeholder 4">
            <a:extLst>
              <a:ext uri="{FF2B5EF4-FFF2-40B4-BE49-F238E27FC236}">
                <a16:creationId xmlns:a16="http://schemas.microsoft.com/office/drawing/2014/main" id="{281A74DC-7109-2A24-0962-64F287CA1381}"/>
              </a:ext>
            </a:extLst>
          </p:cNvPr>
          <p:cNvSpPr>
            <a:spLocks noGrp="1"/>
          </p:cNvSpPr>
          <p:nvPr>
            <p:ph type="sldNum" sz="quarter" idx="12"/>
          </p:nvPr>
        </p:nvSpPr>
        <p:spPr>
          <a:xfrm>
            <a:off x="11082337" y="6577013"/>
            <a:ext cx="693737" cy="273050"/>
          </a:xfrm>
        </p:spPr>
        <p:txBody>
          <a:bodyPr anchor="ctr">
            <a:normAutofit lnSpcReduction="10000"/>
          </a:bodyPr>
          <a:lstStyle/>
          <a:p>
            <a:pPr>
              <a:spcAft>
                <a:spcPts val="600"/>
              </a:spcAft>
            </a:pPr>
            <a:fld id="{0E8862F4-759C-4937-98C7-CDEB1EE77131}" type="slidenum">
              <a:rPr lang="da-DK" smtClean="0"/>
              <a:pPr>
                <a:spcAft>
                  <a:spcPts val="600"/>
                </a:spcAft>
              </a:pPr>
              <a:t>55</a:t>
            </a:fld>
            <a:endParaRPr lang="da-DK"/>
          </a:p>
        </p:txBody>
      </p:sp>
      <p:sp>
        <p:nvSpPr>
          <p:cNvPr id="4" name="Titel 3">
            <a:extLst>
              <a:ext uri="{FF2B5EF4-FFF2-40B4-BE49-F238E27FC236}">
                <a16:creationId xmlns:a16="http://schemas.microsoft.com/office/drawing/2014/main" id="{67DD93CD-CA72-67B1-52F0-DC873ED41EE5}"/>
              </a:ext>
            </a:extLst>
          </p:cNvPr>
          <p:cNvSpPr>
            <a:spLocks noGrp="1"/>
          </p:cNvSpPr>
          <p:nvPr>
            <p:ph type="title"/>
          </p:nvPr>
        </p:nvSpPr>
        <p:spPr>
          <a:xfrm>
            <a:off x="414338" y="419100"/>
            <a:ext cx="11361738" cy="839788"/>
          </a:xfrm>
        </p:spPr>
        <p:txBody>
          <a:bodyPr anchor="t">
            <a:normAutofit/>
          </a:bodyPr>
          <a:lstStyle/>
          <a:p>
            <a:r>
              <a:rPr lang="da-DK" dirty="0"/>
              <a:t>Økonomiske udsigter i 2025</a:t>
            </a:r>
          </a:p>
        </p:txBody>
      </p:sp>
      <p:sp>
        <p:nvSpPr>
          <p:cNvPr id="5" name="Pladsholder til indhold 4">
            <a:extLst>
              <a:ext uri="{FF2B5EF4-FFF2-40B4-BE49-F238E27FC236}">
                <a16:creationId xmlns:a16="http://schemas.microsoft.com/office/drawing/2014/main" id="{BF9A6E06-3978-939D-5D5F-CAE213C1B0FA}"/>
              </a:ext>
            </a:extLst>
          </p:cNvPr>
          <p:cNvSpPr>
            <a:spLocks noGrp="1"/>
          </p:cNvSpPr>
          <p:nvPr>
            <p:ph sz="half" idx="2"/>
          </p:nvPr>
        </p:nvSpPr>
        <p:spPr/>
        <p:txBody>
          <a:bodyPr/>
          <a:lstStyle/>
          <a:p>
            <a:endParaRPr lang="da-DK"/>
          </a:p>
        </p:txBody>
      </p:sp>
    </p:spTree>
    <p:extLst>
      <p:ext uri="{BB962C8B-B14F-4D97-AF65-F5344CB8AC3E}">
        <p14:creationId xmlns:p14="http://schemas.microsoft.com/office/powerpoint/2010/main" val="39221484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A78C688E-C4F8-D307-5838-12E7954A96C5}"/>
              </a:ext>
            </a:extLst>
          </p:cNvPr>
          <p:cNvSpPr>
            <a:spLocks noGrp="1"/>
          </p:cNvSpPr>
          <p:nvPr>
            <p:ph sz="half" idx="1"/>
          </p:nvPr>
        </p:nvSpPr>
        <p:spPr/>
        <p:txBody>
          <a:bodyPr/>
          <a:lstStyle/>
          <a:p>
            <a:pPr marL="285750" indent="-285750">
              <a:buFont typeface="Arial" panose="020B0604020202020204" pitchFamily="34" charset="0"/>
              <a:buChar char="•"/>
            </a:pPr>
            <a:r>
              <a:rPr lang="da-DK" sz="1800" dirty="0"/>
              <a:t>Danmark overtager EU formandskab 1. juli </a:t>
            </a:r>
          </a:p>
          <a:p>
            <a:pPr marL="285750" indent="-285750">
              <a:buFont typeface="Arial" panose="020B0604020202020204" pitchFamily="34" charset="0"/>
              <a:buChar char="•"/>
            </a:pPr>
            <a:r>
              <a:rPr lang="da-DK" sz="1800" dirty="0"/>
              <a:t>Ny ældrelov vil være endeligt vedtaget – helhedspleje, faste teams, mere selvbestemmelse; virkning fra 1. juli 2025. De enkelte kommuners opfølgning bliver afgørende.</a:t>
            </a:r>
          </a:p>
          <a:p>
            <a:pPr marL="285750" indent="-285750">
              <a:buFont typeface="Arial" panose="020B0604020202020204" pitchFamily="34" charset="0"/>
              <a:buChar char="•"/>
            </a:pPr>
            <a:r>
              <a:rPr lang="da-DK" sz="1800" dirty="0"/>
              <a:t>Er der indgået forlig om ny sundhedsstruktur, om sundhedsreform?</a:t>
            </a:r>
          </a:p>
          <a:p>
            <a:pPr marL="285750" indent="-285750">
              <a:buFont typeface="Arial" panose="020B0604020202020204" pitchFamily="34" charset="0"/>
              <a:buChar char="•"/>
            </a:pPr>
            <a:r>
              <a:rPr lang="da-DK" sz="1800" dirty="0"/>
              <a:t>Med sikkerhed: Kommunalvalg november 2025!</a:t>
            </a:r>
          </a:p>
          <a:p>
            <a:pPr marL="285750" indent="-285750">
              <a:buFont typeface="Arial" panose="020B0604020202020204" pitchFamily="34" charset="0"/>
              <a:buChar char="•"/>
            </a:pPr>
            <a:r>
              <a:rPr lang="da-DK" sz="1800" dirty="0"/>
              <a:t>Folketingsvalg i utide, fx fordi de tre partier i SVM-regeringen går fra hinanden?</a:t>
            </a:r>
          </a:p>
          <a:p>
            <a:pPr marL="285750" indent="-285750">
              <a:buFont typeface="Arial" panose="020B0604020202020204" pitchFamily="34" charset="0"/>
              <a:buChar char="•"/>
            </a:pPr>
            <a:r>
              <a:rPr lang="da-DK" sz="1800" dirty="0"/>
              <a:t>Genforhandling af 2006- og 2011-velfærdsaftalerne om fremtidig folkepensionsalder mv.?</a:t>
            </a:r>
          </a:p>
        </p:txBody>
      </p:sp>
      <p:sp>
        <p:nvSpPr>
          <p:cNvPr id="4" name="Titel 3">
            <a:extLst>
              <a:ext uri="{FF2B5EF4-FFF2-40B4-BE49-F238E27FC236}">
                <a16:creationId xmlns:a16="http://schemas.microsoft.com/office/drawing/2014/main" id="{18923A21-27D2-E4A6-3DC9-25F2A6058E2A}"/>
              </a:ext>
            </a:extLst>
          </p:cNvPr>
          <p:cNvSpPr>
            <a:spLocks noGrp="1"/>
          </p:cNvSpPr>
          <p:nvPr>
            <p:ph type="title"/>
          </p:nvPr>
        </p:nvSpPr>
        <p:spPr/>
        <p:txBody>
          <a:bodyPr/>
          <a:lstStyle/>
          <a:p>
            <a:r>
              <a:rPr lang="da-DK" dirty="0"/>
              <a:t>Politiske udsigter i 2025</a:t>
            </a:r>
          </a:p>
        </p:txBody>
      </p:sp>
      <p:sp>
        <p:nvSpPr>
          <p:cNvPr id="5" name="Pladsholder til billede 4">
            <a:extLst>
              <a:ext uri="{FF2B5EF4-FFF2-40B4-BE49-F238E27FC236}">
                <a16:creationId xmlns:a16="http://schemas.microsoft.com/office/drawing/2014/main" id="{78689F25-847F-0E52-13BF-0D56243EDDB2}"/>
              </a:ext>
            </a:extLst>
          </p:cNvPr>
          <p:cNvSpPr>
            <a:spLocks noGrp="1"/>
          </p:cNvSpPr>
          <p:nvPr>
            <p:ph type="pic" sz="quarter" idx="13"/>
          </p:nvPr>
        </p:nvSpPr>
        <p:spPr/>
        <p:txBody>
          <a:bodyPr/>
          <a:lstStyle/>
          <a:p>
            <a:endParaRPr lang="da-DK"/>
          </a:p>
        </p:txBody>
      </p:sp>
    </p:spTree>
    <p:extLst>
      <p:ext uri="{BB962C8B-B14F-4D97-AF65-F5344CB8AC3E}">
        <p14:creationId xmlns:p14="http://schemas.microsoft.com/office/powerpoint/2010/main" val="42917800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FC6023FD-DFFE-6E7B-1967-9776A5DB034F}"/>
              </a:ext>
            </a:extLst>
          </p:cNvPr>
          <p:cNvSpPr>
            <a:spLocks noGrp="1"/>
          </p:cNvSpPr>
          <p:nvPr>
            <p:ph sz="half" idx="1"/>
          </p:nvPr>
        </p:nvSpPr>
        <p:spPr/>
        <p:txBody>
          <a:bodyPr/>
          <a:lstStyle/>
          <a:p>
            <a:pPr marL="342900" indent="-342900">
              <a:buFont typeface="Arial" panose="020B0604020202020204" pitchFamily="34" charset="0"/>
              <a:buChar char="•"/>
            </a:pPr>
            <a:r>
              <a:rPr lang="da-DK" sz="2000" dirty="0"/>
              <a:t>Antal medlemmer ultimo 2025: </a:t>
            </a:r>
            <a:br>
              <a:rPr lang="da-DK" sz="2000" dirty="0"/>
            </a:br>
            <a:r>
              <a:rPr lang="da-DK" sz="2000" dirty="0"/>
              <a:t>Min. 1.049.000</a:t>
            </a:r>
          </a:p>
          <a:p>
            <a:pPr marL="342900" indent="-342900">
              <a:buFont typeface="Arial" panose="020B0604020202020204" pitchFamily="34" charset="0"/>
              <a:buChar char="•"/>
            </a:pPr>
            <a:r>
              <a:rPr lang="da-DK" sz="2000" dirty="0"/>
              <a:t>Medlemsandel i aldersgruppen 50-64 år: Min. 19,5 pct.</a:t>
            </a:r>
          </a:p>
          <a:p>
            <a:pPr marL="342900" indent="-342900">
              <a:buFont typeface="Arial" panose="020B0604020202020204" pitchFamily="34" charset="0"/>
              <a:buChar char="•"/>
            </a:pPr>
            <a:r>
              <a:rPr lang="da-DK" sz="2000" dirty="0"/>
              <a:t>Gentegningsprocent: Min. 97,2 pct. </a:t>
            </a:r>
          </a:p>
          <a:p>
            <a:pPr marL="342900" indent="-342900">
              <a:buFont typeface="Arial" panose="020B0604020202020204" pitchFamily="34" charset="0"/>
              <a:buChar char="•"/>
            </a:pPr>
            <a:r>
              <a:rPr lang="da-DK" sz="2000" dirty="0"/>
              <a:t>Hjemmeside: Min. 500.000 brugere pr. måned</a:t>
            </a:r>
          </a:p>
          <a:p>
            <a:pPr marL="342900" indent="-342900">
              <a:buFont typeface="Arial" panose="020B0604020202020204" pitchFamily="34" charset="0"/>
              <a:buChar char="•"/>
            </a:pPr>
            <a:r>
              <a:rPr lang="da-DK" sz="2000" dirty="0"/>
              <a:t>Facebook </a:t>
            </a:r>
            <a:r>
              <a:rPr lang="da-DK" sz="2000" dirty="0" err="1"/>
              <a:t>reach</a:t>
            </a:r>
            <a:r>
              <a:rPr lang="da-DK" sz="2000" dirty="0"/>
              <a:t>: Min. 4,5 mio. pr. måned</a:t>
            </a:r>
          </a:p>
          <a:p>
            <a:pPr marL="342900" indent="-342900">
              <a:buFont typeface="Arial" panose="020B0604020202020204" pitchFamily="34" charset="0"/>
              <a:buChar char="•"/>
            </a:pPr>
            <a:r>
              <a:rPr lang="da-DK" sz="2000" dirty="0"/>
              <a:t>Antal frivillige: Min 21.000</a:t>
            </a:r>
          </a:p>
          <a:p>
            <a:pPr marL="342900" indent="-342900">
              <a:buFont typeface="Arial" panose="020B0604020202020204" pitchFamily="34" charset="0"/>
              <a:buChar char="•"/>
            </a:pPr>
            <a:r>
              <a:rPr lang="da-DK" sz="2000" dirty="0"/>
              <a:t>Antal rådgivninger: Min. 49.000</a:t>
            </a:r>
          </a:p>
        </p:txBody>
      </p:sp>
      <p:sp>
        <p:nvSpPr>
          <p:cNvPr id="4" name="Titel 3">
            <a:extLst>
              <a:ext uri="{FF2B5EF4-FFF2-40B4-BE49-F238E27FC236}">
                <a16:creationId xmlns:a16="http://schemas.microsoft.com/office/drawing/2014/main" id="{1014B0C0-A01F-284D-36E3-5303C599E6D2}"/>
              </a:ext>
            </a:extLst>
          </p:cNvPr>
          <p:cNvSpPr>
            <a:spLocks noGrp="1"/>
          </p:cNvSpPr>
          <p:nvPr>
            <p:ph type="title"/>
          </p:nvPr>
        </p:nvSpPr>
        <p:spPr/>
        <p:txBody>
          <a:bodyPr/>
          <a:lstStyle/>
          <a:p>
            <a:r>
              <a:rPr lang="da-DK" dirty="0"/>
              <a:t>Målsætninger i 2025 for Ældre Sagen</a:t>
            </a:r>
          </a:p>
        </p:txBody>
      </p:sp>
      <p:sp>
        <p:nvSpPr>
          <p:cNvPr id="5" name="Pladsholder til billede 4">
            <a:extLst>
              <a:ext uri="{FF2B5EF4-FFF2-40B4-BE49-F238E27FC236}">
                <a16:creationId xmlns:a16="http://schemas.microsoft.com/office/drawing/2014/main" id="{BB2CE5AE-D642-0DE9-BEB4-4FADF0BF9D19}"/>
              </a:ext>
            </a:extLst>
          </p:cNvPr>
          <p:cNvSpPr>
            <a:spLocks noGrp="1"/>
          </p:cNvSpPr>
          <p:nvPr>
            <p:ph type="pic" sz="quarter" idx="13"/>
          </p:nvPr>
        </p:nvSpPr>
        <p:spPr/>
        <p:txBody>
          <a:bodyPr/>
          <a:lstStyle/>
          <a:p>
            <a:endParaRPr lang="da-DK"/>
          </a:p>
        </p:txBody>
      </p:sp>
    </p:spTree>
    <p:extLst>
      <p:ext uri="{BB962C8B-B14F-4D97-AF65-F5344CB8AC3E}">
        <p14:creationId xmlns:p14="http://schemas.microsoft.com/office/powerpoint/2010/main" val="10856388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BC6634A-438A-60AB-4456-A5FEA0DACB01}"/>
              </a:ext>
            </a:extLst>
          </p:cNvPr>
          <p:cNvSpPr>
            <a:spLocks noGrp="1"/>
          </p:cNvSpPr>
          <p:nvPr>
            <p:ph type="title"/>
          </p:nvPr>
        </p:nvSpPr>
        <p:spPr>
          <a:xfrm>
            <a:off x="484211" y="233406"/>
            <a:ext cx="11239500" cy="965156"/>
          </a:xfrm>
        </p:spPr>
        <p:txBody>
          <a:bodyPr anchor="ctr">
            <a:normAutofit/>
          </a:bodyPr>
          <a:lstStyle/>
          <a:p>
            <a:r>
              <a:rPr lang="da-DK" sz="3000" dirty="0"/>
              <a:t>Vi arbejder for: </a:t>
            </a:r>
            <a:r>
              <a:rPr lang="da-DK" sz="3000" b="1" dirty="0"/>
              <a:t>Et godt liv – hele livet</a:t>
            </a:r>
          </a:p>
        </p:txBody>
      </p:sp>
      <p:graphicFrame>
        <p:nvGraphicFramePr>
          <p:cNvPr id="6" name="Pladsholder til indhold 2">
            <a:extLst>
              <a:ext uri="{FF2B5EF4-FFF2-40B4-BE49-F238E27FC236}">
                <a16:creationId xmlns:a16="http://schemas.microsoft.com/office/drawing/2014/main" id="{CF16AC4A-02FD-067F-E279-4546B9581706}"/>
              </a:ext>
            </a:extLst>
          </p:cNvPr>
          <p:cNvGraphicFramePr>
            <a:graphicFrameLocks noGrp="1"/>
          </p:cNvGraphicFramePr>
          <p:nvPr>
            <p:ph sz="quarter" idx="12"/>
          </p:nvPr>
        </p:nvGraphicFramePr>
        <p:xfrm>
          <a:off x="1016001" y="1875119"/>
          <a:ext cx="10708217" cy="4340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Grafik 13" descr="Kør/Afspil med massiv udfyldning">
            <a:extLst>
              <a:ext uri="{FF2B5EF4-FFF2-40B4-BE49-F238E27FC236}">
                <a16:creationId xmlns:a16="http://schemas.microsoft.com/office/drawing/2014/main" id="{A3590EC9-FE66-8C6E-C5A3-CCC0F4EB04C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7556" y="2414596"/>
            <a:ext cx="1143000" cy="1143000"/>
          </a:xfrm>
          <a:prstGeom prst="rect">
            <a:avLst/>
          </a:prstGeom>
        </p:spPr>
      </p:pic>
      <p:sp>
        <p:nvSpPr>
          <p:cNvPr id="15" name="Pladsholder til tekst 14">
            <a:extLst>
              <a:ext uri="{FF2B5EF4-FFF2-40B4-BE49-F238E27FC236}">
                <a16:creationId xmlns:a16="http://schemas.microsoft.com/office/drawing/2014/main" id="{2EBB8645-AF98-EA64-AAC2-8E75E5471931}"/>
              </a:ext>
            </a:extLst>
          </p:cNvPr>
          <p:cNvSpPr>
            <a:spLocks noGrp="1"/>
          </p:cNvSpPr>
          <p:nvPr>
            <p:ph type="body" sz="quarter" idx="10"/>
          </p:nvPr>
        </p:nvSpPr>
        <p:spPr/>
        <p:txBody>
          <a:bodyPr/>
          <a:lstStyle/>
          <a:p>
            <a:r>
              <a:rPr lang="da-DK" sz="2400" dirty="0">
                <a:solidFill>
                  <a:schemeClr val="accent2"/>
                </a:solidFill>
              </a:rPr>
              <a:t>hvad består det af? Tre vigtige dimensioner</a:t>
            </a:r>
          </a:p>
        </p:txBody>
      </p:sp>
    </p:spTree>
    <p:extLst>
      <p:ext uri="{BB962C8B-B14F-4D97-AF65-F5344CB8AC3E}">
        <p14:creationId xmlns:p14="http://schemas.microsoft.com/office/powerpoint/2010/main" val="2903301324"/>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E60530FA-09C5-095C-7F49-62F7401C338F}"/>
              </a:ext>
            </a:extLst>
          </p:cNvPr>
          <p:cNvSpPr>
            <a:spLocks noGrp="1"/>
          </p:cNvSpPr>
          <p:nvPr>
            <p:ph sz="half" idx="1"/>
          </p:nvPr>
        </p:nvSpPr>
        <p:spPr>
          <a:ln>
            <a:noFill/>
          </a:ln>
        </p:spPr>
        <p:txBody>
          <a:bodyPr/>
          <a:lstStyle/>
          <a:p>
            <a:r>
              <a:rPr lang="da-DK" sz="2000" dirty="0">
                <a:solidFill>
                  <a:schemeClr val="tx2"/>
                </a:solidFill>
              </a:rPr>
              <a:t>Med vores tre vigtige skub skaber vi </a:t>
            </a:r>
            <a:r>
              <a:rPr lang="da-DK" sz="2000" b="1" dirty="0">
                <a:solidFill>
                  <a:schemeClr val="accent2"/>
                </a:solidFill>
              </a:rPr>
              <a:t>forbedringer i hverdagslivet</a:t>
            </a:r>
            <a:r>
              <a:rPr lang="da-DK" sz="2800" b="1" dirty="0">
                <a:solidFill>
                  <a:schemeClr val="accent2"/>
                </a:solidFill>
              </a:rPr>
              <a:t> </a:t>
            </a:r>
            <a:r>
              <a:rPr lang="da-DK" sz="2000" dirty="0">
                <a:solidFill>
                  <a:schemeClr val="tx2"/>
                </a:solidFill>
              </a:rPr>
              <a:t>for vores </a:t>
            </a:r>
            <a:r>
              <a:rPr lang="da-DK" sz="2000" dirty="0" err="1">
                <a:solidFill>
                  <a:schemeClr val="tx2"/>
                </a:solidFill>
              </a:rPr>
              <a:t>mål-gruppe</a:t>
            </a:r>
            <a:r>
              <a:rPr lang="da-DK" sz="2000" dirty="0">
                <a:solidFill>
                  <a:schemeClr val="tx2"/>
                </a:solidFill>
              </a:rPr>
              <a:t> ude i den virkelighed, hvor de befinder sig. </a:t>
            </a:r>
          </a:p>
          <a:p>
            <a:r>
              <a:rPr lang="da-DK" sz="2000" dirty="0">
                <a:solidFill>
                  <a:schemeClr val="tx2"/>
                </a:solidFill>
              </a:rPr>
              <a:t>De tre skub peger på områder, hvor ”det gode liv som senior eller ældre” er truet. </a:t>
            </a:r>
          </a:p>
          <a:p>
            <a:endParaRPr lang="da-DK" sz="2000" dirty="0">
              <a:solidFill>
                <a:schemeClr val="tx2"/>
              </a:solidFill>
            </a:endParaRPr>
          </a:p>
          <a:p>
            <a:r>
              <a:rPr lang="da-DK" sz="2000" dirty="0">
                <a:solidFill>
                  <a:schemeClr val="tx2"/>
                </a:solidFill>
              </a:rPr>
              <a:t>Vi kan skubbe direkte eller indirekte:</a:t>
            </a:r>
          </a:p>
          <a:p>
            <a:pPr algn="ctr"/>
            <a:endParaRPr lang="da-DK" sz="2000" dirty="0">
              <a:solidFill>
                <a:schemeClr val="tx2"/>
              </a:solidFill>
            </a:endParaRPr>
          </a:p>
          <a:p>
            <a:pPr algn="ctr"/>
            <a:endParaRPr lang="da-DK" sz="2000" dirty="0">
              <a:solidFill>
                <a:schemeClr val="tx2"/>
              </a:solidFill>
            </a:endParaRPr>
          </a:p>
          <a:p>
            <a:endParaRPr lang="en-US" dirty="0"/>
          </a:p>
          <a:p>
            <a:pPr marL="285750" indent="-285750">
              <a:buFont typeface="Arial" panose="020B0604020202020204" pitchFamily="34" charset="0"/>
              <a:buChar char="•"/>
            </a:pPr>
            <a:endParaRPr lang="da-DK" b="1" dirty="0">
              <a:solidFill>
                <a:schemeClr val="accent1">
                  <a:lumMod val="75000"/>
                </a:schemeClr>
              </a:solidFill>
            </a:endParaRPr>
          </a:p>
        </p:txBody>
      </p:sp>
      <p:pic>
        <p:nvPicPr>
          <p:cNvPr id="6" name="Pladsholder til indhold 5" descr="Et billede, der indeholder tekst, indendørs, person, menneske&#10;&#10;Automatisk genereret beskrivelse">
            <a:extLst>
              <a:ext uri="{FF2B5EF4-FFF2-40B4-BE49-F238E27FC236}">
                <a16:creationId xmlns:a16="http://schemas.microsoft.com/office/drawing/2014/main" id="{5B5E0D2C-3224-DBCB-DC86-2D2692B882B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tretch/>
        </p:blipFill>
        <p:spPr>
          <a:xfrm>
            <a:off x="4027849" y="3406846"/>
            <a:ext cx="3602037" cy="2402651"/>
          </a:xfrm>
          <a:prstGeom prst="rect">
            <a:avLst/>
          </a:prstGeom>
          <a:ln>
            <a:noFill/>
          </a:ln>
          <a:effectLst>
            <a:outerShdw blurRad="292100" dist="139700" dir="2700000" algn="tl" rotWithShape="0">
              <a:srgbClr val="333333">
                <a:alpha val="65000"/>
              </a:srgbClr>
            </a:outerShdw>
          </a:effectLst>
        </p:spPr>
      </p:pic>
      <p:sp>
        <p:nvSpPr>
          <p:cNvPr id="4" name="Titel 3">
            <a:extLst>
              <a:ext uri="{FF2B5EF4-FFF2-40B4-BE49-F238E27FC236}">
                <a16:creationId xmlns:a16="http://schemas.microsoft.com/office/drawing/2014/main" id="{0D694401-14D1-8B37-984D-833B06EFA7B3}"/>
              </a:ext>
            </a:extLst>
          </p:cNvPr>
          <p:cNvSpPr>
            <a:spLocks noGrp="1"/>
          </p:cNvSpPr>
          <p:nvPr>
            <p:ph type="title"/>
          </p:nvPr>
        </p:nvSpPr>
        <p:spPr/>
        <p:txBody>
          <a:bodyPr anchor="ctr">
            <a:normAutofit/>
          </a:bodyPr>
          <a:lstStyle/>
          <a:p>
            <a:r>
              <a:rPr lang="da-DK" dirty="0"/>
              <a:t>Vi skubber på for at skabe forbedringer</a:t>
            </a:r>
          </a:p>
        </p:txBody>
      </p:sp>
      <p:graphicFrame>
        <p:nvGraphicFramePr>
          <p:cNvPr id="12" name="Diagram 11">
            <a:extLst>
              <a:ext uri="{FF2B5EF4-FFF2-40B4-BE49-F238E27FC236}">
                <a16:creationId xmlns:a16="http://schemas.microsoft.com/office/drawing/2014/main" id="{44105933-ADE4-47B5-A70F-B840EA334091}"/>
              </a:ext>
            </a:extLst>
          </p:cNvPr>
          <p:cNvGraphicFramePr/>
          <p:nvPr/>
        </p:nvGraphicFramePr>
        <p:xfrm>
          <a:off x="4298336" y="1642940"/>
          <a:ext cx="1796473" cy="4719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Diagram 13">
            <a:extLst>
              <a:ext uri="{FF2B5EF4-FFF2-40B4-BE49-F238E27FC236}">
                <a16:creationId xmlns:a16="http://schemas.microsoft.com/office/drawing/2014/main" id="{102954A9-C544-8C78-182B-78CFBB51A34E}"/>
              </a:ext>
            </a:extLst>
          </p:cNvPr>
          <p:cNvGraphicFramePr/>
          <p:nvPr/>
        </p:nvGraphicFramePr>
        <p:xfrm>
          <a:off x="8173244" y="1642940"/>
          <a:ext cx="1884218" cy="47192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6" name="Billede 15" descr="Et billede, der indeholder bygning, udendørs, sky, regeringsbygning&#10;&#10;Automatisk genereret beskrivelse">
            <a:extLst>
              <a:ext uri="{FF2B5EF4-FFF2-40B4-BE49-F238E27FC236}">
                <a16:creationId xmlns:a16="http://schemas.microsoft.com/office/drawing/2014/main" id="{F4603C50-A04D-47F9-FB71-97B1BD5281A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73244" y="3406845"/>
            <a:ext cx="3255430" cy="2402651"/>
          </a:xfrm>
          <a:prstGeom prst="rect">
            <a:avLst/>
          </a:prstGeom>
        </p:spPr>
      </p:pic>
      <p:graphicFrame>
        <p:nvGraphicFramePr>
          <p:cNvPr id="24" name="Diagram 23">
            <a:extLst>
              <a:ext uri="{FF2B5EF4-FFF2-40B4-BE49-F238E27FC236}">
                <a16:creationId xmlns:a16="http://schemas.microsoft.com/office/drawing/2014/main" id="{BFC7211A-78B0-0A48-EB01-B4DB2A95C8BE}"/>
              </a:ext>
            </a:extLst>
          </p:cNvPr>
          <p:cNvGraphicFramePr/>
          <p:nvPr/>
        </p:nvGraphicFramePr>
        <p:xfrm>
          <a:off x="4298336" y="2382037"/>
          <a:ext cx="3161144" cy="72611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26" name="Diagram 25">
            <a:extLst>
              <a:ext uri="{FF2B5EF4-FFF2-40B4-BE49-F238E27FC236}">
                <a16:creationId xmlns:a16="http://schemas.microsoft.com/office/drawing/2014/main" id="{6200A7DB-9481-1D86-C7B9-F3241D80B2FA}"/>
              </a:ext>
            </a:extLst>
          </p:cNvPr>
          <p:cNvGraphicFramePr/>
          <p:nvPr/>
        </p:nvGraphicFramePr>
        <p:xfrm>
          <a:off x="8173244" y="2386406"/>
          <a:ext cx="3241098" cy="726115"/>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Tree>
    <p:extLst>
      <p:ext uri="{BB962C8B-B14F-4D97-AF65-F5344CB8AC3E}">
        <p14:creationId xmlns:p14="http://schemas.microsoft.com/office/powerpoint/2010/main" val="182689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75DC82-D6D9-94B1-C2A8-0C91554B1630}"/>
              </a:ext>
            </a:extLst>
          </p:cNvPr>
          <p:cNvSpPr>
            <a:spLocks noGrp="1"/>
          </p:cNvSpPr>
          <p:nvPr>
            <p:ph type="title"/>
          </p:nvPr>
        </p:nvSpPr>
        <p:spPr/>
        <p:txBody>
          <a:bodyPr>
            <a:noAutofit/>
          </a:bodyPr>
          <a:lstStyle/>
          <a:p>
            <a:r>
              <a:rPr lang="da-DK" sz="3600" dirty="0"/>
              <a:t>En million-sangen</a:t>
            </a:r>
            <a:br>
              <a:rPr lang="da-DK" sz="3600" dirty="0"/>
            </a:br>
            <a:r>
              <a:rPr lang="da-DK" sz="3600" b="0" i="0" u="none" strike="noStrike" baseline="0" dirty="0">
                <a:solidFill>
                  <a:srgbClr val="000000"/>
                </a:solidFill>
                <a:latin typeface="IBM Plex Sans Medium" panose="020B0603050203000203" pitchFamily="34" charset="0"/>
              </a:rPr>
              <a:t> </a:t>
            </a:r>
            <a:r>
              <a:rPr lang="da-DK" sz="3600" b="0" i="0" u="none" strike="noStrike" baseline="0" dirty="0">
                <a:solidFill>
                  <a:srgbClr val="007E7E"/>
                </a:solidFill>
                <a:latin typeface="IBM Plex Sans Medium" panose="020B0603050203000203" pitchFamily="34" charset="0"/>
              </a:rPr>
              <a:t>Gem et lille smil ...</a:t>
            </a:r>
            <a:endParaRPr lang="da-DK" sz="3600" dirty="0"/>
          </a:p>
        </p:txBody>
      </p:sp>
      <p:sp>
        <p:nvSpPr>
          <p:cNvPr id="3" name="Pladsholder til indhold 2">
            <a:extLst>
              <a:ext uri="{FF2B5EF4-FFF2-40B4-BE49-F238E27FC236}">
                <a16:creationId xmlns:a16="http://schemas.microsoft.com/office/drawing/2014/main" id="{565E8027-1F09-9A87-AEA0-4E4987B8B79C}"/>
              </a:ext>
            </a:extLst>
          </p:cNvPr>
          <p:cNvSpPr>
            <a:spLocks noGrp="1"/>
          </p:cNvSpPr>
          <p:nvPr>
            <p:ph sz="quarter" idx="10"/>
          </p:nvPr>
        </p:nvSpPr>
        <p:spPr>
          <a:xfrm>
            <a:off x="324339" y="1516530"/>
            <a:ext cx="10707843" cy="4706471"/>
          </a:xfrm>
        </p:spPr>
        <p:txBody>
          <a:bodyPr>
            <a:noAutofit/>
          </a:bodyPr>
          <a:lstStyle/>
          <a:p>
            <a:pPr marL="0" indent="0">
              <a:buNone/>
            </a:pPr>
            <a:r>
              <a:rPr lang="da-DK" sz="2800" b="0" i="0" u="none" strike="noStrike" baseline="0" dirty="0">
                <a:solidFill>
                  <a:srgbClr val="221E1F"/>
                </a:solidFill>
                <a:latin typeface="IBM Plex Sans" panose="020B0503050203000203" pitchFamily="34" charset="0"/>
              </a:rPr>
              <a:t>Tænk at vi har rundet millionen</a:t>
            </a:r>
          </a:p>
          <a:p>
            <a:pPr marL="0" indent="0">
              <a:buNone/>
            </a:pPr>
            <a:r>
              <a:rPr lang="da-DK" sz="2800" b="0" i="0" u="none" strike="noStrike" baseline="0" dirty="0">
                <a:solidFill>
                  <a:srgbClr val="221E1F"/>
                </a:solidFill>
                <a:latin typeface="IBM Plex Sans" panose="020B0503050203000203" pitchFamily="34" charset="0"/>
              </a:rPr>
              <a:t>Fælles om at støt’ en god og vigtig sag</a:t>
            </a:r>
          </a:p>
          <a:p>
            <a:pPr marL="0" indent="0">
              <a:buNone/>
            </a:pPr>
            <a:r>
              <a:rPr lang="da-DK" sz="2800" b="0" i="0" u="none" strike="noStrike" baseline="0" dirty="0">
                <a:solidFill>
                  <a:srgbClr val="221E1F"/>
                </a:solidFill>
                <a:latin typeface="IBM Plex Sans" panose="020B0503050203000203" pitchFamily="34" charset="0"/>
              </a:rPr>
              <a:t>Indsigt, nærvær, handlekraft er tonen </a:t>
            </a:r>
          </a:p>
          <a:p>
            <a:pPr marL="0" indent="0">
              <a:buNone/>
            </a:pPr>
            <a:r>
              <a:rPr lang="da-DK" sz="2800" b="0" i="0" u="none" strike="noStrike" baseline="0" dirty="0">
                <a:solidFill>
                  <a:srgbClr val="221E1F"/>
                </a:solidFill>
                <a:latin typeface="IBM Plex Sans" panose="020B0503050203000203" pitchFamily="34" charset="0"/>
              </a:rPr>
              <a:t>Det dét der fylder – også her i dag</a:t>
            </a:r>
          </a:p>
          <a:p>
            <a:pPr marL="0" indent="0">
              <a:buNone/>
            </a:pPr>
            <a:endParaRPr lang="da-DK" sz="2800" b="0" i="0" u="none" strike="noStrike" baseline="0" dirty="0">
              <a:solidFill>
                <a:srgbClr val="221E1F"/>
              </a:solidFill>
              <a:latin typeface="IBM Plex Sans" panose="020B0503050203000203" pitchFamily="34" charset="0"/>
            </a:endParaRPr>
          </a:p>
          <a:p>
            <a:pPr marL="0" indent="0">
              <a:buNone/>
            </a:pPr>
            <a:r>
              <a:rPr lang="da-DK" sz="2800" b="0" i="0" u="none" strike="noStrike" baseline="0" dirty="0">
                <a:solidFill>
                  <a:srgbClr val="221E1F"/>
                </a:solidFill>
                <a:latin typeface="IBM Plex Sans" panose="020B0503050203000203" pitchFamily="34" charset="0"/>
              </a:rPr>
              <a:t>Gem en lille tanke til din nabo </a:t>
            </a:r>
          </a:p>
          <a:p>
            <a:pPr marL="0" indent="0">
              <a:buNone/>
            </a:pPr>
            <a:r>
              <a:rPr lang="da-DK" sz="2800" b="0" i="0" u="none" strike="noStrike" baseline="0" dirty="0">
                <a:solidFill>
                  <a:srgbClr val="221E1F"/>
                </a:solidFill>
                <a:latin typeface="IBM Plex Sans" panose="020B0503050203000203" pitchFamily="34" charset="0"/>
              </a:rPr>
              <a:t>der er mange man kan tænke på </a:t>
            </a:r>
          </a:p>
          <a:p>
            <a:pPr marL="0" indent="0">
              <a:buNone/>
            </a:pPr>
            <a:r>
              <a:rPr lang="da-DK" sz="2800" b="0" i="0" u="none" strike="noStrike" baseline="0" dirty="0">
                <a:solidFill>
                  <a:srgbClr val="221E1F"/>
                </a:solidFill>
                <a:latin typeface="IBM Plex Sans" panose="020B0503050203000203" pitchFamily="34" charset="0"/>
              </a:rPr>
              <a:t>Og når blot vi holder sammen</a:t>
            </a:r>
          </a:p>
          <a:p>
            <a:pPr marL="0" indent="0">
              <a:buNone/>
            </a:pPr>
            <a:r>
              <a:rPr lang="da-DK" sz="2800" b="0" i="0" u="none" strike="noStrike" baseline="0" dirty="0">
                <a:solidFill>
                  <a:srgbClr val="221E1F"/>
                </a:solidFill>
                <a:latin typeface="IBM Plex Sans" panose="020B0503050203000203" pitchFamily="34" charset="0"/>
              </a:rPr>
              <a:t>vil alting sikkert gå.</a:t>
            </a:r>
          </a:p>
          <a:p>
            <a:pPr marL="0" indent="0">
              <a:buNone/>
            </a:pPr>
            <a:endParaRPr lang="da-DK" sz="2800" b="0" i="0" u="none" strike="noStrike" baseline="0" dirty="0">
              <a:solidFill>
                <a:srgbClr val="221E1F"/>
              </a:solidFill>
              <a:latin typeface="IBM Plex Sans" panose="020B0503050203000203" pitchFamily="34" charset="0"/>
            </a:endParaRPr>
          </a:p>
          <a:p>
            <a:pPr marL="0" indent="0">
              <a:buNone/>
            </a:pPr>
            <a:endParaRPr lang="da-DK" sz="2800" dirty="0"/>
          </a:p>
        </p:txBody>
      </p:sp>
    </p:spTree>
    <p:extLst>
      <p:ext uri="{BB962C8B-B14F-4D97-AF65-F5344CB8AC3E}">
        <p14:creationId xmlns:p14="http://schemas.microsoft.com/office/powerpoint/2010/main" val="4171523104"/>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p:cNvSpPr>
            <a:spLocks noGrp="1"/>
          </p:cNvSpPr>
          <p:nvPr>
            <p:ph type="title"/>
          </p:nvPr>
        </p:nvSpPr>
        <p:spPr/>
        <p:txBody>
          <a:bodyPr>
            <a:normAutofit/>
          </a:bodyPr>
          <a:lstStyle/>
          <a:p>
            <a:r>
              <a:rPr lang="da-DK" dirty="0"/>
              <a:t>Ældre Sagens strategi 2023-2027</a:t>
            </a:r>
          </a:p>
        </p:txBody>
      </p:sp>
      <p:pic>
        <p:nvPicPr>
          <p:cNvPr id="2" name="Pladsholder til indhold 3">
            <a:extLst>
              <a:ext uri="{FF2B5EF4-FFF2-40B4-BE49-F238E27FC236}">
                <a16:creationId xmlns:a16="http://schemas.microsoft.com/office/drawing/2014/main" id="{84F45D44-0D04-5188-3301-4FC6C51D986C}"/>
              </a:ext>
            </a:extLst>
          </p:cNvPr>
          <p:cNvPicPr>
            <a:picLocks noGrp="1" noChangeAspect="1"/>
          </p:cNvPicPr>
          <p:nvPr>
            <p:ph sz="quarter" idx="12"/>
          </p:nvPr>
        </p:nvPicPr>
        <p:blipFill rotWithShape="1">
          <a:blip r:embed="rId3"/>
          <a:srcRect l="1270" r="2" b="2"/>
          <a:stretch/>
        </p:blipFill>
        <p:spPr>
          <a:xfrm>
            <a:off x="3925441" y="1245774"/>
            <a:ext cx="4894709" cy="4893703"/>
          </a:xfrm>
          <a:prstGeom prst="rect">
            <a:avLst/>
          </a:prstGeom>
        </p:spPr>
      </p:pic>
    </p:spTree>
    <p:extLst>
      <p:ext uri="{BB962C8B-B14F-4D97-AF65-F5344CB8AC3E}">
        <p14:creationId xmlns:p14="http://schemas.microsoft.com/office/powerpoint/2010/main" val="3318580287"/>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F4E6D024-2ACA-6F9E-DD09-6B6B74695AB6}"/>
              </a:ext>
            </a:extLst>
          </p:cNvPr>
          <p:cNvSpPr>
            <a:spLocks noGrp="1"/>
          </p:cNvSpPr>
          <p:nvPr>
            <p:ph sz="half" idx="1"/>
          </p:nvPr>
        </p:nvSpPr>
        <p:spPr/>
        <p:txBody>
          <a:bodyPr>
            <a:normAutofit/>
          </a:bodyPr>
          <a:lstStyle/>
          <a:p>
            <a:r>
              <a:rPr lang="da-DK" sz="1800" b="1" dirty="0"/>
              <a:t>Skub 1: Værdig sundhed og pleje</a:t>
            </a:r>
          </a:p>
          <a:p>
            <a:pPr marL="285750" indent="-285750">
              <a:buFont typeface="Arial" panose="020B0604020202020204" pitchFamily="34" charset="0"/>
              <a:buChar char="•"/>
            </a:pPr>
            <a:r>
              <a:rPr lang="da-DK" sz="2000" dirty="0"/>
              <a:t>Ny undersøgelse om svækkede ældre, der ikke modtager hjælp (”de 73.000” i 2019)</a:t>
            </a:r>
          </a:p>
          <a:p>
            <a:pPr marL="285750" indent="-285750">
              <a:buFont typeface="Arial" panose="020B0604020202020204" pitchFamily="34" charset="0"/>
              <a:buChar char="•"/>
            </a:pPr>
            <a:r>
              <a:rPr lang="da-DK" sz="2000" dirty="0"/>
              <a:t>Kennedy-projekt om fremtidens sundhedsvæsen: ”mere omsorg i sundhed, mere sundhed i omsorg” – påvirke forhandlinger om/efter sundhedsreform</a:t>
            </a:r>
          </a:p>
          <a:p>
            <a:pPr marL="285750" indent="-285750">
              <a:buFont typeface="Arial" panose="020B0604020202020204" pitchFamily="34" charset="0"/>
              <a:buChar char="•"/>
            </a:pPr>
            <a:r>
              <a:rPr lang="da-DK" sz="2000" dirty="0"/>
              <a:t>Ny undersøgelse af, og konference om, ældres møde med det digitale sundhedsvæsen</a:t>
            </a:r>
          </a:p>
          <a:p>
            <a:pPr marL="285750" indent="-285750">
              <a:buFont typeface="Arial" panose="020B0604020202020204" pitchFamily="34" charset="0"/>
              <a:buChar char="•"/>
            </a:pPr>
            <a:r>
              <a:rPr lang="da-DK" sz="2000" dirty="0"/>
              <a:t>Styrket forebyggelse for ældre</a:t>
            </a:r>
          </a:p>
          <a:p>
            <a:pPr marL="285750" indent="-285750">
              <a:buFont typeface="Arial" panose="020B0604020202020204" pitchFamily="34" charset="0"/>
              <a:buChar char="•"/>
            </a:pPr>
            <a:r>
              <a:rPr lang="da-DK" sz="2000" dirty="0"/>
              <a:t>Retssikkerhed for ældre </a:t>
            </a:r>
          </a:p>
          <a:p>
            <a:endParaRPr lang="da-DK" dirty="0"/>
          </a:p>
        </p:txBody>
      </p:sp>
      <p:sp>
        <p:nvSpPr>
          <p:cNvPr id="4" name="Titel 3">
            <a:extLst>
              <a:ext uri="{FF2B5EF4-FFF2-40B4-BE49-F238E27FC236}">
                <a16:creationId xmlns:a16="http://schemas.microsoft.com/office/drawing/2014/main" id="{5C420E62-D6CD-AD9D-3D39-659F08A983D1}"/>
              </a:ext>
            </a:extLst>
          </p:cNvPr>
          <p:cNvSpPr>
            <a:spLocks noGrp="1"/>
          </p:cNvSpPr>
          <p:nvPr>
            <p:ph type="title"/>
          </p:nvPr>
        </p:nvSpPr>
        <p:spPr/>
        <p:txBody>
          <a:bodyPr/>
          <a:lstStyle/>
          <a:p>
            <a:r>
              <a:rPr lang="da-DK" dirty="0"/>
              <a:t>Indsatser i 2025</a:t>
            </a:r>
          </a:p>
        </p:txBody>
      </p:sp>
      <p:sp>
        <p:nvSpPr>
          <p:cNvPr id="5" name="Pladsholder til indhold 4">
            <a:extLst>
              <a:ext uri="{FF2B5EF4-FFF2-40B4-BE49-F238E27FC236}">
                <a16:creationId xmlns:a16="http://schemas.microsoft.com/office/drawing/2014/main" id="{3F71B05E-6E9C-5FFB-6A16-D1B0666ABF09}"/>
              </a:ext>
            </a:extLst>
          </p:cNvPr>
          <p:cNvSpPr>
            <a:spLocks noGrp="1"/>
          </p:cNvSpPr>
          <p:nvPr>
            <p:ph sz="half" idx="2"/>
          </p:nvPr>
        </p:nvSpPr>
        <p:spPr/>
        <p:txBody>
          <a:bodyPr/>
          <a:lstStyle/>
          <a:p>
            <a:endParaRPr lang="da-DK"/>
          </a:p>
        </p:txBody>
      </p:sp>
    </p:spTree>
    <p:extLst>
      <p:ext uri="{BB962C8B-B14F-4D97-AF65-F5344CB8AC3E}">
        <p14:creationId xmlns:p14="http://schemas.microsoft.com/office/powerpoint/2010/main" val="33870470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C0F6A421-68EB-7D02-DC21-74703E374567}"/>
              </a:ext>
            </a:extLst>
          </p:cNvPr>
          <p:cNvSpPr>
            <a:spLocks noGrp="1"/>
          </p:cNvSpPr>
          <p:nvPr>
            <p:ph sz="quarter" idx="14"/>
          </p:nvPr>
        </p:nvSpPr>
        <p:spPr>
          <a:xfrm>
            <a:off x="476251" y="1919883"/>
            <a:ext cx="5459763" cy="4286250"/>
          </a:xfrm>
        </p:spPr>
        <p:txBody>
          <a:bodyPr anchor="t">
            <a:normAutofit lnSpcReduction="10000"/>
          </a:bodyPr>
          <a:lstStyle/>
          <a:p>
            <a:pPr>
              <a:lnSpc>
                <a:spcPct val="90000"/>
              </a:lnSpc>
            </a:pPr>
            <a:r>
              <a:rPr lang="da-DK" sz="1700" b="1" dirty="0"/>
              <a:t>Skub 1: Værdig sundhed og pleje</a:t>
            </a:r>
          </a:p>
          <a:p>
            <a:pPr>
              <a:lnSpc>
                <a:spcPct val="90000"/>
              </a:lnSpc>
            </a:pPr>
            <a:r>
              <a:rPr lang="da-DK" sz="1700" dirty="0"/>
              <a:t>Påvirke og følge op på kommunernes praktiske opfølgning på ny ældrelov – herunder Rejseholdet. </a:t>
            </a:r>
          </a:p>
          <a:p>
            <a:pPr>
              <a:lnSpc>
                <a:spcPct val="90000"/>
              </a:lnSpc>
            </a:pPr>
            <a:r>
              <a:rPr lang="da-DK" sz="1700" dirty="0"/>
              <a:t>Stor indsats i forbindelse med Kommunalvalg 2025 – flere velfærdsanalyser, der kan bruges lokalt</a:t>
            </a:r>
          </a:p>
          <a:p>
            <a:pPr>
              <a:lnSpc>
                <a:spcPct val="90000"/>
              </a:lnSpc>
            </a:pPr>
            <a:r>
              <a:rPr lang="da-DK" sz="1700" dirty="0"/>
              <a:t>Bruge resultater fra ny undersøgelse om ældres brug af velfærdsteknologi</a:t>
            </a:r>
          </a:p>
          <a:p>
            <a:pPr>
              <a:lnSpc>
                <a:spcPct val="90000"/>
              </a:lnSpc>
            </a:pPr>
            <a:r>
              <a:rPr lang="da-DK" sz="1700" dirty="0"/>
              <a:t>Udviklingsprojekt: Velfærdsteknologi-frivillige (ny ældrelov)</a:t>
            </a:r>
          </a:p>
          <a:p>
            <a:pPr>
              <a:lnSpc>
                <a:spcPct val="90000"/>
              </a:lnSpc>
            </a:pPr>
            <a:r>
              <a:rPr lang="da-DK" sz="1700" dirty="0"/>
              <a:t>Styrket demensindsats – evt. nyt partnerskab vedr. demensvenlighed</a:t>
            </a:r>
          </a:p>
          <a:p>
            <a:pPr>
              <a:lnSpc>
                <a:spcPct val="90000"/>
              </a:lnSpc>
            </a:pPr>
            <a:r>
              <a:rPr lang="da-DK" sz="1700" dirty="0"/>
              <a:t>Minoritetsetniske ældre</a:t>
            </a:r>
          </a:p>
          <a:p>
            <a:pPr>
              <a:lnSpc>
                <a:spcPct val="90000"/>
              </a:lnSpc>
            </a:pPr>
            <a:r>
              <a:rPr lang="da-DK" sz="1700" dirty="0"/>
              <a:t>Analyse af folkepensionens betydning på længere sigt, for at beskytte mod politiske forringelser af folkepensionen</a:t>
            </a:r>
          </a:p>
          <a:p>
            <a:pPr>
              <a:lnSpc>
                <a:spcPct val="90000"/>
              </a:lnSpc>
            </a:pPr>
            <a:endParaRPr lang="da-DK" sz="1700" b="1" dirty="0"/>
          </a:p>
          <a:p>
            <a:pPr>
              <a:lnSpc>
                <a:spcPct val="90000"/>
              </a:lnSpc>
            </a:pPr>
            <a:endParaRPr lang="da-DK" sz="1700" dirty="0"/>
          </a:p>
        </p:txBody>
      </p:sp>
      <p:sp>
        <p:nvSpPr>
          <p:cNvPr id="7" name="Titel 6">
            <a:extLst>
              <a:ext uri="{FF2B5EF4-FFF2-40B4-BE49-F238E27FC236}">
                <a16:creationId xmlns:a16="http://schemas.microsoft.com/office/drawing/2014/main" id="{311BCD50-54C7-ED62-3DE4-20C5D3370FE3}"/>
              </a:ext>
            </a:extLst>
          </p:cNvPr>
          <p:cNvSpPr>
            <a:spLocks noGrp="1"/>
          </p:cNvSpPr>
          <p:nvPr>
            <p:ph type="title"/>
          </p:nvPr>
        </p:nvSpPr>
        <p:spPr>
          <a:xfrm>
            <a:off x="484210" y="234619"/>
            <a:ext cx="11229673" cy="972000"/>
          </a:xfrm>
        </p:spPr>
        <p:txBody>
          <a:bodyPr anchor="t">
            <a:normAutofit/>
          </a:bodyPr>
          <a:lstStyle/>
          <a:p>
            <a:r>
              <a:rPr lang="da-DK" dirty="0"/>
              <a:t>Indsatser i 2025</a:t>
            </a:r>
          </a:p>
        </p:txBody>
      </p:sp>
      <p:sp>
        <p:nvSpPr>
          <p:cNvPr id="6" name="Pladsholder til slidenummer 5">
            <a:extLst>
              <a:ext uri="{FF2B5EF4-FFF2-40B4-BE49-F238E27FC236}">
                <a16:creationId xmlns:a16="http://schemas.microsoft.com/office/drawing/2014/main" id="{497BFF3D-248B-09DF-97FF-D27196AD67A0}"/>
              </a:ext>
            </a:extLst>
          </p:cNvPr>
          <p:cNvSpPr>
            <a:spLocks noGrp="1"/>
          </p:cNvSpPr>
          <p:nvPr>
            <p:ph type="sldNum" sz="quarter" idx="15"/>
          </p:nvPr>
        </p:nvSpPr>
        <p:spPr>
          <a:xfrm>
            <a:off x="11082337" y="6577013"/>
            <a:ext cx="693737" cy="273050"/>
          </a:xfrm>
        </p:spPr>
        <p:txBody>
          <a:bodyPr anchor="ctr">
            <a:normAutofit lnSpcReduction="10000"/>
          </a:bodyPr>
          <a:lstStyle/>
          <a:p>
            <a:pPr>
              <a:spcAft>
                <a:spcPts val="600"/>
              </a:spcAft>
            </a:pPr>
            <a:fld id="{0E8862F4-759C-4937-98C7-CDEB1EE77131}" type="slidenum">
              <a:rPr lang="da-DK" smtClean="0"/>
              <a:pPr>
                <a:spcAft>
                  <a:spcPts val="600"/>
                </a:spcAft>
              </a:pPr>
              <a:t>62</a:t>
            </a:fld>
            <a:endParaRPr lang="da-DK"/>
          </a:p>
        </p:txBody>
      </p:sp>
      <p:sp>
        <p:nvSpPr>
          <p:cNvPr id="4" name="Pladsholder til dato 3" hidden="1">
            <a:extLst>
              <a:ext uri="{FF2B5EF4-FFF2-40B4-BE49-F238E27FC236}">
                <a16:creationId xmlns:a16="http://schemas.microsoft.com/office/drawing/2014/main" id="{2D48DDE5-F411-24CE-375D-E8A0A90797E9}"/>
              </a:ext>
            </a:extLst>
          </p:cNvPr>
          <p:cNvSpPr>
            <a:spLocks noGrp="1"/>
          </p:cNvSpPr>
          <p:nvPr>
            <p:ph type="dt" sz="half" idx="4294967295"/>
          </p:nvPr>
        </p:nvSpPr>
        <p:spPr>
          <a:xfrm>
            <a:off x="8866188" y="6577013"/>
            <a:ext cx="1939925" cy="273050"/>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619C5E17-E3FE-46F1-9A9E-4EDB6E4D0AA7}" type="datetime1">
              <a:rPr lang="da-DK" smtClean="0"/>
              <a:pPr>
                <a:spcAft>
                  <a:spcPts val="600"/>
                </a:spcAft>
              </a:pPr>
              <a:t>16-09-2024</a:t>
            </a:fld>
            <a:endParaRPr lang="da-DK"/>
          </a:p>
        </p:txBody>
      </p:sp>
      <p:sp>
        <p:nvSpPr>
          <p:cNvPr id="5" name="Pladsholder til indhold 4">
            <a:extLst>
              <a:ext uri="{FF2B5EF4-FFF2-40B4-BE49-F238E27FC236}">
                <a16:creationId xmlns:a16="http://schemas.microsoft.com/office/drawing/2014/main" id="{E451CD80-ED16-64C5-79C0-195AB7823171}"/>
              </a:ext>
            </a:extLst>
          </p:cNvPr>
          <p:cNvSpPr>
            <a:spLocks noGrp="1"/>
          </p:cNvSpPr>
          <p:nvPr>
            <p:ph sz="quarter" idx="13"/>
          </p:nvPr>
        </p:nvSpPr>
        <p:spPr/>
        <p:txBody>
          <a:bodyPr/>
          <a:lstStyle/>
          <a:p>
            <a:endParaRPr lang="da-DK"/>
          </a:p>
        </p:txBody>
      </p:sp>
    </p:spTree>
    <p:extLst>
      <p:ext uri="{BB962C8B-B14F-4D97-AF65-F5344CB8AC3E}">
        <p14:creationId xmlns:p14="http://schemas.microsoft.com/office/powerpoint/2010/main" val="809743119"/>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F4E6D024-2ACA-6F9E-DD09-6B6B74695AB6}"/>
              </a:ext>
            </a:extLst>
          </p:cNvPr>
          <p:cNvSpPr>
            <a:spLocks noGrp="1"/>
          </p:cNvSpPr>
          <p:nvPr>
            <p:ph sz="half" idx="1"/>
          </p:nvPr>
        </p:nvSpPr>
        <p:spPr>
          <a:xfrm>
            <a:off x="414338" y="1677988"/>
            <a:ext cx="5541962" cy="4479925"/>
          </a:xfrm>
        </p:spPr>
        <p:txBody>
          <a:bodyPr>
            <a:normAutofit fontScale="62500" lnSpcReduction="20000"/>
          </a:bodyPr>
          <a:lstStyle/>
          <a:p>
            <a:pPr>
              <a:lnSpc>
                <a:spcPct val="100000"/>
              </a:lnSpc>
              <a:spcAft>
                <a:spcPts val="600"/>
              </a:spcAft>
            </a:pPr>
            <a:r>
              <a:rPr lang="da-DK" b="1"/>
              <a:t>Skub 2: Aktiv seniorstyrke</a:t>
            </a:r>
          </a:p>
          <a:p>
            <a:pPr marL="285750" indent="-285750">
              <a:lnSpc>
                <a:spcPct val="100000"/>
              </a:lnSpc>
              <a:spcAft>
                <a:spcPts val="600"/>
              </a:spcAft>
              <a:buFont typeface="Arial" panose="020B0604020202020204" pitchFamily="34" charset="0"/>
              <a:buChar char="•"/>
            </a:pPr>
            <a:r>
              <a:rPr lang="da-DK"/>
              <a:t>Fremtidens boliger til ældre: Inspirations- og </a:t>
            </a:r>
            <a:r>
              <a:rPr lang="da-DK" err="1"/>
              <a:t>vidensdage</a:t>
            </a:r>
            <a:r>
              <a:rPr lang="da-DK"/>
              <a:t>, øst og vest</a:t>
            </a:r>
          </a:p>
          <a:p>
            <a:pPr marL="285750" indent="-285750">
              <a:lnSpc>
                <a:spcPct val="100000"/>
              </a:lnSpc>
              <a:spcAft>
                <a:spcPts val="600"/>
              </a:spcAft>
              <a:buFont typeface="Arial" panose="020B0604020202020204" pitchFamily="34" charset="0"/>
              <a:buChar char="•"/>
            </a:pPr>
            <a:r>
              <a:rPr lang="da-DK"/>
              <a:t>Seniorer på arbejdsmarkedet – netværk, evt. konference sammen med Dansk Erhverv</a:t>
            </a:r>
          </a:p>
          <a:p>
            <a:pPr marL="285750" indent="-285750">
              <a:lnSpc>
                <a:spcPct val="100000"/>
              </a:lnSpc>
              <a:spcAft>
                <a:spcPts val="600"/>
              </a:spcAft>
              <a:buFont typeface="Arial" panose="020B0604020202020204" pitchFamily="34" charset="0"/>
              <a:buChar char="•"/>
            </a:pPr>
            <a:r>
              <a:rPr lang="da-DK"/>
              <a:t>Andre nye tilbud til aktive seniorer baseret på </a:t>
            </a:r>
            <a:r>
              <a:rPr lang="da-DK" err="1"/>
              <a:t>vidensindsamling</a:t>
            </a:r>
            <a:r>
              <a:rPr lang="da-DK"/>
              <a:t> sommer 2024 samt innovationsproces oktober 2024</a:t>
            </a:r>
          </a:p>
          <a:p>
            <a:pPr>
              <a:lnSpc>
                <a:spcPct val="100000"/>
              </a:lnSpc>
              <a:spcAft>
                <a:spcPts val="600"/>
              </a:spcAft>
            </a:pPr>
            <a:endParaRPr lang="da-DK"/>
          </a:p>
          <a:p>
            <a:pPr>
              <a:lnSpc>
                <a:spcPct val="100000"/>
              </a:lnSpc>
              <a:spcAft>
                <a:spcPts val="600"/>
              </a:spcAft>
            </a:pPr>
            <a:r>
              <a:rPr lang="da-DK" b="1"/>
              <a:t>Skub 3: Mental sundhed</a:t>
            </a:r>
          </a:p>
          <a:p>
            <a:pPr marL="285750" indent="-285750">
              <a:lnSpc>
                <a:spcPct val="100000"/>
              </a:lnSpc>
              <a:spcAft>
                <a:spcPts val="600"/>
              </a:spcAft>
              <a:buFont typeface="Arial" panose="020B0604020202020204" pitchFamily="34" charset="0"/>
              <a:buChar char="•"/>
            </a:pPr>
            <a:r>
              <a:rPr lang="da-DK"/>
              <a:t>Ensomheds-strategi og handlingsplan -  herunder: Danmark Spiser Sammen</a:t>
            </a:r>
          </a:p>
          <a:p>
            <a:pPr marL="285750" indent="-285750">
              <a:lnSpc>
                <a:spcPct val="100000"/>
              </a:lnSpc>
              <a:spcAft>
                <a:spcPts val="600"/>
              </a:spcAft>
              <a:buFont typeface="Arial" panose="020B0604020202020204" pitchFamily="34" charset="0"/>
              <a:buChar char="•"/>
            </a:pPr>
            <a:r>
              <a:rPr lang="da-DK"/>
              <a:t>Naturmentor-frivillige</a:t>
            </a:r>
          </a:p>
          <a:p>
            <a:pPr marL="285750" indent="-285750">
              <a:lnSpc>
                <a:spcPct val="100000"/>
              </a:lnSpc>
              <a:spcAft>
                <a:spcPts val="600"/>
              </a:spcAft>
              <a:buFont typeface="Arial" panose="020B0604020202020204" pitchFamily="34" charset="0"/>
              <a:buChar char="•"/>
            </a:pPr>
            <a:r>
              <a:rPr lang="da-DK"/>
              <a:t>Hold hjernen-skarp-oplæg lokalt</a:t>
            </a:r>
          </a:p>
          <a:p>
            <a:pPr marL="285750" indent="-285750">
              <a:lnSpc>
                <a:spcPct val="100000"/>
              </a:lnSpc>
              <a:spcAft>
                <a:spcPts val="600"/>
              </a:spcAft>
              <a:buFont typeface="Arial" panose="020B0604020202020204" pitchFamily="34" charset="0"/>
              <a:buChar char="•"/>
            </a:pPr>
            <a:r>
              <a:rPr lang="da-DK"/>
              <a:t>Webkurser for medlemmer i ”hold hjernen skarp”</a:t>
            </a:r>
          </a:p>
          <a:p>
            <a:pPr>
              <a:lnSpc>
                <a:spcPct val="100000"/>
              </a:lnSpc>
              <a:spcAft>
                <a:spcPts val="600"/>
              </a:spcAft>
            </a:pPr>
            <a:endParaRPr lang="da-DK"/>
          </a:p>
        </p:txBody>
      </p:sp>
      <p:sp>
        <p:nvSpPr>
          <p:cNvPr id="9" name="Date Placeholder 2">
            <a:extLst>
              <a:ext uri="{FF2B5EF4-FFF2-40B4-BE49-F238E27FC236}">
                <a16:creationId xmlns:a16="http://schemas.microsoft.com/office/drawing/2014/main" id="{0ADB5727-0933-60A7-EAEA-21FD130354B3}"/>
              </a:ext>
            </a:extLst>
          </p:cNvPr>
          <p:cNvSpPr>
            <a:spLocks noGrp="1"/>
          </p:cNvSpPr>
          <p:nvPr>
            <p:ph type="dt" sz="half" idx="10"/>
          </p:nvPr>
        </p:nvSpPr>
        <p:spPr>
          <a:xfrm>
            <a:off x="8866188" y="6577013"/>
            <a:ext cx="1939925" cy="273050"/>
          </a:xfrm>
        </p:spPr>
        <p:txBody>
          <a:bodyPr anchor="ctr">
            <a:normAutofit fontScale="77500" lnSpcReduction="20000"/>
          </a:bodyPr>
          <a:lstStyle/>
          <a:p>
            <a:pPr>
              <a:spcAft>
                <a:spcPts val="600"/>
              </a:spcAft>
            </a:pPr>
            <a:fld id="{6E9DC91F-28B5-4ED4-980F-F7980C0A9ECB}" type="datetime1">
              <a:rPr lang="da-DK" smtClean="0"/>
              <a:pPr>
                <a:spcAft>
                  <a:spcPts val="600"/>
                </a:spcAft>
              </a:pPr>
              <a:t>16-09-2024</a:t>
            </a:fld>
            <a:endParaRPr lang="da-DK"/>
          </a:p>
        </p:txBody>
      </p:sp>
      <p:sp>
        <p:nvSpPr>
          <p:cNvPr id="13" name="Slide Number Placeholder 4">
            <a:extLst>
              <a:ext uri="{FF2B5EF4-FFF2-40B4-BE49-F238E27FC236}">
                <a16:creationId xmlns:a16="http://schemas.microsoft.com/office/drawing/2014/main" id="{783DF70B-88AE-859A-04BF-C7FD009A7D85}"/>
              </a:ext>
            </a:extLst>
          </p:cNvPr>
          <p:cNvSpPr>
            <a:spLocks noGrp="1"/>
          </p:cNvSpPr>
          <p:nvPr>
            <p:ph type="sldNum" sz="quarter" idx="12"/>
          </p:nvPr>
        </p:nvSpPr>
        <p:spPr>
          <a:xfrm>
            <a:off x="11082337" y="6577013"/>
            <a:ext cx="693737" cy="273050"/>
          </a:xfrm>
        </p:spPr>
        <p:txBody>
          <a:bodyPr anchor="ctr">
            <a:normAutofit lnSpcReduction="10000"/>
          </a:bodyPr>
          <a:lstStyle/>
          <a:p>
            <a:pPr>
              <a:spcAft>
                <a:spcPts val="600"/>
              </a:spcAft>
            </a:pPr>
            <a:fld id="{0E8862F4-759C-4937-98C7-CDEB1EE77131}" type="slidenum">
              <a:rPr lang="da-DK" smtClean="0"/>
              <a:pPr>
                <a:spcAft>
                  <a:spcPts val="600"/>
                </a:spcAft>
              </a:pPr>
              <a:t>63</a:t>
            </a:fld>
            <a:endParaRPr lang="da-DK"/>
          </a:p>
        </p:txBody>
      </p:sp>
      <p:sp>
        <p:nvSpPr>
          <p:cNvPr id="4" name="Titel 3">
            <a:extLst>
              <a:ext uri="{FF2B5EF4-FFF2-40B4-BE49-F238E27FC236}">
                <a16:creationId xmlns:a16="http://schemas.microsoft.com/office/drawing/2014/main" id="{5C420E62-D6CD-AD9D-3D39-659F08A983D1}"/>
              </a:ext>
            </a:extLst>
          </p:cNvPr>
          <p:cNvSpPr>
            <a:spLocks noGrp="1"/>
          </p:cNvSpPr>
          <p:nvPr>
            <p:ph type="title"/>
          </p:nvPr>
        </p:nvSpPr>
        <p:spPr>
          <a:xfrm>
            <a:off x="414338" y="419100"/>
            <a:ext cx="11361738" cy="839788"/>
          </a:xfrm>
        </p:spPr>
        <p:txBody>
          <a:bodyPr anchor="t">
            <a:normAutofit/>
          </a:bodyPr>
          <a:lstStyle/>
          <a:p>
            <a:r>
              <a:rPr lang="da-DK" dirty="0"/>
              <a:t>Indsatser i 2025</a:t>
            </a:r>
          </a:p>
        </p:txBody>
      </p:sp>
      <p:sp>
        <p:nvSpPr>
          <p:cNvPr id="5" name="Pladsholder til billede 4">
            <a:extLst>
              <a:ext uri="{FF2B5EF4-FFF2-40B4-BE49-F238E27FC236}">
                <a16:creationId xmlns:a16="http://schemas.microsoft.com/office/drawing/2014/main" id="{A429C30F-8DA4-CEFB-DD8F-9327684333C3}"/>
              </a:ext>
            </a:extLst>
          </p:cNvPr>
          <p:cNvSpPr>
            <a:spLocks noGrp="1"/>
          </p:cNvSpPr>
          <p:nvPr>
            <p:ph type="pic" sz="quarter" idx="13"/>
          </p:nvPr>
        </p:nvSpPr>
        <p:spPr/>
        <p:txBody>
          <a:bodyPr/>
          <a:lstStyle/>
          <a:p>
            <a:endParaRPr lang="da-DK"/>
          </a:p>
        </p:txBody>
      </p:sp>
    </p:spTree>
    <p:extLst>
      <p:ext uri="{BB962C8B-B14F-4D97-AF65-F5344CB8AC3E}">
        <p14:creationId xmlns:p14="http://schemas.microsoft.com/office/powerpoint/2010/main" val="33959147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72BBFDC3-BDE5-BD8A-1BAF-C6A3C683C2BB}"/>
              </a:ext>
            </a:extLst>
          </p:cNvPr>
          <p:cNvSpPr>
            <a:spLocks noGrp="1"/>
          </p:cNvSpPr>
          <p:nvPr>
            <p:ph sz="half" idx="1"/>
          </p:nvPr>
        </p:nvSpPr>
        <p:spPr/>
        <p:txBody>
          <a:bodyPr>
            <a:normAutofit/>
          </a:bodyPr>
          <a:lstStyle/>
          <a:p>
            <a:r>
              <a:rPr lang="da-DK" sz="1800" b="1" dirty="0"/>
              <a:t>Styrke 1: Lokal mobilisering, påvirkning og støtte</a:t>
            </a:r>
          </a:p>
          <a:p>
            <a:pPr marL="285750" indent="-285750">
              <a:buFont typeface="Arial" panose="020B0604020202020204" pitchFamily="34" charset="0"/>
              <a:buChar char="•"/>
            </a:pPr>
            <a:r>
              <a:rPr lang="da-DK" sz="1800" dirty="0"/>
              <a:t>Styrkelse af lokal ældre- og sundhedspolitik generelt – herunder Rejseholdet.</a:t>
            </a:r>
          </a:p>
          <a:p>
            <a:pPr marL="285750" indent="-285750">
              <a:buFont typeface="Arial" panose="020B0604020202020204" pitchFamily="34" charset="0"/>
              <a:buChar char="•"/>
            </a:pPr>
            <a:r>
              <a:rPr lang="da-DK" sz="1800" dirty="0"/>
              <a:t>Opbakning til distrikternes sundhedspolitiske indsats</a:t>
            </a:r>
          </a:p>
          <a:p>
            <a:pPr marL="285750" indent="-285750">
              <a:buFont typeface="Arial" panose="020B0604020202020204" pitchFamily="34" charset="0"/>
              <a:buChar char="•"/>
            </a:pPr>
            <a:r>
              <a:rPr lang="da-DK" sz="1800" dirty="0"/>
              <a:t>Analyse af barrierer for brug af kollektiv trafik ude i landet</a:t>
            </a:r>
          </a:p>
          <a:p>
            <a:pPr marL="285750" indent="-285750">
              <a:buFont typeface="Arial" panose="020B0604020202020204" pitchFamily="34" charset="0"/>
              <a:buChar char="•"/>
            </a:pPr>
            <a:r>
              <a:rPr lang="da-DK" sz="1800" dirty="0"/>
              <a:t>Ny booking – </a:t>
            </a:r>
            <a:r>
              <a:rPr lang="da-DK" sz="1800"/>
              <a:t>NØDVENDIGE ændringer i Det Sker </a:t>
            </a:r>
            <a:endParaRPr lang="da-DK" sz="1800" dirty="0"/>
          </a:p>
          <a:p>
            <a:endParaRPr lang="da-DK" dirty="0"/>
          </a:p>
          <a:p>
            <a:endParaRPr lang="da-DK" dirty="0"/>
          </a:p>
        </p:txBody>
      </p:sp>
      <p:sp>
        <p:nvSpPr>
          <p:cNvPr id="4" name="Titel 3">
            <a:extLst>
              <a:ext uri="{FF2B5EF4-FFF2-40B4-BE49-F238E27FC236}">
                <a16:creationId xmlns:a16="http://schemas.microsoft.com/office/drawing/2014/main" id="{4E3C3E4F-5A45-AC29-8F55-35FDD4366F60}"/>
              </a:ext>
            </a:extLst>
          </p:cNvPr>
          <p:cNvSpPr>
            <a:spLocks noGrp="1"/>
          </p:cNvSpPr>
          <p:nvPr>
            <p:ph type="title"/>
          </p:nvPr>
        </p:nvSpPr>
        <p:spPr/>
        <p:txBody>
          <a:bodyPr/>
          <a:lstStyle/>
          <a:p>
            <a:r>
              <a:rPr lang="da-DK" dirty="0"/>
              <a:t>Indsatser i 2025</a:t>
            </a:r>
          </a:p>
        </p:txBody>
      </p:sp>
      <p:sp>
        <p:nvSpPr>
          <p:cNvPr id="5" name="Pladsholder til indhold 4">
            <a:extLst>
              <a:ext uri="{FF2B5EF4-FFF2-40B4-BE49-F238E27FC236}">
                <a16:creationId xmlns:a16="http://schemas.microsoft.com/office/drawing/2014/main" id="{1B4E952B-B5EB-533F-D968-B9FA26AD9CDB}"/>
              </a:ext>
            </a:extLst>
          </p:cNvPr>
          <p:cNvSpPr>
            <a:spLocks noGrp="1"/>
          </p:cNvSpPr>
          <p:nvPr>
            <p:ph sz="half" idx="2"/>
          </p:nvPr>
        </p:nvSpPr>
        <p:spPr/>
        <p:txBody>
          <a:bodyPr/>
          <a:lstStyle/>
          <a:p>
            <a:endParaRPr lang="da-DK"/>
          </a:p>
        </p:txBody>
      </p:sp>
    </p:spTree>
    <p:extLst>
      <p:ext uri="{BB962C8B-B14F-4D97-AF65-F5344CB8AC3E}">
        <p14:creationId xmlns:p14="http://schemas.microsoft.com/office/powerpoint/2010/main" val="23059059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indhold 6">
            <a:extLst>
              <a:ext uri="{FF2B5EF4-FFF2-40B4-BE49-F238E27FC236}">
                <a16:creationId xmlns:a16="http://schemas.microsoft.com/office/drawing/2014/main" id="{3CFFFAC1-8385-95B9-A002-917332EE8FB1}"/>
              </a:ext>
            </a:extLst>
          </p:cNvPr>
          <p:cNvSpPr>
            <a:spLocks noGrp="1"/>
          </p:cNvSpPr>
          <p:nvPr>
            <p:ph sz="quarter" idx="13"/>
          </p:nvPr>
        </p:nvSpPr>
        <p:spPr>
          <a:xfrm>
            <a:off x="6106099" y="1919883"/>
            <a:ext cx="5609651" cy="4286250"/>
          </a:xfrm>
        </p:spPr>
        <p:txBody>
          <a:bodyPr anchor="t">
            <a:normAutofit/>
          </a:bodyPr>
          <a:lstStyle/>
          <a:p>
            <a:pPr>
              <a:lnSpc>
                <a:spcPct val="90000"/>
              </a:lnSpc>
            </a:pPr>
            <a:r>
              <a:rPr lang="da-DK" b="1" dirty="0"/>
              <a:t>Styrke 2:</a:t>
            </a:r>
            <a:r>
              <a:rPr lang="da-DK" dirty="0"/>
              <a:t> </a:t>
            </a:r>
            <a:r>
              <a:rPr lang="da-DK" b="1" dirty="0"/>
              <a:t>Segmentering af behov og differentiering</a:t>
            </a:r>
          </a:p>
          <a:p>
            <a:pPr marL="285750" indent="-285750">
              <a:lnSpc>
                <a:spcPct val="90000"/>
              </a:lnSpc>
              <a:buFont typeface="Arial" panose="020B0604020202020204" pitchFamily="34" charset="0"/>
              <a:buChar char="•"/>
            </a:pPr>
            <a:r>
              <a:rPr lang="da-DK" dirty="0"/>
              <a:t>Et mere personaliseret medlemskab – styrket MRM (</a:t>
            </a:r>
            <a:r>
              <a:rPr lang="da-DK" sz="1800" dirty="0" err="1">
                <a:effectLst/>
                <a:ea typeface="Calibri" panose="020F0502020204030204" pitchFamily="34" charset="0"/>
                <a:cs typeface="Calibri" panose="020F0502020204030204" pitchFamily="34" charset="0"/>
              </a:rPr>
              <a:t>member</a:t>
            </a:r>
            <a:r>
              <a:rPr lang="da-DK" sz="1800" dirty="0">
                <a:effectLst/>
                <a:ea typeface="Calibri" panose="020F0502020204030204" pitchFamily="34" charset="0"/>
                <a:cs typeface="Calibri" panose="020F0502020204030204" pitchFamily="34" charset="0"/>
              </a:rPr>
              <a:t> relation management – adm. </a:t>
            </a:r>
            <a:r>
              <a:rPr lang="da-DK" dirty="0">
                <a:ea typeface="Calibri" panose="020F0502020204030204" pitchFamily="34" charset="0"/>
                <a:cs typeface="Calibri" panose="020F0502020204030204" pitchFamily="34" charset="0"/>
              </a:rPr>
              <a:t>af </a:t>
            </a:r>
            <a:r>
              <a:rPr lang="da-DK" dirty="0" err="1">
                <a:ea typeface="Calibri" panose="020F0502020204030204" pitchFamily="34" charset="0"/>
                <a:cs typeface="Calibri" panose="020F0502020204030204" pitchFamily="34" charset="0"/>
              </a:rPr>
              <a:t>medlemsskaber</a:t>
            </a:r>
            <a:r>
              <a:rPr lang="da-DK" sz="1800" dirty="0">
                <a:effectLst/>
                <a:ea typeface="Calibri" panose="020F0502020204030204" pitchFamily="34" charset="0"/>
                <a:cs typeface="Calibri" panose="020F0502020204030204" pitchFamily="34" charset="0"/>
              </a:rPr>
              <a:t>) </a:t>
            </a:r>
            <a:endParaRPr lang="da-DK" dirty="0"/>
          </a:p>
          <a:p>
            <a:pPr>
              <a:lnSpc>
                <a:spcPct val="90000"/>
              </a:lnSpc>
            </a:pPr>
            <a:r>
              <a:rPr lang="da-DK" b="1" dirty="0"/>
              <a:t>Styrke 3</a:t>
            </a:r>
            <a:r>
              <a:rPr lang="da-DK" dirty="0"/>
              <a:t>: </a:t>
            </a:r>
            <a:r>
              <a:rPr lang="da-DK" b="1" dirty="0"/>
              <a:t>Digitale og teknologiske kompetencer</a:t>
            </a:r>
          </a:p>
          <a:p>
            <a:pPr marL="285750" indent="-285750">
              <a:lnSpc>
                <a:spcPct val="90000"/>
              </a:lnSpc>
              <a:buFont typeface="Arial" panose="020B0604020202020204" pitchFamily="34" charset="0"/>
              <a:buChar char="•"/>
            </a:pPr>
            <a:r>
              <a:rPr lang="da-DK" dirty="0"/>
              <a:t>Ny viden om ældres digitale brugervaner</a:t>
            </a:r>
          </a:p>
          <a:p>
            <a:pPr marL="285750" indent="-285750">
              <a:lnSpc>
                <a:spcPct val="90000"/>
              </a:lnSpc>
              <a:buFont typeface="Arial" panose="020B0604020202020204" pitchFamily="34" charset="0"/>
              <a:buChar char="•"/>
            </a:pPr>
            <a:r>
              <a:rPr lang="da-DK" dirty="0"/>
              <a:t>Styrke  både ældres og Ældre Sagens </a:t>
            </a:r>
            <a:r>
              <a:rPr lang="da-DK" dirty="0" err="1"/>
              <a:t>cyber</a:t>
            </a:r>
            <a:r>
              <a:rPr lang="da-DK" dirty="0"/>
              <a:t>-sikkerhed</a:t>
            </a:r>
          </a:p>
          <a:p>
            <a:pPr>
              <a:lnSpc>
                <a:spcPct val="90000"/>
              </a:lnSpc>
            </a:pPr>
            <a:r>
              <a:rPr lang="da-DK" b="1" dirty="0"/>
              <a:t>Styrke 4</a:t>
            </a:r>
            <a:r>
              <a:rPr lang="da-DK" dirty="0"/>
              <a:t>: </a:t>
            </a:r>
            <a:r>
              <a:rPr lang="da-DK" b="1" dirty="0"/>
              <a:t>Ældre Sagen som fremtidsskaber og vidensbank</a:t>
            </a:r>
          </a:p>
          <a:p>
            <a:pPr marL="285750" indent="-285750">
              <a:lnSpc>
                <a:spcPct val="90000"/>
              </a:lnSpc>
              <a:buFont typeface="Arial" panose="020B0604020202020204" pitchFamily="34" charset="0"/>
              <a:buChar char="•"/>
            </a:pPr>
            <a:r>
              <a:rPr lang="da-DK" dirty="0"/>
              <a:t>Udbrede lokale værktøjer på baggrund af forskersamarbejde i forlængelse af Fremtidsstudiet 2021</a:t>
            </a:r>
          </a:p>
          <a:p>
            <a:pPr>
              <a:lnSpc>
                <a:spcPct val="90000"/>
              </a:lnSpc>
            </a:pPr>
            <a:endParaRPr lang="da-DK" sz="1700" dirty="0"/>
          </a:p>
        </p:txBody>
      </p:sp>
      <p:sp>
        <p:nvSpPr>
          <p:cNvPr id="4" name="Titel 3">
            <a:extLst>
              <a:ext uri="{FF2B5EF4-FFF2-40B4-BE49-F238E27FC236}">
                <a16:creationId xmlns:a16="http://schemas.microsoft.com/office/drawing/2014/main" id="{4E3C3E4F-5A45-AC29-8F55-35FDD4366F60}"/>
              </a:ext>
            </a:extLst>
          </p:cNvPr>
          <p:cNvSpPr>
            <a:spLocks noGrp="1"/>
          </p:cNvSpPr>
          <p:nvPr>
            <p:ph type="title"/>
          </p:nvPr>
        </p:nvSpPr>
        <p:spPr>
          <a:xfrm>
            <a:off x="484210" y="234619"/>
            <a:ext cx="11229673" cy="972000"/>
          </a:xfrm>
        </p:spPr>
        <p:txBody>
          <a:bodyPr anchor="t">
            <a:normAutofit/>
          </a:bodyPr>
          <a:lstStyle/>
          <a:p>
            <a:r>
              <a:rPr lang="da-DK" dirty="0"/>
              <a:t>Indsatser i 2025</a:t>
            </a:r>
          </a:p>
        </p:txBody>
      </p:sp>
      <p:sp>
        <p:nvSpPr>
          <p:cNvPr id="13" name="Slide Number Placeholder 4">
            <a:extLst>
              <a:ext uri="{FF2B5EF4-FFF2-40B4-BE49-F238E27FC236}">
                <a16:creationId xmlns:a16="http://schemas.microsoft.com/office/drawing/2014/main" id="{597624EF-517C-5343-FA55-D661290F4DFE}"/>
              </a:ext>
            </a:extLst>
          </p:cNvPr>
          <p:cNvSpPr>
            <a:spLocks noGrp="1"/>
          </p:cNvSpPr>
          <p:nvPr>
            <p:ph type="sldNum" sz="quarter" idx="15"/>
          </p:nvPr>
        </p:nvSpPr>
        <p:spPr>
          <a:xfrm>
            <a:off x="11082337" y="6577013"/>
            <a:ext cx="693737" cy="273050"/>
          </a:xfrm>
        </p:spPr>
        <p:txBody>
          <a:bodyPr/>
          <a:lstStyle/>
          <a:p>
            <a:pPr>
              <a:spcAft>
                <a:spcPts val="600"/>
              </a:spcAft>
            </a:pPr>
            <a:fld id="{53638CB2-EA0C-44E4-A91A-4D7146E346C5}" type="slidenum">
              <a:rPr lang="da-DK" smtClean="0"/>
              <a:pPr>
                <a:spcAft>
                  <a:spcPts val="600"/>
                </a:spcAft>
              </a:pPr>
              <a:t>65</a:t>
            </a:fld>
            <a:endParaRPr lang="da-DK"/>
          </a:p>
        </p:txBody>
      </p:sp>
      <p:sp>
        <p:nvSpPr>
          <p:cNvPr id="3" name="Pladsholder til indhold 2">
            <a:extLst>
              <a:ext uri="{FF2B5EF4-FFF2-40B4-BE49-F238E27FC236}">
                <a16:creationId xmlns:a16="http://schemas.microsoft.com/office/drawing/2014/main" id="{1A396F43-E3EB-A17D-6B42-A82F1316CE05}"/>
              </a:ext>
            </a:extLst>
          </p:cNvPr>
          <p:cNvSpPr>
            <a:spLocks noGrp="1"/>
          </p:cNvSpPr>
          <p:nvPr>
            <p:ph sz="quarter" idx="14"/>
          </p:nvPr>
        </p:nvSpPr>
        <p:spPr/>
        <p:txBody>
          <a:bodyPr/>
          <a:lstStyle/>
          <a:p>
            <a:endParaRPr lang="da-DK"/>
          </a:p>
        </p:txBody>
      </p:sp>
    </p:spTree>
    <p:extLst>
      <p:ext uri="{BB962C8B-B14F-4D97-AF65-F5344CB8AC3E}">
        <p14:creationId xmlns:p14="http://schemas.microsoft.com/office/powerpoint/2010/main" val="2898698460"/>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85EEFAFE-4480-B5CF-0182-7CAA37B092BF}"/>
              </a:ext>
            </a:extLst>
          </p:cNvPr>
          <p:cNvSpPr>
            <a:spLocks noGrp="1"/>
          </p:cNvSpPr>
          <p:nvPr>
            <p:ph sz="half" idx="1"/>
          </p:nvPr>
        </p:nvSpPr>
        <p:spPr>
          <a:xfrm>
            <a:off x="414338" y="1677988"/>
            <a:ext cx="5541962" cy="4479925"/>
          </a:xfrm>
        </p:spPr>
        <p:txBody>
          <a:bodyPr>
            <a:normAutofit fontScale="85000" lnSpcReduction="20000"/>
          </a:bodyPr>
          <a:lstStyle/>
          <a:p>
            <a:pPr marL="342900" indent="-342900">
              <a:spcAft>
                <a:spcPts val="600"/>
              </a:spcAft>
              <a:buFont typeface="Arial" panose="020B0604020202020204" pitchFamily="34" charset="0"/>
              <a:buChar char="•"/>
            </a:pPr>
            <a:r>
              <a:rPr lang="da-DK" sz="2000" dirty="0"/>
              <a:t>1.049.000 medlemmer og 21.000 frivillige</a:t>
            </a:r>
          </a:p>
          <a:p>
            <a:pPr marL="342900" indent="-342900">
              <a:spcAft>
                <a:spcPts val="600"/>
              </a:spcAft>
              <a:buFont typeface="Arial" panose="020B0604020202020204" pitchFamily="34" charset="0"/>
              <a:buChar char="•"/>
            </a:pPr>
            <a:r>
              <a:rPr lang="da-DK" sz="2000" dirty="0"/>
              <a:t>Ældre Sagen har sat solide lokale politiske aftryk, især ved KV 25, takket være bl.a. Rejseholdet</a:t>
            </a:r>
          </a:p>
          <a:p>
            <a:pPr marL="342900" indent="-342900">
              <a:spcAft>
                <a:spcPts val="600"/>
              </a:spcAft>
              <a:buFont typeface="Arial" panose="020B0604020202020204" pitchFamily="34" charset="0"/>
              <a:buChar char="•"/>
            </a:pPr>
            <a:r>
              <a:rPr lang="da-DK" sz="2000" dirty="0"/>
              <a:t>Vi har fulgt op på ny ældrelov i hver enkelt af de 98 kommuner</a:t>
            </a:r>
          </a:p>
          <a:p>
            <a:pPr marL="342900" indent="-342900">
              <a:spcAft>
                <a:spcPts val="600"/>
              </a:spcAft>
              <a:buFont typeface="Arial" panose="020B0604020202020204" pitchFamily="34" charset="0"/>
              <a:buChar char="•"/>
            </a:pPr>
            <a:r>
              <a:rPr lang="da-DK" sz="2000" dirty="0"/>
              <a:t>Vi har fulgt op på og påvirker gennemførelse af sundhedsreform</a:t>
            </a:r>
          </a:p>
          <a:p>
            <a:pPr marL="342900" indent="-342900">
              <a:spcAft>
                <a:spcPts val="600"/>
              </a:spcAft>
              <a:buFont typeface="Arial" panose="020B0604020202020204" pitchFamily="34" charset="0"/>
              <a:buChar char="•"/>
            </a:pPr>
            <a:r>
              <a:rPr lang="da-DK" sz="2000" dirty="0"/>
              <a:t>Vi har dokumenteret, hvor mange svækkede ældre der ingen hjælp får, og hvad det betyder</a:t>
            </a:r>
          </a:p>
          <a:p>
            <a:pPr marL="342900" indent="-342900">
              <a:spcAft>
                <a:spcPts val="600"/>
              </a:spcAft>
              <a:buFont typeface="Arial" panose="020B0604020202020204" pitchFamily="34" charset="0"/>
              <a:buChar char="•"/>
            </a:pPr>
            <a:r>
              <a:rPr lang="da-DK" sz="2000" dirty="0"/>
              <a:t>Vi har et nyt og bedre bookingsystem til de lokale medlemsarrangementer </a:t>
            </a:r>
          </a:p>
          <a:p>
            <a:pPr marL="342900" indent="-342900">
              <a:spcAft>
                <a:spcPts val="600"/>
              </a:spcAft>
              <a:buFont typeface="Arial" panose="020B0604020202020204" pitchFamily="34" charset="0"/>
              <a:buChar char="•"/>
            </a:pPr>
            <a:r>
              <a:rPr lang="da-DK" sz="2000" dirty="0"/>
              <a:t>Vi har flere stærke og attraktive tilbud til den Aktive Seniorstyrke</a:t>
            </a:r>
          </a:p>
          <a:p>
            <a:pPr marL="342900" indent="-342900">
              <a:spcAft>
                <a:spcPts val="600"/>
              </a:spcAft>
              <a:buFont typeface="Arial" panose="020B0604020202020204" pitchFamily="34" charset="0"/>
              <a:buChar char="•"/>
            </a:pPr>
            <a:r>
              <a:rPr lang="da-DK" sz="2000" dirty="0"/>
              <a:t>Styrket pensionisters økonomiske købekraft</a:t>
            </a:r>
          </a:p>
        </p:txBody>
      </p:sp>
      <p:sp>
        <p:nvSpPr>
          <p:cNvPr id="11" name="Date Placeholder 2">
            <a:extLst>
              <a:ext uri="{FF2B5EF4-FFF2-40B4-BE49-F238E27FC236}">
                <a16:creationId xmlns:a16="http://schemas.microsoft.com/office/drawing/2014/main" id="{FD7CAD9B-8D48-E06B-3D27-C3BC46DA7829}"/>
              </a:ext>
            </a:extLst>
          </p:cNvPr>
          <p:cNvSpPr>
            <a:spLocks noGrp="1"/>
          </p:cNvSpPr>
          <p:nvPr>
            <p:ph type="dt" sz="half" idx="10"/>
          </p:nvPr>
        </p:nvSpPr>
        <p:spPr>
          <a:xfrm>
            <a:off x="8866188" y="6577013"/>
            <a:ext cx="1939925" cy="273050"/>
          </a:xfrm>
        </p:spPr>
        <p:txBody>
          <a:bodyPr/>
          <a:lstStyle/>
          <a:p>
            <a:pPr>
              <a:spcAft>
                <a:spcPts val="600"/>
              </a:spcAft>
            </a:pPr>
            <a:fld id="{6E9DC91F-28B5-4ED4-980F-F7980C0A9ECB}" type="datetime1">
              <a:rPr lang="da-DK" smtClean="0"/>
              <a:pPr>
                <a:spcAft>
                  <a:spcPts val="600"/>
                </a:spcAft>
              </a:pPr>
              <a:t>16-09-2024</a:t>
            </a:fld>
            <a:endParaRPr lang="da-DK"/>
          </a:p>
        </p:txBody>
      </p:sp>
      <p:sp>
        <p:nvSpPr>
          <p:cNvPr id="15" name="Slide Number Placeholder 4">
            <a:extLst>
              <a:ext uri="{FF2B5EF4-FFF2-40B4-BE49-F238E27FC236}">
                <a16:creationId xmlns:a16="http://schemas.microsoft.com/office/drawing/2014/main" id="{FF668396-7E04-7B74-2495-CC288C538C89}"/>
              </a:ext>
            </a:extLst>
          </p:cNvPr>
          <p:cNvSpPr>
            <a:spLocks noGrp="1"/>
          </p:cNvSpPr>
          <p:nvPr>
            <p:ph type="sldNum" sz="quarter" idx="12"/>
          </p:nvPr>
        </p:nvSpPr>
        <p:spPr>
          <a:xfrm>
            <a:off x="11082337" y="6577013"/>
            <a:ext cx="693737" cy="273050"/>
          </a:xfrm>
        </p:spPr>
        <p:txBody>
          <a:bodyPr/>
          <a:lstStyle/>
          <a:p>
            <a:pPr>
              <a:spcAft>
                <a:spcPts val="600"/>
              </a:spcAft>
            </a:pPr>
            <a:fld id="{0E8862F4-759C-4937-98C7-CDEB1EE77131}" type="slidenum">
              <a:rPr lang="da-DK" smtClean="0"/>
              <a:pPr>
                <a:spcAft>
                  <a:spcPts val="600"/>
                </a:spcAft>
              </a:pPr>
              <a:t>66</a:t>
            </a:fld>
            <a:endParaRPr lang="da-DK"/>
          </a:p>
        </p:txBody>
      </p:sp>
      <p:sp>
        <p:nvSpPr>
          <p:cNvPr id="4" name="Titel 3">
            <a:extLst>
              <a:ext uri="{FF2B5EF4-FFF2-40B4-BE49-F238E27FC236}">
                <a16:creationId xmlns:a16="http://schemas.microsoft.com/office/drawing/2014/main" id="{FB29822C-6771-55DE-C79C-BBC2562B04F9}"/>
              </a:ext>
            </a:extLst>
          </p:cNvPr>
          <p:cNvSpPr>
            <a:spLocks noGrp="1"/>
          </p:cNvSpPr>
          <p:nvPr>
            <p:ph type="title"/>
          </p:nvPr>
        </p:nvSpPr>
        <p:spPr>
          <a:xfrm>
            <a:off x="414338" y="419100"/>
            <a:ext cx="11361738" cy="839788"/>
          </a:xfrm>
        </p:spPr>
        <p:txBody>
          <a:bodyPr anchor="t">
            <a:normAutofit/>
          </a:bodyPr>
          <a:lstStyle/>
          <a:p>
            <a:r>
              <a:rPr lang="da-DK" dirty="0"/>
              <a:t>Ældre Sagen succes i 2025</a:t>
            </a:r>
          </a:p>
        </p:txBody>
      </p:sp>
    </p:spTree>
    <p:extLst>
      <p:ext uri="{BB962C8B-B14F-4D97-AF65-F5344CB8AC3E}">
        <p14:creationId xmlns:p14="http://schemas.microsoft.com/office/powerpoint/2010/main" val="6399361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142078"/>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dsholder til indhold 7" descr="Person, der kontrollerer iPad">
            <a:extLst>
              <a:ext uri="{FF2B5EF4-FFF2-40B4-BE49-F238E27FC236}">
                <a16:creationId xmlns:a16="http://schemas.microsoft.com/office/drawing/2014/main" id="{76C05174-2C89-907C-25D5-137EAC830AC2}"/>
              </a:ext>
            </a:extLst>
          </p:cNvPr>
          <p:cNvPicPr>
            <a:picLocks noChangeAspect="1"/>
          </p:cNvPicPr>
          <p:nvPr/>
        </p:nvPicPr>
        <p:blipFill>
          <a:blip r:embed="rId3"/>
          <a:srcRect l="6248" r="8725" b="-2"/>
          <a:stretch/>
        </p:blipFill>
        <p:spPr>
          <a:xfrm>
            <a:off x="6630283" y="3984149"/>
            <a:ext cx="1482202" cy="1163619"/>
          </a:xfrm>
          <a:prstGeom prst="rect">
            <a:avLst/>
          </a:prstGeom>
          <a:noFill/>
        </p:spPr>
      </p:pic>
      <p:pic>
        <p:nvPicPr>
          <p:cNvPr id="17" name="Pladsholder til indhold 16" descr="Person, der bruger smartphone">
            <a:extLst>
              <a:ext uri="{FF2B5EF4-FFF2-40B4-BE49-F238E27FC236}">
                <a16:creationId xmlns:a16="http://schemas.microsoft.com/office/drawing/2014/main" id="{844DAB3E-9577-CC51-C2AD-E5ECC84214AB}"/>
              </a:ext>
            </a:extLst>
          </p:cNvPr>
          <p:cNvPicPr>
            <a:picLocks noChangeAspect="1"/>
          </p:cNvPicPr>
          <p:nvPr/>
        </p:nvPicPr>
        <p:blipFill>
          <a:blip r:embed="rId4"/>
          <a:stretch>
            <a:fillRect/>
          </a:stretch>
        </p:blipFill>
        <p:spPr>
          <a:xfrm>
            <a:off x="3353670" y="3758500"/>
            <a:ext cx="1457502" cy="972000"/>
          </a:xfrm>
          <a:prstGeom prst="rect">
            <a:avLst/>
          </a:prstGeom>
        </p:spPr>
      </p:pic>
      <p:pic>
        <p:nvPicPr>
          <p:cNvPr id="13" name="Pladsholder til indhold 12" descr="Læge, der peger ved røntgen scanning">
            <a:extLst>
              <a:ext uri="{FF2B5EF4-FFF2-40B4-BE49-F238E27FC236}">
                <a16:creationId xmlns:a16="http://schemas.microsoft.com/office/drawing/2014/main" id="{390505B7-1477-37AA-C16B-1535750EDC5A}"/>
              </a:ext>
            </a:extLst>
          </p:cNvPr>
          <p:cNvPicPr>
            <a:picLocks noChangeAspect="1"/>
          </p:cNvPicPr>
          <p:nvPr/>
        </p:nvPicPr>
        <p:blipFill>
          <a:blip r:embed="rId5"/>
          <a:stretch>
            <a:fillRect/>
          </a:stretch>
        </p:blipFill>
        <p:spPr>
          <a:xfrm>
            <a:off x="3122608" y="2331972"/>
            <a:ext cx="1279737" cy="853158"/>
          </a:xfrm>
          <a:prstGeom prst="rect">
            <a:avLst/>
          </a:prstGeom>
        </p:spPr>
      </p:pic>
      <p:pic>
        <p:nvPicPr>
          <p:cNvPr id="10" name="Pladsholder til indhold 9" descr="Person sidder i tog">
            <a:extLst>
              <a:ext uri="{FF2B5EF4-FFF2-40B4-BE49-F238E27FC236}">
                <a16:creationId xmlns:a16="http://schemas.microsoft.com/office/drawing/2014/main" id="{F6959A4B-5FC2-E5C8-22FC-3DB52EDCB015}"/>
              </a:ext>
            </a:extLst>
          </p:cNvPr>
          <p:cNvPicPr>
            <a:picLocks noChangeAspect="1"/>
          </p:cNvPicPr>
          <p:nvPr/>
        </p:nvPicPr>
        <p:blipFill>
          <a:blip r:embed="rId6"/>
          <a:stretch>
            <a:fillRect/>
          </a:stretch>
        </p:blipFill>
        <p:spPr>
          <a:xfrm>
            <a:off x="6969482" y="2833954"/>
            <a:ext cx="1547697" cy="1031269"/>
          </a:xfrm>
          <a:prstGeom prst="rect">
            <a:avLst/>
          </a:prstGeom>
        </p:spPr>
      </p:pic>
      <p:pic>
        <p:nvPicPr>
          <p:cNvPr id="4" name="Pladsholder til billede 5" descr="Forretningsfolk i nærheden af et whiteboard">
            <a:extLst>
              <a:ext uri="{FF2B5EF4-FFF2-40B4-BE49-F238E27FC236}">
                <a16:creationId xmlns:a16="http://schemas.microsoft.com/office/drawing/2014/main" id="{1FCCAFD5-901A-E4B9-7310-A210FC235B62}"/>
              </a:ext>
            </a:extLst>
          </p:cNvPr>
          <p:cNvPicPr>
            <a:picLocks noChangeAspect="1"/>
          </p:cNvPicPr>
          <p:nvPr/>
        </p:nvPicPr>
        <p:blipFill>
          <a:blip r:embed="rId7"/>
          <a:srcRect r="17427" b="2"/>
          <a:stretch/>
        </p:blipFill>
        <p:spPr>
          <a:xfrm>
            <a:off x="6623373" y="1521617"/>
            <a:ext cx="1496022" cy="1209331"/>
          </a:xfrm>
          <a:prstGeom prst="rect">
            <a:avLst/>
          </a:prstGeom>
          <a:noFill/>
        </p:spPr>
      </p:pic>
      <p:pic>
        <p:nvPicPr>
          <p:cNvPr id="2" name="Billede 1">
            <a:extLst>
              <a:ext uri="{FF2B5EF4-FFF2-40B4-BE49-F238E27FC236}">
                <a16:creationId xmlns:a16="http://schemas.microsoft.com/office/drawing/2014/main" id="{FEC90DEE-1313-43BE-8B79-C97401720681}"/>
              </a:ext>
            </a:extLst>
          </p:cNvPr>
          <p:cNvPicPr>
            <a:picLocks noChangeAspect="1"/>
          </p:cNvPicPr>
          <p:nvPr/>
        </p:nvPicPr>
        <p:blipFill>
          <a:blip r:embed="rId8"/>
          <a:stretch>
            <a:fillRect/>
          </a:stretch>
        </p:blipFill>
        <p:spPr>
          <a:xfrm>
            <a:off x="4167529" y="1815200"/>
            <a:ext cx="3038985" cy="3038985"/>
          </a:xfrm>
          <a:prstGeom prst="rect">
            <a:avLst/>
          </a:prstGeom>
        </p:spPr>
      </p:pic>
      <p:sp>
        <p:nvSpPr>
          <p:cNvPr id="3" name="Pladsholder til indhold 2">
            <a:extLst>
              <a:ext uri="{FF2B5EF4-FFF2-40B4-BE49-F238E27FC236}">
                <a16:creationId xmlns:a16="http://schemas.microsoft.com/office/drawing/2014/main" id="{F4E6D024-2ACA-6F9E-DD09-6B6B74695AB6}"/>
              </a:ext>
            </a:extLst>
          </p:cNvPr>
          <p:cNvSpPr txBox="1">
            <a:spLocks/>
          </p:cNvSpPr>
          <p:nvPr/>
        </p:nvSpPr>
        <p:spPr>
          <a:xfrm>
            <a:off x="56508" y="770564"/>
            <a:ext cx="3464180" cy="2270588"/>
          </a:xfrm>
          <a:prstGeom prst="rect">
            <a:avLst/>
          </a:prstGeom>
        </p:spPr>
        <p:txBody>
          <a:bodyPr>
            <a:noAutofit/>
          </a:bodyPr>
          <a:lstStyle>
            <a:lvl1pPr marL="0" indent="0" algn="l" defTabSz="914400" rtl="0" eaLnBrk="1" latinLnBrk="0" hangingPunct="1">
              <a:lnSpc>
                <a:spcPct val="110000"/>
              </a:lnSpc>
              <a:spcBef>
                <a:spcPts val="0"/>
              </a:spcBef>
              <a:buFont typeface="IBM Plex Sans" panose="020B0503050203000203" pitchFamily="34" charset="0"/>
              <a:buNone/>
              <a:defRPr sz="1600" kern="1200">
                <a:solidFill>
                  <a:schemeClr val="tx2"/>
                </a:solidFill>
                <a:latin typeface="IBM Plex Sans" panose="020B0503050203000203" pitchFamily="34" charset="0"/>
                <a:ea typeface="+mn-ea"/>
                <a:cs typeface="+mn-cs"/>
              </a:defRPr>
            </a:lvl1pPr>
            <a:lvl2pPr marL="177800" indent="-177800" algn="l" defTabSz="914400" rtl="0" eaLnBrk="1" latinLnBrk="0" hangingPunct="1">
              <a:lnSpc>
                <a:spcPct val="110000"/>
              </a:lnSpc>
              <a:spcBef>
                <a:spcPts val="0"/>
              </a:spcBef>
              <a:buFont typeface="IBM Plex Sans" panose="020B0503050203000203" pitchFamily="34" charset="0"/>
              <a:buChar char="•"/>
              <a:defRPr sz="1600" kern="1200">
                <a:solidFill>
                  <a:schemeClr val="tx2"/>
                </a:solidFill>
                <a:latin typeface="IBM Plex Sans" panose="020B0503050203000203" pitchFamily="34" charset="0"/>
                <a:ea typeface="+mn-ea"/>
                <a:cs typeface="+mn-cs"/>
              </a:defRPr>
            </a:lvl2pPr>
            <a:lvl3pPr marL="425450" indent="-234950" algn="l" defTabSz="914400" rtl="0" eaLnBrk="1" latinLnBrk="0" hangingPunct="1">
              <a:lnSpc>
                <a:spcPct val="110000"/>
              </a:lnSpc>
              <a:spcBef>
                <a:spcPts val="0"/>
              </a:spcBef>
              <a:buFont typeface="IBM Plex Sans" panose="020B0503050203000203" pitchFamily="34" charset="0"/>
              <a:buChar char="–"/>
              <a:defRPr sz="1600" kern="1200">
                <a:solidFill>
                  <a:schemeClr val="tx2"/>
                </a:solidFill>
                <a:latin typeface="IBM Plex Sans" panose="020B0503050203000203" pitchFamily="34" charset="0"/>
                <a:ea typeface="+mn-ea"/>
                <a:cs typeface="+mn-cs"/>
              </a:defRPr>
            </a:lvl3pPr>
            <a:lvl4pPr marL="609600" indent="-158750" algn="l" defTabSz="914400" rtl="0" eaLnBrk="1" latinLnBrk="0" hangingPunct="1">
              <a:lnSpc>
                <a:spcPct val="110000"/>
              </a:lnSpc>
              <a:spcBef>
                <a:spcPts val="0"/>
              </a:spcBef>
              <a:buFont typeface="IBM Plex Sans" panose="020B0503050203000203" pitchFamily="34" charset="0"/>
              <a:buChar char="•"/>
              <a:tabLst>
                <a:tab pos="438150" algn="l"/>
              </a:tabLst>
              <a:defRPr sz="1200" kern="1200">
                <a:solidFill>
                  <a:schemeClr val="tx2"/>
                </a:solidFill>
                <a:latin typeface="IBM Plex Sans" panose="020B0503050203000203" pitchFamily="34" charset="0"/>
                <a:ea typeface="+mn-ea"/>
                <a:cs typeface="+mn-cs"/>
              </a:defRPr>
            </a:lvl4pPr>
            <a:lvl5pPr marL="831850" indent="-203200" algn="l" defTabSz="914400" rtl="0" eaLnBrk="1" latinLnBrk="0" hangingPunct="1">
              <a:lnSpc>
                <a:spcPct val="110000"/>
              </a:lnSpc>
              <a:spcBef>
                <a:spcPts val="0"/>
              </a:spcBef>
              <a:buFont typeface="IBM Plex Sans" panose="020B0503050203000203" pitchFamily="34" charset="0"/>
              <a:buChar char="–"/>
              <a:defRPr sz="1200" kern="1200">
                <a:solidFill>
                  <a:schemeClr val="tx2"/>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9pPr>
          </a:lstStyle>
          <a:p>
            <a:r>
              <a:rPr lang="da-DK" sz="1100" b="1" dirty="0"/>
              <a:t>Skub 1: Værdig sundhed og pleje</a:t>
            </a:r>
          </a:p>
          <a:p>
            <a:endParaRPr lang="da-DK" sz="1100" dirty="0"/>
          </a:p>
          <a:p>
            <a:r>
              <a:rPr lang="da-DK" sz="1100" dirty="0"/>
              <a:t>Ny undersøgelse om svækkede ældre, der ikke modtager hjælp (”de 73.000” i 2019)</a:t>
            </a:r>
          </a:p>
          <a:p>
            <a:endParaRPr lang="da-DK" sz="1100" dirty="0"/>
          </a:p>
          <a:p>
            <a:r>
              <a:rPr lang="da-DK" sz="1100" dirty="0"/>
              <a:t>Kennedy-projekt om fremtidens sundhedsvæsen: ”mere omsorg i sundhed, mere sundhed i omsorg” – påvirke forhandlinger om/efter sundhedsreform</a:t>
            </a:r>
          </a:p>
          <a:p>
            <a:endParaRPr lang="da-DK" sz="1100" dirty="0"/>
          </a:p>
          <a:p>
            <a:r>
              <a:rPr lang="da-DK" sz="1100" dirty="0"/>
              <a:t>Ny undersøgelse af, og konference om, ældres møde med det digitale sundhedsvæsen</a:t>
            </a:r>
          </a:p>
          <a:p>
            <a:endParaRPr lang="da-DK" sz="1100" dirty="0"/>
          </a:p>
          <a:p>
            <a:r>
              <a:rPr lang="da-DK" sz="1100" dirty="0"/>
              <a:t>Styrket forebyggelse for ældre</a:t>
            </a:r>
          </a:p>
          <a:p>
            <a:endParaRPr lang="da-DK" sz="1100" dirty="0"/>
          </a:p>
          <a:p>
            <a:r>
              <a:rPr lang="da-DK" sz="1100" dirty="0"/>
              <a:t>Retssikkerhed for ældre </a:t>
            </a:r>
          </a:p>
          <a:p>
            <a:pPr marR="0" lvl="0" algn="l" defTabSz="410751" rtl="0" eaLnBrk="1" fontAlgn="auto" latinLnBrk="0" hangingPunct="1">
              <a:lnSpc>
                <a:spcPct val="90000"/>
              </a:lnSpc>
              <a:spcBef>
                <a:spcPts val="1000"/>
              </a:spcBef>
              <a:spcAft>
                <a:spcPts val="0"/>
              </a:spcAft>
              <a:buClrTx/>
              <a:buSzPct val="75000"/>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IBM Plex Sans" panose="020B0503050203000203" pitchFamily="34" charset="0"/>
                <a:ea typeface="+mn-ea"/>
                <a:cs typeface="+mn-cs"/>
              </a:rPr>
              <a:t>Påvirke og følge op på kommunernes praktiske opfølgning på ny ældrelov – herunder Rejseholdet. </a:t>
            </a:r>
          </a:p>
          <a:p>
            <a:pPr marR="0" lvl="0" algn="l" defTabSz="410751" rtl="0" eaLnBrk="1" fontAlgn="auto" latinLnBrk="0" hangingPunct="1">
              <a:lnSpc>
                <a:spcPct val="90000"/>
              </a:lnSpc>
              <a:spcBef>
                <a:spcPts val="1000"/>
              </a:spcBef>
              <a:spcAft>
                <a:spcPts val="0"/>
              </a:spcAft>
              <a:buClrTx/>
              <a:buSzPct val="75000"/>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IBM Plex Sans" panose="020B0503050203000203" pitchFamily="34" charset="0"/>
                <a:ea typeface="+mn-ea"/>
                <a:cs typeface="+mn-cs"/>
              </a:rPr>
              <a:t>Stor indsats i forbindelse med Kommunalvalg 2025 – flere velfærdsanalyser, der kan bruges lokalt</a:t>
            </a:r>
          </a:p>
          <a:p>
            <a:pPr marR="0" lvl="0" algn="l" defTabSz="410751" rtl="0" eaLnBrk="1" fontAlgn="auto" latinLnBrk="0" hangingPunct="1">
              <a:lnSpc>
                <a:spcPct val="90000"/>
              </a:lnSpc>
              <a:spcBef>
                <a:spcPts val="1000"/>
              </a:spcBef>
              <a:spcAft>
                <a:spcPts val="0"/>
              </a:spcAft>
              <a:buClrTx/>
              <a:buSzPct val="75000"/>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IBM Plex Sans" panose="020B0503050203000203" pitchFamily="34" charset="0"/>
                <a:ea typeface="+mn-ea"/>
                <a:cs typeface="+mn-cs"/>
              </a:rPr>
              <a:t>Bruge resultater fra ny undersøgelse om ældres brug af velfærdsteknologi</a:t>
            </a:r>
          </a:p>
          <a:p>
            <a:pPr marR="0" lvl="0" algn="l" defTabSz="410751" rtl="0" eaLnBrk="1" fontAlgn="auto" latinLnBrk="0" hangingPunct="1">
              <a:lnSpc>
                <a:spcPct val="90000"/>
              </a:lnSpc>
              <a:spcBef>
                <a:spcPts val="1000"/>
              </a:spcBef>
              <a:spcAft>
                <a:spcPts val="0"/>
              </a:spcAft>
              <a:buClrTx/>
              <a:buSzPct val="75000"/>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IBM Plex Sans" panose="020B0503050203000203" pitchFamily="34" charset="0"/>
                <a:ea typeface="+mn-ea"/>
                <a:cs typeface="+mn-cs"/>
              </a:rPr>
              <a:t>Udviklingsprojekt: Velfærdsteknologi-frivillige (ny ældrelov)</a:t>
            </a:r>
          </a:p>
          <a:p>
            <a:pPr marR="0" lvl="0" algn="l" defTabSz="410751" rtl="0" eaLnBrk="1" fontAlgn="auto" latinLnBrk="0" hangingPunct="1">
              <a:lnSpc>
                <a:spcPct val="90000"/>
              </a:lnSpc>
              <a:spcBef>
                <a:spcPts val="1000"/>
              </a:spcBef>
              <a:spcAft>
                <a:spcPts val="0"/>
              </a:spcAft>
              <a:buClrTx/>
              <a:buSzPct val="75000"/>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IBM Plex Sans" panose="020B0503050203000203" pitchFamily="34" charset="0"/>
                <a:ea typeface="+mn-ea"/>
                <a:cs typeface="+mn-cs"/>
              </a:rPr>
              <a:t>Styrket demensindsats – evt. nyt partnerskab vedr. demensvenlighed</a:t>
            </a:r>
          </a:p>
          <a:p>
            <a:pPr marR="0" lvl="0" algn="l" defTabSz="410751" rtl="0" eaLnBrk="1" fontAlgn="auto" latinLnBrk="0" hangingPunct="1">
              <a:lnSpc>
                <a:spcPct val="90000"/>
              </a:lnSpc>
              <a:spcBef>
                <a:spcPts val="1000"/>
              </a:spcBef>
              <a:spcAft>
                <a:spcPts val="0"/>
              </a:spcAft>
              <a:buClrTx/>
              <a:buSzPct val="75000"/>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IBM Plex Sans" panose="020B0503050203000203" pitchFamily="34" charset="0"/>
                <a:ea typeface="+mn-ea"/>
                <a:cs typeface="+mn-cs"/>
              </a:rPr>
              <a:t>Minoritetsetniske ældre</a:t>
            </a:r>
          </a:p>
          <a:p>
            <a:pPr marR="0" lvl="0" algn="l" defTabSz="410751" rtl="0" eaLnBrk="1" fontAlgn="auto" latinLnBrk="0" hangingPunct="1">
              <a:lnSpc>
                <a:spcPct val="90000"/>
              </a:lnSpc>
              <a:spcBef>
                <a:spcPts val="1000"/>
              </a:spcBef>
              <a:spcAft>
                <a:spcPts val="0"/>
              </a:spcAft>
              <a:buClrTx/>
              <a:buSzPct val="75000"/>
              <a:tabLst/>
              <a:defRPr/>
            </a:pPr>
            <a:r>
              <a:rPr kumimoji="0" lang="da-DK" sz="1100" b="0" i="0" u="none" strike="noStrike" kern="1200" cap="none" spc="0" normalizeH="0" baseline="0" noProof="0" dirty="0">
                <a:ln>
                  <a:noFill/>
                </a:ln>
                <a:solidFill>
                  <a:srgbClr val="000000">
                    <a:lumMod val="75000"/>
                    <a:lumOff val="25000"/>
                  </a:srgbClr>
                </a:solidFill>
                <a:effectLst/>
                <a:uLnTx/>
                <a:uFillTx/>
                <a:latin typeface="IBM Plex Sans" panose="020B0503050203000203" pitchFamily="34" charset="0"/>
                <a:ea typeface="+mn-ea"/>
                <a:cs typeface="+mn-cs"/>
              </a:rPr>
              <a:t>Analyse af folkepensionens betydning på længere sigt, for at beskytte mod politiske forringelser af folkepensionen</a:t>
            </a:r>
          </a:p>
          <a:p>
            <a:endParaRPr lang="da-DK" sz="1100" dirty="0"/>
          </a:p>
        </p:txBody>
      </p:sp>
      <p:sp>
        <p:nvSpPr>
          <p:cNvPr id="5" name="Tekstfelt 4">
            <a:extLst>
              <a:ext uri="{FF2B5EF4-FFF2-40B4-BE49-F238E27FC236}">
                <a16:creationId xmlns:a16="http://schemas.microsoft.com/office/drawing/2014/main" id="{3AF8F86B-0435-B671-9AF5-33DF9C4E50DD}"/>
              </a:ext>
            </a:extLst>
          </p:cNvPr>
          <p:cNvSpPr txBox="1"/>
          <p:nvPr/>
        </p:nvSpPr>
        <p:spPr>
          <a:xfrm>
            <a:off x="3917167" y="139660"/>
            <a:ext cx="3506124" cy="1677382"/>
          </a:xfrm>
          <a:prstGeom prst="rect">
            <a:avLst/>
          </a:prstGeom>
          <a:noFill/>
        </p:spPr>
        <p:txBody>
          <a:bodyPr wrap="square">
            <a:spAutoFit/>
          </a:bodyPr>
          <a:lstStyle/>
          <a:p>
            <a:pPr>
              <a:lnSpc>
                <a:spcPct val="100000"/>
              </a:lnSpc>
              <a:spcAft>
                <a:spcPts val="600"/>
              </a:spcAft>
            </a:pPr>
            <a:r>
              <a:rPr lang="da-DK" sz="1100" b="1" dirty="0"/>
              <a:t>Skub 2: Aktiv seniorstyrke</a:t>
            </a:r>
          </a:p>
          <a:p>
            <a:pPr>
              <a:lnSpc>
                <a:spcPct val="100000"/>
              </a:lnSpc>
              <a:spcAft>
                <a:spcPts val="600"/>
              </a:spcAft>
            </a:pPr>
            <a:r>
              <a:rPr lang="da-DK" sz="1100" dirty="0"/>
              <a:t>Fremtidens boliger til ældre: Inspirations- og </a:t>
            </a:r>
            <a:r>
              <a:rPr lang="da-DK" sz="1100" dirty="0" err="1"/>
              <a:t>vidensdage</a:t>
            </a:r>
            <a:r>
              <a:rPr lang="da-DK" sz="1100" dirty="0"/>
              <a:t>, øst og vest</a:t>
            </a:r>
          </a:p>
          <a:p>
            <a:pPr>
              <a:lnSpc>
                <a:spcPct val="100000"/>
              </a:lnSpc>
              <a:spcAft>
                <a:spcPts val="600"/>
              </a:spcAft>
            </a:pPr>
            <a:r>
              <a:rPr lang="da-DK" sz="1100" dirty="0"/>
              <a:t>Seniorer på arbejdsmarkedet – netværk, evt. konference sammen med Dansk Erhverv</a:t>
            </a:r>
          </a:p>
          <a:p>
            <a:pPr>
              <a:lnSpc>
                <a:spcPct val="100000"/>
              </a:lnSpc>
              <a:spcAft>
                <a:spcPts val="600"/>
              </a:spcAft>
            </a:pPr>
            <a:r>
              <a:rPr lang="da-DK" sz="1100" dirty="0"/>
              <a:t>Andre nye tilbud til aktive seniorer baseret på </a:t>
            </a:r>
            <a:r>
              <a:rPr lang="da-DK" sz="1100" dirty="0" err="1"/>
              <a:t>vidensindsamling</a:t>
            </a:r>
            <a:r>
              <a:rPr lang="da-DK" sz="1100" dirty="0"/>
              <a:t> sommer 2024 samt innovationsproces oktober 2024</a:t>
            </a:r>
          </a:p>
        </p:txBody>
      </p:sp>
      <p:sp>
        <p:nvSpPr>
          <p:cNvPr id="6" name="Pladsholder til indhold 2">
            <a:extLst>
              <a:ext uri="{FF2B5EF4-FFF2-40B4-BE49-F238E27FC236}">
                <a16:creationId xmlns:a16="http://schemas.microsoft.com/office/drawing/2014/main" id="{F4E6D024-2ACA-6F9E-DD09-6B6B74695AB6}"/>
              </a:ext>
            </a:extLst>
          </p:cNvPr>
          <p:cNvSpPr txBox="1">
            <a:spLocks/>
          </p:cNvSpPr>
          <p:nvPr/>
        </p:nvSpPr>
        <p:spPr>
          <a:xfrm>
            <a:off x="3945943" y="4621528"/>
            <a:ext cx="2996682" cy="2965931"/>
          </a:xfrm>
          <a:prstGeom prst="rect">
            <a:avLst/>
          </a:prstGeom>
        </p:spPr>
        <p:txBody>
          <a:bodyPr>
            <a:normAutofit/>
          </a:bodyPr>
          <a:lstStyle>
            <a:lvl1pPr marL="0" indent="0" algn="l" defTabSz="914400" rtl="0" eaLnBrk="1" latinLnBrk="0" hangingPunct="1">
              <a:lnSpc>
                <a:spcPct val="110000"/>
              </a:lnSpc>
              <a:spcBef>
                <a:spcPts val="0"/>
              </a:spcBef>
              <a:buFont typeface="IBM Plex Sans" panose="020B0503050203000203" pitchFamily="34" charset="0"/>
              <a:buNone/>
              <a:defRPr sz="1600" kern="1200">
                <a:solidFill>
                  <a:schemeClr val="tx2"/>
                </a:solidFill>
                <a:latin typeface="IBM Plex Sans" panose="020B0503050203000203" pitchFamily="34" charset="0"/>
                <a:ea typeface="+mn-ea"/>
                <a:cs typeface="+mn-cs"/>
              </a:defRPr>
            </a:lvl1pPr>
            <a:lvl2pPr marL="177800" indent="-177800" algn="l" defTabSz="914400" rtl="0" eaLnBrk="1" latinLnBrk="0" hangingPunct="1">
              <a:lnSpc>
                <a:spcPct val="110000"/>
              </a:lnSpc>
              <a:spcBef>
                <a:spcPts val="0"/>
              </a:spcBef>
              <a:buFont typeface="IBM Plex Sans" panose="020B0503050203000203" pitchFamily="34" charset="0"/>
              <a:buChar char="•"/>
              <a:defRPr sz="1600" kern="1200">
                <a:solidFill>
                  <a:schemeClr val="tx2"/>
                </a:solidFill>
                <a:latin typeface="IBM Plex Sans" panose="020B0503050203000203" pitchFamily="34" charset="0"/>
                <a:ea typeface="+mn-ea"/>
                <a:cs typeface="+mn-cs"/>
              </a:defRPr>
            </a:lvl2pPr>
            <a:lvl3pPr marL="425450" indent="-234950" algn="l" defTabSz="914400" rtl="0" eaLnBrk="1" latinLnBrk="0" hangingPunct="1">
              <a:lnSpc>
                <a:spcPct val="110000"/>
              </a:lnSpc>
              <a:spcBef>
                <a:spcPts val="0"/>
              </a:spcBef>
              <a:buFont typeface="IBM Plex Sans" panose="020B0503050203000203" pitchFamily="34" charset="0"/>
              <a:buChar char="–"/>
              <a:defRPr sz="1600" kern="1200">
                <a:solidFill>
                  <a:schemeClr val="tx2"/>
                </a:solidFill>
                <a:latin typeface="IBM Plex Sans" panose="020B0503050203000203" pitchFamily="34" charset="0"/>
                <a:ea typeface="+mn-ea"/>
                <a:cs typeface="+mn-cs"/>
              </a:defRPr>
            </a:lvl3pPr>
            <a:lvl4pPr marL="609600" indent="-158750" algn="l" defTabSz="914400" rtl="0" eaLnBrk="1" latinLnBrk="0" hangingPunct="1">
              <a:lnSpc>
                <a:spcPct val="110000"/>
              </a:lnSpc>
              <a:spcBef>
                <a:spcPts val="0"/>
              </a:spcBef>
              <a:buFont typeface="IBM Plex Sans" panose="020B0503050203000203" pitchFamily="34" charset="0"/>
              <a:buChar char="•"/>
              <a:tabLst>
                <a:tab pos="438150" algn="l"/>
              </a:tabLst>
              <a:defRPr sz="1200" kern="1200">
                <a:solidFill>
                  <a:schemeClr val="tx2"/>
                </a:solidFill>
                <a:latin typeface="IBM Plex Sans" panose="020B0503050203000203" pitchFamily="34" charset="0"/>
                <a:ea typeface="+mn-ea"/>
                <a:cs typeface="+mn-cs"/>
              </a:defRPr>
            </a:lvl4pPr>
            <a:lvl5pPr marL="831850" indent="-203200" algn="l" defTabSz="914400" rtl="0" eaLnBrk="1" latinLnBrk="0" hangingPunct="1">
              <a:lnSpc>
                <a:spcPct val="110000"/>
              </a:lnSpc>
              <a:spcBef>
                <a:spcPts val="0"/>
              </a:spcBef>
              <a:buFont typeface="IBM Plex Sans" panose="020B0503050203000203" pitchFamily="34" charset="0"/>
              <a:buChar char="–"/>
              <a:defRPr sz="1200" kern="1200">
                <a:solidFill>
                  <a:schemeClr val="tx2"/>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9pPr>
          </a:lstStyle>
          <a:p>
            <a:pPr>
              <a:lnSpc>
                <a:spcPct val="100000"/>
              </a:lnSpc>
              <a:spcAft>
                <a:spcPts val="600"/>
              </a:spcAft>
            </a:pPr>
            <a:endParaRPr lang="da-DK" sz="1100" dirty="0"/>
          </a:p>
          <a:p>
            <a:pPr>
              <a:lnSpc>
                <a:spcPct val="100000"/>
              </a:lnSpc>
              <a:spcAft>
                <a:spcPts val="600"/>
              </a:spcAft>
            </a:pPr>
            <a:r>
              <a:rPr lang="da-DK" sz="1100" b="1" dirty="0"/>
              <a:t>Skub 3: Mental sundhed</a:t>
            </a:r>
          </a:p>
          <a:p>
            <a:pPr>
              <a:lnSpc>
                <a:spcPct val="100000"/>
              </a:lnSpc>
              <a:spcAft>
                <a:spcPts val="600"/>
              </a:spcAft>
            </a:pPr>
            <a:r>
              <a:rPr lang="da-DK" sz="1100" dirty="0"/>
              <a:t>Ensomheds-strategi og handlingsplan -  herunder: Danmark Spiser Sammen</a:t>
            </a:r>
          </a:p>
          <a:p>
            <a:pPr>
              <a:lnSpc>
                <a:spcPct val="100000"/>
              </a:lnSpc>
              <a:spcAft>
                <a:spcPts val="600"/>
              </a:spcAft>
            </a:pPr>
            <a:r>
              <a:rPr lang="da-DK" sz="1100" dirty="0"/>
              <a:t>Naturmentor-frivillige</a:t>
            </a:r>
          </a:p>
          <a:p>
            <a:pPr>
              <a:lnSpc>
                <a:spcPct val="100000"/>
              </a:lnSpc>
              <a:spcAft>
                <a:spcPts val="600"/>
              </a:spcAft>
            </a:pPr>
            <a:r>
              <a:rPr lang="da-DK" sz="1100" dirty="0"/>
              <a:t>Hold hjernen-skarp-oplæg lokalt</a:t>
            </a:r>
          </a:p>
          <a:p>
            <a:pPr>
              <a:lnSpc>
                <a:spcPct val="100000"/>
              </a:lnSpc>
              <a:spcAft>
                <a:spcPts val="600"/>
              </a:spcAft>
            </a:pPr>
            <a:r>
              <a:rPr lang="da-DK" sz="1100" dirty="0"/>
              <a:t>Webkurser for medlemmer i ”hold hjernen skarp”</a:t>
            </a:r>
          </a:p>
        </p:txBody>
      </p:sp>
      <p:sp>
        <p:nvSpPr>
          <p:cNvPr id="7" name="Pladsholder til indhold 2">
            <a:extLst>
              <a:ext uri="{FF2B5EF4-FFF2-40B4-BE49-F238E27FC236}">
                <a16:creationId xmlns:a16="http://schemas.microsoft.com/office/drawing/2014/main" id="{72BBFDC3-BDE5-BD8A-1BAF-C6A3C683C2BB}"/>
              </a:ext>
            </a:extLst>
          </p:cNvPr>
          <p:cNvSpPr txBox="1">
            <a:spLocks/>
          </p:cNvSpPr>
          <p:nvPr/>
        </p:nvSpPr>
        <p:spPr>
          <a:xfrm>
            <a:off x="8594280" y="541045"/>
            <a:ext cx="3541212" cy="3947315"/>
          </a:xfrm>
          <a:prstGeom prst="rect">
            <a:avLst/>
          </a:prstGeom>
        </p:spPr>
        <p:txBody>
          <a:bodyPr>
            <a:noAutofit/>
          </a:bodyPr>
          <a:lstStyle>
            <a:lvl1pPr marL="0" indent="0" algn="l" defTabSz="914400" rtl="0" eaLnBrk="1" latinLnBrk="0" hangingPunct="1">
              <a:lnSpc>
                <a:spcPct val="110000"/>
              </a:lnSpc>
              <a:spcBef>
                <a:spcPts val="0"/>
              </a:spcBef>
              <a:buFont typeface="IBM Plex Sans" panose="020B0503050203000203" pitchFamily="34" charset="0"/>
              <a:buNone/>
              <a:defRPr sz="1600" kern="1200">
                <a:solidFill>
                  <a:schemeClr val="tx2"/>
                </a:solidFill>
                <a:latin typeface="IBM Plex Sans" panose="020B0503050203000203" pitchFamily="34" charset="0"/>
                <a:ea typeface="+mn-ea"/>
                <a:cs typeface="+mn-cs"/>
              </a:defRPr>
            </a:lvl1pPr>
            <a:lvl2pPr marL="177800" indent="-177800" algn="l" defTabSz="914400" rtl="0" eaLnBrk="1" latinLnBrk="0" hangingPunct="1">
              <a:lnSpc>
                <a:spcPct val="110000"/>
              </a:lnSpc>
              <a:spcBef>
                <a:spcPts val="0"/>
              </a:spcBef>
              <a:buFont typeface="IBM Plex Sans" panose="020B0503050203000203" pitchFamily="34" charset="0"/>
              <a:buChar char="•"/>
              <a:defRPr sz="1600" kern="1200">
                <a:solidFill>
                  <a:schemeClr val="tx2"/>
                </a:solidFill>
                <a:latin typeface="IBM Plex Sans" panose="020B0503050203000203" pitchFamily="34" charset="0"/>
                <a:ea typeface="+mn-ea"/>
                <a:cs typeface="+mn-cs"/>
              </a:defRPr>
            </a:lvl2pPr>
            <a:lvl3pPr marL="425450" indent="-234950" algn="l" defTabSz="914400" rtl="0" eaLnBrk="1" latinLnBrk="0" hangingPunct="1">
              <a:lnSpc>
                <a:spcPct val="110000"/>
              </a:lnSpc>
              <a:spcBef>
                <a:spcPts val="0"/>
              </a:spcBef>
              <a:buFont typeface="IBM Plex Sans" panose="020B0503050203000203" pitchFamily="34" charset="0"/>
              <a:buChar char="–"/>
              <a:defRPr sz="1600" kern="1200">
                <a:solidFill>
                  <a:schemeClr val="tx2"/>
                </a:solidFill>
                <a:latin typeface="IBM Plex Sans" panose="020B0503050203000203" pitchFamily="34" charset="0"/>
                <a:ea typeface="+mn-ea"/>
                <a:cs typeface="+mn-cs"/>
              </a:defRPr>
            </a:lvl3pPr>
            <a:lvl4pPr marL="609600" indent="-158750" algn="l" defTabSz="914400" rtl="0" eaLnBrk="1" latinLnBrk="0" hangingPunct="1">
              <a:lnSpc>
                <a:spcPct val="110000"/>
              </a:lnSpc>
              <a:spcBef>
                <a:spcPts val="0"/>
              </a:spcBef>
              <a:buFont typeface="IBM Plex Sans" panose="020B0503050203000203" pitchFamily="34" charset="0"/>
              <a:buChar char="•"/>
              <a:tabLst>
                <a:tab pos="438150" algn="l"/>
              </a:tabLst>
              <a:defRPr sz="1200" kern="1200">
                <a:solidFill>
                  <a:schemeClr val="tx2"/>
                </a:solidFill>
                <a:latin typeface="IBM Plex Sans" panose="020B0503050203000203" pitchFamily="34" charset="0"/>
                <a:ea typeface="+mn-ea"/>
                <a:cs typeface="+mn-cs"/>
              </a:defRPr>
            </a:lvl4pPr>
            <a:lvl5pPr marL="831850" indent="-203200" algn="l" defTabSz="914400" rtl="0" eaLnBrk="1" latinLnBrk="0" hangingPunct="1">
              <a:lnSpc>
                <a:spcPct val="110000"/>
              </a:lnSpc>
              <a:spcBef>
                <a:spcPts val="0"/>
              </a:spcBef>
              <a:buFont typeface="IBM Plex Sans" panose="020B0503050203000203" pitchFamily="34" charset="0"/>
              <a:buChar char="–"/>
              <a:defRPr sz="1200" kern="1200">
                <a:solidFill>
                  <a:schemeClr val="tx2"/>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9pPr>
          </a:lstStyle>
          <a:p>
            <a:r>
              <a:rPr lang="da-DK" sz="1100" b="1" dirty="0"/>
              <a:t>Styrke 1: Lokal mobilisering, påvirkning og støtte</a:t>
            </a:r>
          </a:p>
          <a:p>
            <a:endParaRPr lang="da-DK" sz="1100" dirty="0"/>
          </a:p>
          <a:p>
            <a:r>
              <a:rPr lang="da-DK" sz="1100" dirty="0"/>
              <a:t>Styrkelse af lokal ældre- og sundhedspolitik generelt – herunder Rejseholdet.</a:t>
            </a:r>
          </a:p>
          <a:p>
            <a:endParaRPr lang="da-DK" sz="1100" dirty="0"/>
          </a:p>
          <a:p>
            <a:r>
              <a:rPr lang="da-DK" sz="1100" dirty="0"/>
              <a:t>Opbakning til distrikternes sundhedspolitiske indsats</a:t>
            </a:r>
          </a:p>
          <a:p>
            <a:endParaRPr lang="da-DK" sz="1100" dirty="0"/>
          </a:p>
          <a:p>
            <a:r>
              <a:rPr lang="da-DK" sz="1100" dirty="0"/>
              <a:t>Analyse af barrierer for brug af kollektiv trafik ude i landet</a:t>
            </a:r>
          </a:p>
          <a:p>
            <a:endParaRPr lang="da-DK" sz="1100" dirty="0"/>
          </a:p>
          <a:p>
            <a:r>
              <a:rPr lang="da-DK" sz="1100" dirty="0"/>
              <a:t>Ny booking – ny Det Sker-løsning</a:t>
            </a:r>
          </a:p>
          <a:p>
            <a:endParaRPr lang="da-DK" sz="1100" dirty="0"/>
          </a:p>
          <a:p>
            <a:endParaRPr lang="da-DK" sz="1100" dirty="0"/>
          </a:p>
          <a:p>
            <a:pPr>
              <a:lnSpc>
                <a:spcPct val="90000"/>
              </a:lnSpc>
            </a:pPr>
            <a:r>
              <a:rPr lang="da-DK" sz="1100" b="1" dirty="0"/>
              <a:t>Styrke 2:</a:t>
            </a:r>
            <a:r>
              <a:rPr lang="da-DK" sz="1100" dirty="0"/>
              <a:t> </a:t>
            </a:r>
            <a:r>
              <a:rPr lang="da-DK" sz="1100" b="1" dirty="0"/>
              <a:t>Segmentering af behov og differentiering</a:t>
            </a:r>
          </a:p>
          <a:p>
            <a:pPr>
              <a:lnSpc>
                <a:spcPct val="90000"/>
              </a:lnSpc>
            </a:pPr>
            <a:endParaRPr lang="da-DK" sz="1100" dirty="0"/>
          </a:p>
          <a:p>
            <a:pPr>
              <a:lnSpc>
                <a:spcPct val="90000"/>
              </a:lnSpc>
            </a:pPr>
            <a:r>
              <a:rPr lang="da-DK" sz="1100" dirty="0"/>
              <a:t>Et mere personaliseret medlemskab – styrket MRM mv.</a:t>
            </a:r>
          </a:p>
          <a:p>
            <a:pPr>
              <a:lnSpc>
                <a:spcPct val="90000"/>
              </a:lnSpc>
            </a:pPr>
            <a:endParaRPr lang="da-DK" sz="1100" dirty="0"/>
          </a:p>
          <a:p>
            <a:pPr>
              <a:lnSpc>
                <a:spcPct val="90000"/>
              </a:lnSpc>
            </a:pPr>
            <a:endParaRPr lang="da-DK" sz="1100" dirty="0"/>
          </a:p>
          <a:p>
            <a:pPr>
              <a:lnSpc>
                <a:spcPct val="90000"/>
              </a:lnSpc>
            </a:pPr>
            <a:r>
              <a:rPr lang="da-DK" sz="1100" b="1" dirty="0"/>
              <a:t>Styrke 3</a:t>
            </a:r>
            <a:r>
              <a:rPr lang="da-DK" sz="1100" dirty="0"/>
              <a:t>: </a:t>
            </a:r>
            <a:r>
              <a:rPr lang="da-DK" sz="1100" b="1" dirty="0"/>
              <a:t>Digitale og teknologiske kompetencer</a:t>
            </a:r>
          </a:p>
          <a:p>
            <a:pPr>
              <a:lnSpc>
                <a:spcPct val="90000"/>
              </a:lnSpc>
            </a:pPr>
            <a:endParaRPr lang="da-DK" sz="1100" dirty="0"/>
          </a:p>
          <a:p>
            <a:pPr>
              <a:lnSpc>
                <a:spcPct val="90000"/>
              </a:lnSpc>
            </a:pPr>
            <a:r>
              <a:rPr lang="da-DK" sz="1100" dirty="0"/>
              <a:t>Ny viden om ældres digitale brugervaner</a:t>
            </a:r>
          </a:p>
          <a:p>
            <a:pPr>
              <a:lnSpc>
                <a:spcPct val="90000"/>
              </a:lnSpc>
            </a:pPr>
            <a:endParaRPr lang="da-DK" sz="1100" dirty="0"/>
          </a:p>
          <a:p>
            <a:pPr>
              <a:lnSpc>
                <a:spcPct val="90000"/>
              </a:lnSpc>
            </a:pPr>
            <a:r>
              <a:rPr lang="da-DK" sz="1100" dirty="0"/>
              <a:t>Styrke  både ældres og Ældre Sagens </a:t>
            </a:r>
            <a:r>
              <a:rPr lang="da-DK" sz="1100" dirty="0" err="1"/>
              <a:t>cyber</a:t>
            </a:r>
            <a:r>
              <a:rPr lang="da-DK" sz="1100" dirty="0"/>
              <a:t>-sikkerhed</a:t>
            </a:r>
          </a:p>
          <a:p>
            <a:pPr>
              <a:lnSpc>
                <a:spcPct val="90000"/>
              </a:lnSpc>
            </a:pPr>
            <a:endParaRPr lang="da-DK" sz="1100" dirty="0"/>
          </a:p>
          <a:p>
            <a:pPr>
              <a:lnSpc>
                <a:spcPct val="90000"/>
              </a:lnSpc>
            </a:pPr>
            <a:endParaRPr lang="da-DK" sz="1100" b="1" dirty="0"/>
          </a:p>
          <a:p>
            <a:pPr>
              <a:lnSpc>
                <a:spcPct val="90000"/>
              </a:lnSpc>
            </a:pPr>
            <a:r>
              <a:rPr lang="da-DK" sz="1100" b="1" dirty="0"/>
              <a:t>Styrke 4</a:t>
            </a:r>
            <a:r>
              <a:rPr lang="da-DK" sz="1100" dirty="0"/>
              <a:t>: </a:t>
            </a:r>
            <a:r>
              <a:rPr lang="da-DK" sz="1100" b="1" dirty="0"/>
              <a:t>Ældre Sagen som fremtidsskaber og vidensbank</a:t>
            </a:r>
          </a:p>
          <a:p>
            <a:pPr>
              <a:lnSpc>
                <a:spcPct val="90000"/>
              </a:lnSpc>
            </a:pPr>
            <a:endParaRPr lang="da-DK" sz="1100" dirty="0"/>
          </a:p>
          <a:p>
            <a:pPr>
              <a:lnSpc>
                <a:spcPct val="90000"/>
              </a:lnSpc>
            </a:pPr>
            <a:r>
              <a:rPr lang="da-DK" sz="1100" dirty="0"/>
              <a:t>Udbrede lokale værktøjer på baggrund af forskersamarbejde i forlængelse af Fremtidsstudiet 2021</a:t>
            </a:r>
          </a:p>
          <a:p>
            <a:pPr marL="285750" indent="-285750">
              <a:buFont typeface="Arial" panose="020B0604020202020204" pitchFamily="34" charset="0"/>
              <a:buChar char="•"/>
            </a:pPr>
            <a:endParaRPr lang="da-DK" sz="1100" dirty="0"/>
          </a:p>
          <a:p>
            <a:endParaRPr lang="da-DK" sz="1100" dirty="0"/>
          </a:p>
          <a:p>
            <a:endParaRPr lang="da-DK" sz="1100" dirty="0"/>
          </a:p>
        </p:txBody>
      </p:sp>
      <p:sp>
        <p:nvSpPr>
          <p:cNvPr id="8" name="Pladsholder til indhold 6">
            <a:extLst>
              <a:ext uri="{FF2B5EF4-FFF2-40B4-BE49-F238E27FC236}">
                <a16:creationId xmlns:a16="http://schemas.microsoft.com/office/drawing/2014/main" id="{3CFFFAC1-8385-95B9-A002-917332EE8FB1}"/>
              </a:ext>
            </a:extLst>
          </p:cNvPr>
          <p:cNvSpPr txBox="1">
            <a:spLocks/>
          </p:cNvSpPr>
          <p:nvPr/>
        </p:nvSpPr>
        <p:spPr>
          <a:xfrm>
            <a:off x="7698593" y="3758500"/>
            <a:ext cx="5609651" cy="4286250"/>
          </a:xfrm>
          <a:prstGeom prst="rect">
            <a:avLst/>
          </a:prstGeom>
        </p:spPr>
        <p:txBody>
          <a:bodyPr anchor="t">
            <a:normAutofit/>
          </a:bodyPr>
          <a:lstStyle>
            <a:lvl1pPr marL="0" indent="0" algn="l" defTabSz="914400" rtl="0" eaLnBrk="1" latinLnBrk="0" hangingPunct="1">
              <a:lnSpc>
                <a:spcPct val="110000"/>
              </a:lnSpc>
              <a:spcBef>
                <a:spcPts val="0"/>
              </a:spcBef>
              <a:buFont typeface="IBM Plex Sans" panose="020B0503050203000203" pitchFamily="34" charset="0"/>
              <a:buNone/>
              <a:defRPr sz="1600" kern="1200">
                <a:solidFill>
                  <a:schemeClr val="tx2"/>
                </a:solidFill>
                <a:latin typeface="IBM Plex Sans" panose="020B0503050203000203" pitchFamily="34" charset="0"/>
                <a:ea typeface="+mn-ea"/>
                <a:cs typeface="+mn-cs"/>
              </a:defRPr>
            </a:lvl1pPr>
            <a:lvl2pPr marL="177800" indent="-177800" algn="l" defTabSz="914400" rtl="0" eaLnBrk="1" latinLnBrk="0" hangingPunct="1">
              <a:lnSpc>
                <a:spcPct val="110000"/>
              </a:lnSpc>
              <a:spcBef>
                <a:spcPts val="0"/>
              </a:spcBef>
              <a:buFont typeface="IBM Plex Sans" panose="020B0503050203000203" pitchFamily="34" charset="0"/>
              <a:buChar char="•"/>
              <a:defRPr sz="1600" kern="1200">
                <a:solidFill>
                  <a:schemeClr val="tx2"/>
                </a:solidFill>
                <a:latin typeface="IBM Plex Sans" panose="020B0503050203000203" pitchFamily="34" charset="0"/>
                <a:ea typeface="+mn-ea"/>
                <a:cs typeface="+mn-cs"/>
              </a:defRPr>
            </a:lvl2pPr>
            <a:lvl3pPr marL="425450" indent="-234950" algn="l" defTabSz="914400" rtl="0" eaLnBrk="1" latinLnBrk="0" hangingPunct="1">
              <a:lnSpc>
                <a:spcPct val="110000"/>
              </a:lnSpc>
              <a:spcBef>
                <a:spcPts val="0"/>
              </a:spcBef>
              <a:buFont typeface="IBM Plex Sans" panose="020B0503050203000203" pitchFamily="34" charset="0"/>
              <a:buChar char="–"/>
              <a:defRPr sz="1600" kern="1200">
                <a:solidFill>
                  <a:schemeClr val="tx2"/>
                </a:solidFill>
                <a:latin typeface="IBM Plex Sans" panose="020B0503050203000203" pitchFamily="34" charset="0"/>
                <a:ea typeface="+mn-ea"/>
                <a:cs typeface="+mn-cs"/>
              </a:defRPr>
            </a:lvl3pPr>
            <a:lvl4pPr marL="609600" indent="-158750" algn="l" defTabSz="914400" rtl="0" eaLnBrk="1" latinLnBrk="0" hangingPunct="1">
              <a:lnSpc>
                <a:spcPct val="110000"/>
              </a:lnSpc>
              <a:spcBef>
                <a:spcPts val="0"/>
              </a:spcBef>
              <a:buFont typeface="IBM Plex Sans" panose="020B0503050203000203" pitchFamily="34" charset="0"/>
              <a:buChar char="•"/>
              <a:tabLst>
                <a:tab pos="438150" algn="l"/>
              </a:tabLst>
              <a:defRPr sz="1200" kern="1200">
                <a:solidFill>
                  <a:schemeClr val="tx2"/>
                </a:solidFill>
                <a:latin typeface="IBM Plex Sans" panose="020B0503050203000203" pitchFamily="34" charset="0"/>
                <a:ea typeface="+mn-ea"/>
                <a:cs typeface="+mn-cs"/>
              </a:defRPr>
            </a:lvl4pPr>
            <a:lvl5pPr marL="831850" indent="-203200" algn="l" defTabSz="914400" rtl="0" eaLnBrk="1" latinLnBrk="0" hangingPunct="1">
              <a:lnSpc>
                <a:spcPct val="110000"/>
              </a:lnSpc>
              <a:spcBef>
                <a:spcPts val="0"/>
              </a:spcBef>
              <a:buFont typeface="IBM Plex Sans" panose="020B0503050203000203" pitchFamily="34" charset="0"/>
              <a:buChar char="–"/>
              <a:defRPr sz="1200" kern="1200">
                <a:solidFill>
                  <a:schemeClr val="tx2"/>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9pPr>
          </a:lstStyle>
          <a:p>
            <a:pPr>
              <a:lnSpc>
                <a:spcPct val="90000"/>
              </a:lnSpc>
            </a:pPr>
            <a:endParaRPr lang="da-DK" sz="1100" dirty="0"/>
          </a:p>
        </p:txBody>
      </p:sp>
      <p:sp>
        <p:nvSpPr>
          <p:cNvPr id="9" name="Titel 8">
            <a:extLst>
              <a:ext uri="{FF2B5EF4-FFF2-40B4-BE49-F238E27FC236}">
                <a16:creationId xmlns:a16="http://schemas.microsoft.com/office/drawing/2014/main" id="{CBB33C3B-18EF-4478-4AD8-255B07E31A1B}"/>
              </a:ext>
            </a:extLst>
          </p:cNvPr>
          <p:cNvSpPr>
            <a:spLocks noGrp="1"/>
          </p:cNvSpPr>
          <p:nvPr>
            <p:ph type="title" idx="4294967295"/>
          </p:nvPr>
        </p:nvSpPr>
        <p:spPr>
          <a:xfrm>
            <a:off x="0" y="193675"/>
            <a:ext cx="2185988" cy="433388"/>
          </a:xfrm>
          <a:solidFill>
            <a:srgbClr val="8AB891"/>
          </a:solidFill>
        </p:spPr>
        <p:txBody>
          <a:bodyPr>
            <a:normAutofit fontScale="90000"/>
          </a:bodyPr>
          <a:lstStyle/>
          <a:p>
            <a:pPr algn="ctr"/>
            <a:r>
              <a:rPr lang="da-DK" sz="1800" dirty="0"/>
              <a:t>Oplæg til Strategi 2025</a:t>
            </a:r>
          </a:p>
        </p:txBody>
      </p:sp>
    </p:spTree>
    <p:extLst>
      <p:ext uri="{BB962C8B-B14F-4D97-AF65-F5344CB8AC3E}">
        <p14:creationId xmlns:p14="http://schemas.microsoft.com/office/powerpoint/2010/main" val="1062032299"/>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C821CD4-830A-D25B-B1B3-00FFD6A7012E}"/>
              </a:ext>
            </a:extLst>
          </p:cNvPr>
          <p:cNvPicPr>
            <a:picLocks noChangeAspect="1"/>
          </p:cNvPicPr>
          <p:nvPr/>
        </p:nvPicPr>
        <p:blipFill>
          <a:blip r:embed="rId3"/>
          <a:stretch>
            <a:fillRect/>
          </a:stretch>
        </p:blipFill>
        <p:spPr>
          <a:xfrm>
            <a:off x="249069" y="1"/>
            <a:ext cx="11362360" cy="6367462"/>
          </a:xfrm>
          <a:prstGeom prst="rect">
            <a:avLst/>
          </a:prstGeom>
        </p:spPr>
      </p:pic>
    </p:spTree>
    <p:extLst>
      <p:ext uri="{BB962C8B-B14F-4D97-AF65-F5344CB8AC3E}">
        <p14:creationId xmlns:p14="http://schemas.microsoft.com/office/powerpoint/2010/main" val="344156628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75DC82-D6D9-94B1-C2A8-0C91554B1630}"/>
              </a:ext>
            </a:extLst>
          </p:cNvPr>
          <p:cNvSpPr>
            <a:spLocks noGrp="1"/>
          </p:cNvSpPr>
          <p:nvPr>
            <p:ph type="title"/>
          </p:nvPr>
        </p:nvSpPr>
        <p:spPr/>
        <p:txBody>
          <a:bodyPr>
            <a:noAutofit/>
          </a:bodyPr>
          <a:lstStyle/>
          <a:p>
            <a:r>
              <a:rPr lang="da-DK" sz="3600" dirty="0"/>
              <a:t>En million-sangen</a:t>
            </a:r>
            <a:br>
              <a:rPr lang="da-DK" sz="3600" dirty="0"/>
            </a:br>
            <a:r>
              <a:rPr lang="da-DK" sz="3600" b="0" i="0" u="none" strike="noStrike" baseline="0" dirty="0">
                <a:solidFill>
                  <a:srgbClr val="000000"/>
                </a:solidFill>
                <a:latin typeface="IBM Plex Sans Medium" panose="020B0603050203000203" pitchFamily="34" charset="0"/>
              </a:rPr>
              <a:t> </a:t>
            </a:r>
            <a:r>
              <a:rPr lang="da-DK" sz="3600" b="0" i="0" u="none" strike="noStrike" baseline="0" dirty="0">
                <a:solidFill>
                  <a:srgbClr val="007E7E"/>
                </a:solidFill>
                <a:latin typeface="IBM Plex Sans Medium" panose="020B0603050203000203" pitchFamily="34" charset="0"/>
              </a:rPr>
              <a:t>Gem et lille smil ...</a:t>
            </a:r>
            <a:endParaRPr lang="da-DK" sz="3600" dirty="0"/>
          </a:p>
        </p:txBody>
      </p:sp>
      <p:sp>
        <p:nvSpPr>
          <p:cNvPr id="3" name="Pladsholder til indhold 2">
            <a:extLst>
              <a:ext uri="{FF2B5EF4-FFF2-40B4-BE49-F238E27FC236}">
                <a16:creationId xmlns:a16="http://schemas.microsoft.com/office/drawing/2014/main" id="{565E8027-1F09-9A87-AEA0-4E4987B8B79C}"/>
              </a:ext>
            </a:extLst>
          </p:cNvPr>
          <p:cNvSpPr>
            <a:spLocks noGrp="1"/>
          </p:cNvSpPr>
          <p:nvPr>
            <p:ph sz="quarter" idx="10"/>
          </p:nvPr>
        </p:nvSpPr>
        <p:spPr>
          <a:xfrm>
            <a:off x="394677" y="1516530"/>
            <a:ext cx="10707843" cy="4706471"/>
          </a:xfrm>
        </p:spPr>
        <p:txBody>
          <a:bodyPr>
            <a:normAutofit/>
          </a:bodyPr>
          <a:lstStyle/>
          <a:p>
            <a:pPr marL="0" indent="0">
              <a:buNone/>
            </a:pPr>
            <a:endParaRPr lang="da-DK" sz="4000" b="0" i="0" u="none" strike="noStrike" baseline="0" dirty="0">
              <a:solidFill>
                <a:srgbClr val="221E1F"/>
              </a:solidFill>
              <a:latin typeface="IBM Plex Sans" panose="020B0503050203000203" pitchFamily="34" charset="0"/>
            </a:endParaRPr>
          </a:p>
          <a:p>
            <a:pPr marL="0" indent="0">
              <a:buNone/>
            </a:pPr>
            <a:r>
              <a:rPr lang="da-DK" sz="4000" b="0" i="0" u="none" strike="noStrike" baseline="0" dirty="0">
                <a:solidFill>
                  <a:srgbClr val="221E1F"/>
                </a:solidFill>
                <a:latin typeface="IBM Plex Sans" panose="020B0503050203000203" pitchFamily="34" charset="0"/>
              </a:rPr>
              <a:t>Gem en lille tanke til din nabo </a:t>
            </a:r>
          </a:p>
          <a:p>
            <a:pPr marL="0" indent="0">
              <a:buNone/>
            </a:pPr>
            <a:r>
              <a:rPr lang="da-DK" sz="4000" b="0" i="0" u="none" strike="noStrike" baseline="0" dirty="0">
                <a:solidFill>
                  <a:srgbClr val="221E1F"/>
                </a:solidFill>
                <a:latin typeface="IBM Plex Sans" panose="020B0503050203000203" pitchFamily="34" charset="0"/>
              </a:rPr>
              <a:t>der er mange man kan tænke på </a:t>
            </a:r>
          </a:p>
          <a:p>
            <a:pPr marL="0" indent="0">
              <a:buNone/>
            </a:pPr>
            <a:r>
              <a:rPr lang="da-DK" sz="4000" b="0" i="0" u="none" strike="noStrike" baseline="0" dirty="0">
                <a:solidFill>
                  <a:srgbClr val="221E1F"/>
                </a:solidFill>
                <a:latin typeface="IBM Plex Sans" panose="020B0503050203000203" pitchFamily="34" charset="0"/>
              </a:rPr>
              <a:t>Og når blot vi holder sammen</a:t>
            </a:r>
          </a:p>
          <a:p>
            <a:pPr marL="0" indent="0">
              <a:buNone/>
            </a:pPr>
            <a:r>
              <a:rPr lang="da-DK" sz="4000" b="0" i="0" u="none" strike="noStrike" baseline="0" dirty="0">
                <a:solidFill>
                  <a:srgbClr val="221E1F"/>
                </a:solidFill>
                <a:latin typeface="IBM Plex Sans" panose="020B0503050203000203" pitchFamily="34" charset="0"/>
              </a:rPr>
              <a:t>vil alting sikkert gå.</a:t>
            </a:r>
          </a:p>
          <a:p>
            <a:pPr marL="0" indent="0">
              <a:buNone/>
            </a:pPr>
            <a:endParaRPr lang="da-DK" sz="4000" b="0" i="0" u="none" strike="noStrike" baseline="0" dirty="0">
              <a:solidFill>
                <a:srgbClr val="221E1F"/>
              </a:solidFill>
              <a:latin typeface="IBM Plex Sans" panose="020B0503050203000203" pitchFamily="34" charset="0"/>
            </a:endParaRPr>
          </a:p>
          <a:p>
            <a:pPr marL="0" indent="0">
              <a:buNone/>
            </a:pPr>
            <a:endParaRPr lang="da-DK" sz="4000" dirty="0"/>
          </a:p>
        </p:txBody>
      </p:sp>
    </p:spTree>
    <p:extLst>
      <p:ext uri="{BB962C8B-B14F-4D97-AF65-F5344CB8AC3E}">
        <p14:creationId xmlns:p14="http://schemas.microsoft.com/office/powerpoint/2010/main" val="2342505900"/>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32A9EEF-064D-8563-4F42-DD99E40DB414}"/>
              </a:ext>
            </a:extLst>
          </p:cNvPr>
          <p:cNvPicPr>
            <a:picLocks noChangeAspect="1"/>
          </p:cNvPicPr>
          <p:nvPr/>
        </p:nvPicPr>
        <p:blipFill>
          <a:blip r:embed="rId2"/>
          <a:stretch>
            <a:fillRect/>
          </a:stretch>
        </p:blipFill>
        <p:spPr>
          <a:xfrm>
            <a:off x="80367" y="-555398"/>
            <a:ext cx="11339882" cy="6767512"/>
          </a:xfrm>
          <a:prstGeom prst="rect">
            <a:avLst/>
          </a:prstGeom>
        </p:spPr>
      </p:pic>
    </p:spTree>
    <p:extLst>
      <p:ext uri="{BB962C8B-B14F-4D97-AF65-F5344CB8AC3E}">
        <p14:creationId xmlns:p14="http://schemas.microsoft.com/office/powerpoint/2010/main" val="204105537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b="1" dirty="0"/>
              <a:t>Septembers himmel</a:t>
            </a:r>
            <a:endParaRPr lang="da-DK" dirty="0"/>
          </a:p>
        </p:txBody>
      </p:sp>
      <p:sp>
        <p:nvSpPr>
          <p:cNvPr id="3" name="Pladsholder til indhold 2"/>
          <p:cNvSpPr>
            <a:spLocks noGrp="1"/>
          </p:cNvSpPr>
          <p:nvPr>
            <p:ph idx="4294967295"/>
          </p:nvPr>
        </p:nvSpPr>
        <p:spPr>
          <a:xfrm>
            <a:off x="775376" y="1916832"/>
            <a:ext cx="10460864" cy="4176464"/>
          </a:xfrm>
          <a:prstGeom prst="rect">
            <a:avLst/>
          </a:prstGeom>
        </p:spPr>
        <p:txBody>
          <a:bodyPr/>
          <a:lstStyle/>
          <a:p>
            <a:pPr marL="0" indent="0">
              <a:buNone/>
            </a:pPr>
            <a:r>
              <a:rPr lang="da-DK" dirty="0"/>
              <a:t>Septembers himmel er så blå</a:t>
            </a:r>
            <a:br>
              <a:rPr lang="da-DK" dirty="0"/>
            </a:br>
            <a:r>
              <a:rPr lang="da-DK" dirty="0"/>
              <a:t>dens skyer lyser hvide</a:t>
            </a:r>
            <a:br>
              <a:rPr lang="da-DK" dirty="0"/>
            </a:br>
            <a:r>
              <a:rPr lang="da-DK" dirty="0"/>
              <a:t>og lydt vi hører lærken slå</a:t>
            </a:r>
            <a:br>
              <a:rPr lang="da-DK" dirty="0"/>
            </a:br>
            <a:r>
              <a:rPr lang="da-DK" dirty="0"/>
              <a:t>som før ved </a:t>
            </a:r>
            <a:r>
              <a:rPr lang="da-DK" dirty="0" err="1"/>
              <a:t>forårstide</a:t>
            </a:r>
            <a:r>
              <a:rPr lang="da-DK" dirty="0"/>
              <a:t>.</a:t>
            </a:r>
            <a:br>
              <a:rPr lang="da-DK" dirty="0"/>
            </a:br>
            <a:r>
              <a:rPr lang="da-DK" dirty="0"/>
              <a:t>Den unge rug af mulden gror</a:t>
            </a:r>
            <a:br>
              <a:rPr lang="da-DK" dirty="0"/>
            </a:br>
            <a:r>
              <a:rPr lang="da-DK" dirty="0"/>
              <a:t>med grønne lyse klinger</a:t>
            </a:r>
            <a:br>
              <a:rPr lang="da-DK" dirty="0"/>
            </a:br>
            <a:r>
              <a:rPr lang="da-DK" dirty="0"/>
              <a:t>men storken længst af lande fór </a:t>
            </a:r>
            <a:br>
              <a:rPr lang="da-DK" dirty="0"/>
            </a:br>
            <a:r>
              <a:rPr lang="da-DK" dirty="0"/>
              <a:t>med sol på sine vinger.</a:t>
            </a:r>
            <a:br>
              <a:rPr lang="da-DK" dirty="0"/>
            </a:br>
            <a:endParaRPr lang="da-DK" dirty="0"/>
          </a:p>
        </p:txBody>
      </p:sp>
    </p:spTree>
    <p:extLst>
      <p:ext uri="{BB962C8B-B14F-4D97-AF65-F5344CB8AC3E}">
        <p14:creationId xmlns:p14="http://schemas.microsoft.com/office/powerpoint/2010/main" val="412613807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br>
              <a:rPr lang="da-DK" b="1" dirty="0"/>
            </a:br>
            <a:r>
              <a:rPr lang="da-DK" b="1" dirty="0"/>
              <a:t>Septembers himmel</a:t>
            </a:r>
            <a:br>
              <a:rPr lang="da-DK" b="1" dirty="0"/>
            </a:br>
            <a:endParaRPr lang="da-DK" dirty="0"/>
          </a:p>
        </p:txBody>
      </p:sp>
      <p:sp>
        <p:nvSpPr>
          <p:cNvPr id="5" name="Pladsholder til indhold 4"/>
          <p:cNvSpPr>
            <a:spLocks noGrp="1"/>
          </p:cNvSpPr>
          <p:nvPr>
            <p:ph idx="4294967295"/>
          </p:nvPr>
        </p:nvSpPr>
        <p:spPr>
          <a:xfrm>
            <a:off x="775376" y="1916832"/>
            <a:ext cx="10460864" cy="4176464"/>
          </a:xfrm>
          <a:prstGeom prst="rect">
            <a:avLst/>
          </a:prstGeom>
        </p:spPr>
        <p:txBody>
          <a:bodyPr/>
          <a:lstStyle/>
          <a:p>
            <a:pPr marL="0" indent="0">
              <a:buNone/>
            </a:pPr>
            <a:r>
              <a:rPr lang="da-DK" dirty="0"/>
              <a:t>Der er en søndagsstille ro</a:t>
            </a:r>
            <a:br>
              <a:rPr lang="da-DK" dirty="0"/>
            </a:br>
            <a:r>
              <a:rPr lang="da-DK" dirty="0"/>
              <a:t>imellem træer og tage</a:t>
            </a:r>
            <a:br>
              <a:rPr lang="da-DK" dirty="0"/>
            </a:br>
            <a:r>
              <a:rPr lang="da-DK" dirty="0"/>
              <a:t>en munter glæde ved at gro</a:t>
            </a:r>
            <a:br>
              <a:rPr lang="da-DK" dirty="0"/>
            </a:br>
            <a:r>
              <a:rPr lang="da-DK" dirty="0"/>
              <a:t>som var det sommerdage.</a:t>
            </a:r>
            <a:br>
              <a:rPr lang="da-DK" dirty="0"/>
            </a:br>
            <a:r>
              <a:rPr lang="da-DK" dirty="0"/>
              <a:t>Og koen rusker i sit græs</a:t>
            </a:r>
            <a:br>
              <a:rPr lang="da-DK" dirty="0"/>
            </a:br>
            <a:r>
              <a:rPr lang="da-DK" dirty="0"/>
              <a:t>med saften om sin mule,</a:t>
            </a:r>
            <a:br>
              <a:rPr lang="da-DK" dirty="0"/>
            </a:br>
            <a:r>
              <a:rPr lang="da-DK" dirty="0"/>
              <a:t>mens bonden kører hjem med læs,</a:t>
            </a:r>
            <a:br>
              <a:rPr lang="da-DK" dirty="0"/>
            </a:br>
            <a:r>
              <a:rPr lang="da-DK" dirty="0"/>
              <a:t>der lyser solskinsgule</a:t>
            </a:r>
          </a:p>
        </p:txBody>
      </p:sp>
    </p:spTree>
    <p:extLst>
      <p:ext uri="{BB962C8B-B14F-4D97-AF65-F5344CB8AC3E}">
        <p14:creationId xmlns:p14="http://schemas.microsoft.com/office/powerpoint/2010/main" val="1181015640"/>
      </p:ext>
    </p:extLst>
  </p:cSld>
  <p:clrMapOvr>
    <a:masterClrMapping/>
  </p:clrMapOvr>
  <p:transition spd="med"/>
</p:sld>
</file>

<file path=ppt/theme/theme1.xml><?xml version="1.0" encoding="utf-8"?>
<a:theme xmlns:a="http://schemas.openxmlformats.org/drawingml/2006/main" name="a_Ældre Sagen Powerpoint 20-03_2019">
  <a:themeElements>
    <a:clrScheme name="Ældresagen2016">
      <a:dk1>
        <a:srgbClr val="000000"/>
      </a:dk1>
      <a:lt1>
        <a:srgbClr val="FFFFFF"/>
      </a:lt1>
      <a:dk2>
        <a:srgbClr val="A91D1E"/>
      </a:dk2>
      <a:lt2>
        <a:srgbClr val="908979"/>
      </a:lt2>
      <a:accent1>
        <a:srgbClr val="C15F9C"/>
      </a:accent1>
      <a:accent2>
        <a:srgbClr val="9D1E65"/>
      </a:accent2>
      <a:accent3>
        <a:srgbClr val="6EA7AF"/>
      </a:accent3>
      <a:accent4>
        <a:srgbClr val="15494F"/>
      </a:accent4>
      <a:accent5>
        <a:srgbClr val="7281A4"/>
      </a:accent5>
      <a:accent6>
        <a:srgbClr val="111535"/>
      </a:accent6>
      <a:hlink>
        <a:srgbClr val="314C83"/>
      </a:hlink>
      <a:folHlink>
        <a:srgbClr val="5E22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solidFill>
            <a:schemeClr val="accent1">
              <a:lumMod val="50000"/>
            </a:schemeClr>
          </a:solidFill>
          <a:miter lim="400000"/>
        </a:ln>
        <a:effectLst/>
      </a:spPr>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defPPr marL="0" marR="0" indent="0" algn="ctr" defTabSz="584200" rtl="0" fontAlgn="auto" latinLnBrk="1" hangingPunct="0">
          <a:lnSpc>
            <a:spcPct val="100000"/>
          </a:lnSpc>
          <a:spcBef>
            <a:spcPts val="0"/>
          </a:spcBef>
          <a:spcAft>
            <a:spcPts val="0"/>
          </a:spcAft>
          <a:buClrTx/>
          <a:buSzTx/>
          <a:buFontTx/>
          <a:buNone/>
          <a:tabLst/>
          <a:defRPr kumimoji="0" sz="2700" b="0" i="0" u="none" strike="noStrike" cap="none" spc="0" normalizeH="0" baseline="0" dirty="0" err="1" smtClean="0">
            <a:solidFill>
              <a:srgbClr val="FFFFFF"/>
            </a:solidFill>
            <a:uFillTx/>
            <a:ea typeface="Palatino"/>
            <a:cs typeface="Palatino"/>
            <a:sym typeface="Palatino"/>
          </a:defRPr>
        </a:def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dirty="0" err="1" smtClean="0">
            <a:ln>
              <a:noFill/>
            </a:ln>
            <a:solidFill>
              <a:srgbClr val="414141"/>
            </a:solidFill>
            <a:effectLst/>
            <a:uFillTx/>
            <a:latin typeface="+mn-lt"/>
            <a:ea typeface="Palatino"/>
            <a:cs typeface="Palatino"/>
            <a:sym typeface="Palatino"/>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Ældre Sagen 2016-16_9.potx" id="{FA62C7F8-41E3-4CF3-B1AF-0560228E0AF8}" vid="{84D6CD33-1C15-46A3-8315-F2B29DD7BD60}"/>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F055342CC713E46B8DE09DC0AEF5073" ma:contentTypeVersion="0" ma:contentTypeDescription="Opret et nyt dokument." ma:contentTypeScope="" ma:versionID="d88d993f9309037e669d5158b9e57541">
  <xsd:schema xmlns:xsd="http://www.w3.org/2001/XMLSchema" xmlns:xs="http://www.w3.org/2001/XMLSchema" xmlns:p="http://schemas.microsoft.com/office/2006/metadata/properties" targetNamespace="http://schemas.microsoft.com/office/2006/metadata/properties" ma:root="true" ma:fieldsID="1ffb0c6b81155c29132853602cea6b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618FCF2-5D59-4697-B408-3C65EFE602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BED6F2B3-A7A8-4253-8D52-A37CFA29FCEF}">
  <ds:schemaRefs>
    <ds:schemaRef ds:uri="http://schemas.microsoft.com/sharepoint/v3/contenttype/forms"/>
  </ds:schemaRefs>
</ds:datastoreItem>
</file>

<file path=customXml/itemProps3.xml><?xml version="1.0" encoding="utf-8"?>
<ds:datastoreItem xmlns:ds="http://schemas.openxmlformats.org/officeDocument/2006/customXml" ds:itemID="{87D83D71-C525-4968-A17A-F89C69A1C5EF}">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AES_PowerPointskabelon_2019</Template>
  <TotalTime>8271</TotalTime>
  <Words>9656</Words>
  <Application>Microsoft Office PowerPoint</Application>
  <PresentationFormat>Widescreen</PresentationFormat>
  <Paragraphs>684</Paragraphs>
  <Slides>70</Slides>
  <Notes>51</Notes>
  <HiddenSlides>7</HiddenSlides>
  <MMClips>0</MMClips>
  <ScaleCrop>false</ScaleCrop>
  <HeadingPairs>
    <vt:vector size="6" baseType="variant">
      <vt:variant>
        <vt:lpstr>Benyttede skrifttyper</vt:lpstr>
      </vt:variant>
      <vt:variant>
        <vt:i4>11</vt:i4>
      </vt:variant>
      <vt:variant>
        <vt:lpstr>Tema</vt:lpstr>
      </vt:variant>
      <vt:variant>
        <vt:i4>1</vt:i4>
      </vt:variant>
      <vt:variant>
        <vt:lpstr>Slidetitler</vt:lpstr>
      </vt:variant>
      <vt:variant>
        <vt:i4>70</vt:i4>
      </vt:variant>
    </vt:vector>
  </HeadingPairs>
  <TitlesOfParts>
    <vt:vector size="82" baseType="lpstr">
      <vt:lpstr>Arial</vt:lpstr>
      <vt:lpstr>Arial</vt:lpstr>
      <vt:lpstr>Calibri</vt:lpstr>
      <vt:lpstr>Georgia</vt:lpstr>
      <vt:lpstr>Helvetica</vt:lpstr>
      <vt:lpstr>IBM Plex Sans</vt:lpstr>
      <vt:lpstr>IBM Plex Sans Medium</vt:lpstr>
      <vt:lpstr>National 2</vt:lpstr>
      <vt:lpstr>Palatino</vt:lpstr>
      <vt:lpstr>Symbol</vt:lpstr>
      <vt:lpstr>Wingdings</vt:lpstr>
      <vt:lpstr>a_Ældre Sagen Powerpoint 20-03_2019</vt:lpstr>
      <vt:lpstr>Dialogmøde Efterår 2024</vt:lpstr>
      <vt:lpstr>Program</vt:lpstr>
      <vt:lpstr>Morgensang</vt:lpstr>
      <vt:lpstr>Fællessang</vt:lpstr>
      <vt:lpstr>En million-sangen  Gem et lille smil ...  </vt:lpstr>
      <vt:lpstr>En million-sangen  Gem et lille smil ...</vt:lpstr>
      <vt:lpstr>En million-sangen  Gem et lille smil ...</vt:lpstr>
      <vt:lpstr>Septembers himmel</vt:lpstr>
      <vt:lpstr> Septembers himmel </vt:lpstr>
      <vt:lpstr> Septembers himmel </vt:lpstr>
      <vt:lpstr> Septembers himmel </vt:lpstr>
      <vt:lpstr>Septembers himmel</vt:lpstr>
      <vt:lpstr>Afstemning</vt:lpstr>
      <vt:lpstr>Aktuel Ældre- og Sundhedspolitik</vt:lpstr>
      <vt:lpstr>2024: Et politisk ”Fantom-år”</vt:lpstr>
      <vt:lpstr>Ældrereformen</vt:lpstr>
      <vt:lpstr>Ny Ældrereform – Ny Ældrelov 2024</vt:lpstr>
      <vt:lpstr>Udkast til ny ældrelov, ældretilsyn samt lokalplejehjem</vt:lpstr>
      <vt:lpstr>Afstemning</vt:lpstr>
      <vt:lpstr>Sundhedsområdet</vt:lpstr>
      <vt:lpstr>PowerPoint-præsentation</vt:lpstr>
      <vt:lpstr>Tilbageblik: En tidlig vision om reform</vt:lpstr>
      <vt:lpstr>Anbefaling under den eksisterende struktur med regioner og kommuner</vt:lpstr>
      <vt:lpstr>Fornyede visioner efter studiebesøg v. Buurtzorg</vt:lpstr>
      <vt:lpstr>Nytænk organisering i sundhed sammen med ældrepleje</vt:lpstr>
      <vt:lpstr>Anbefalinger til forbedringer for fremtidens ældre</vt:lpstr>
      <vt:lpstr>Sundhedsstrukturkommissionens rapport  – en ring er sluttet med afsæt i nyt bud fra eksperter </vt:lpstr>
      <vt:lpstr>Seneste aktiviteter frem mod sundhedsreformen</vt:lpstr>
      <vt:lpstr>Seneste aktiviteter frem mod sundhedsreformen</vt:lpstr>
      <vt:lpstr>Uanset struktur: Midlertidige pladser – tryghed for kvalitet og stop for øget brugerbetaling</vt:lpstr>
      <vt:lpstr>Tryghed for adgang til læge</vt:lpstr>
      <vt:lpstr>Hold øje med seneste nyt på Frivilligportalen</vt:lpstr>
      <vt:lpstr>Støtte fra Rejseholdet og det øvrige sekretariat til lokal ældrepolitik</vt:lpstr>
      <vt:lpstr>Afstemning</vt:lpstr>
      <vt:lpstr>Pensionsdebatten 2024</vt:lpstr>
      <vt:lpstr>Et pensionssystem i verdensklasse</vt:lpstr>
      <vt:lpstr>Et pensionssystem i verdensklasse</vt:lpstr>
      <vt:lpstr>Ny debat om pensionsalderen</vt:lpstr>
      <vt:lpstr>Ældre Sagens forslag:</vt:lpstr>
      <vt:lpstr>Baggrund for Ældre Sagens forslag</vt:lpstr>
      <vt:lpstr>Baggrund for Ældre Sagens forslag</vt:lpstr>
      <vt:lpstr>Pensionsdebat – Landsdækkende kampagne</vt:lpstr>
      <vt:lpstr>Kampagnen på sociale medier</vt:lpstr>
      <vt:lpstr>Kampagnen – Politisk set</vt:lpstr>
      <vt:lpstr>Afstemning</vt:lpstr>
      <vt:lpstr>PowerPoint-præsentation</vt:lpstr>
      <vt:lpstr>Landsbestyrelsens rolle under dialogmøder</vt:lpstr>
      <vt:lpstr>Tænk – Tal – Skriv – Del</vt:lpstr>
      <vt:lpstr>Eksempel</vt:lpstr>
      <vt:lpstr>Spørgsmål &amp; Debat</vt:lpstr>
      <vt:lpstr>Nye pladser efter frokost</vt:lpstr>
      <vt:lpstr>Frokost</vt:lpstr>
      <vt:lpstr>Datapakke til det lokalpolitiske arbejde</vt:lpstr>
      <vt:lpstr>Strategi 2025 </vt:lpstr>
      <vt:lpstr>Økonomiske udsigter i 2025</vt:lpstr>
      <vt:lpstr>Politiske udsigter i 2025</vt:lpstr>
      <vt:lpstr>Målsætninger i 2025 for Ældre Sagen</vt:lpstr>
      <vt:lpstr>Vi arbejder for: Et godt liv – hele livet</vt:lpstr>
      <vt:lpstr>Vi skubber på for at skabe forbedringer</vt:lpstr>
      <vt:lpstr>Ældre Sagens strategi 2023-2027</vt:lpstr>
      <vt:lpstr>Indsatser i 2025</vt:lpstr>
      <vt:lpstr>Indsatser i 2025</vt:lpstr>
      <vt:lpstr>Indsatser i 2025</vt:lpstr>
      <vt:lpstr>Indsatser i 2025</vt:lpstr>
      <vt:lpstr>Indsatser i 2025</vt:lpstr>
      <vt:lpstr>Ældre Sagen succes i 2025</vt:lpstr>
      <vt:lpstr>PowerPoint-præsentation</vt:lpstr>
      <vt:lpstr>Oplæg til Strategi 2025</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Akutplan for sundhedsvæsenet</dc:title>
  <dc:creator>Anna Wilroth</dc:creator>
  <cp:lastModifiedBy>Kirsten Anja Thustrup</cp:lastModifiedBy>
  <cp:revision>150</cp:revision>
  <cp:lastPrinted>2024-09-05T11:36:50Z</cp:lastPrinted>
  <dcterms:created xsi:type="dcterms:W3CDTF">2023-04-17T10:34:53Z</dcterms:created>
  <dcterms:modified xsi:type="dcterms:W3CDTF">2024-09-16T13:31:51Z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0x0101005F055342CC713E46B8DE09DC0AEF5073</vt:lpwstr>
  </property>
</Properties>
</file>