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1"/>
  </p:notesMasterIdLst>
  <p:sldIdLst>
    <p:sldId id="309" r:id="rId2"/>
    <p:sldId id="276" r:id="rId3"/>
    <p:sldId id="277" r:id="rId4"/>
    <p:sldId id="280" r:id="rId5"/>
    <p:sldId id="281" r:id="rId6"/>
    <p:sldId id="278" r:id="rId7"/>
    <p:sldId id="307" r:id="rId8"/>
    <p:sldId id="297" r:id="rId9"/>
    <p:sldId id="299" r:id="rId10"/>
    <p:sldId id="308" r:id="rId11"/>
    <p:sldId id="310" r:id="rId12"/>
    <p:sldId id="319" r:id="rId13"/>
    <p:sldId id="317" r:id="rId14"/>
    <p:sldId id="320" r:id="rId15"/>
    <p:sldId id="318" r:id="rId16"/>
    <p:sldId id="311" r:id="rId17"/>
    <p:sldId id="314" r:id="rId18"/>
    <p:sldId id="316" r:id="rId19"/>
    <p:sldId id="321" r:id="rId20"/>
    <p:sldId id="330" r:id="rId21"/>
    <p:sldId id="312" r:id="rId22"/>
    <p:sldId id="322" r:id="rId23"/>
    <p:sldId id="323" r:id="rId24"/>
    <p:sldId id="327" r:id="rId25"/>
    <p:sldId id="326" r:id="rId26"/>
    <p:sldId id="328" r:id="rId27"/>
    <p:sldId id="324" r:id="rId28"/>
    <p:sldId id="331" r:id="rId29"/>
    <p:sldId id="325" r:id="rId30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Tema til typografi 1 - Markering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775DCB02-9BB8-47FD-8907-85C794F793BA}" styleName="Tema til typografi 1 - Markering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5202B0CA-FC54-4496-8BCA-5EF66A818D29}" styleName="Mørkt layou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79623" autoAdjust="0"/>
  </p:normalViewPr>
  <p:slideViewPr>
    <p:cSldViewPr snapToGrid="0">
      <p:cViewPr varScale="1">
        <p:scale>
          <a:sx n="91" d="100"/>
          <a:sy n="91" d="100"/>
        </p:scale>
        <p:origin x="135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062806-1435-451F-A1A0-33F32AB28C79}" type="datetimeFigureOut">
              <a:rPr lang="da-DK" smtClean="0"/>
              <a:t>29-10-2021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B23C5F-1057-4D02-8278-9373A925256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404684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>
          <a:xfrm>
            <a:off x="687388" y="1143000"/>
            <a:ext cx="5483225" cy="3084513"/>
          </a:xfrm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4C4475-3E94-479C-AEFB-C09AA5491272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484317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>
          <a:xfrm>
            <a:off x="687388" y="1143000"/>
            <a:ext cx="5483225" cy="3084513"/>
          </a:xfrm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b="1" dirty="0"/>
              <a:t>Bank gæld: </a:t>
            </a:r>
            <a:r>
              <a:rPr lang="da-DK" b="0" dirty="0"/>
              <a:t>Hensættelser 43,5 mio. kr. og senere byggeri gør der ikke var behov for at trække på kassekreditten. </a:t>
            </a:r>
            <a:endParaRPr lang="da-DK" b="1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4C4475-3E94-479C-AEFB-C09AA5491272}" type="slidenum">
              <a:rPr lang="da-DK" smtClean="0"/>
              <a:t>10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169423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>
          <a:xfrm>
            <a:off x="687388" y="1143000"/>
            <a:ext cx="5483225" cy="3084513"/>
          </a:xfrm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b="1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4C4475-3E94-479C-AEFB-C09AA5491272}" type="slidenum">
              <a:rPr lang="da-DK" smtClean="0"/>
              <a:t>11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163428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>
          <a:xfrm>
            <a:off x="687388" y="1143000"/>
            <a:ext cx="5483225" cy="3084513"/>
          </a:xfrm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b="1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4C4475-3E94-479C-AEFB-C09AA5491272}" type="slidenum">
              <a:rPr lang="da-DK" smtClean="0"/>
              <a:t>12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533165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>
          <a:xfrm>
            <a:off x="687388" y="1143000"/>
            <a:ext cx="5483225" cy="3084513"/>
          </a:xfrm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b="1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4C4475-3E94-479C-AEFB-C09AA5491272}" type="slidenum">
              <a:rPr lang="da-DK" smtClean="0"/>
              <a:t>13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5027213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>
          <a:xfrm>
            <a:off x="687388" y="1143000"/>
            <a:ext cx="5483225" cy="3084513"/>
          </a:xfrm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b="1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4C4475-3E94-479C-AEFB-C09AA5491272}" type="slidenum">
              <a:rPr lang="da-DK" smtClean="0"/>
              <a:t>14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3665974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>
          <a:xfrm>
            <a:off x="687388" y="1143000"/>
            <a:ext cx="5483225" cy="3084513"/>
          </a:xfrm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b="1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4C4475-3E94-479C-AEFB-C09AA5491272}" type="slidenum">
              <a:rPr lang="da-DK" smtClean="0"/>
              <a:t>15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2132767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>
          <a:xfrm>
            <a:off x="687388" y="1143000"/>
            <a:ext cx="5483225" cy="3084513"/>
          </a:xfrm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b="1" dirty="0"/>
              <a:t>Medlemmer, arrangementer og ordrer samlet et sted udenfor NAV.</a:t>
            </a:r>
          </a:p>
          <a:p>
            <a:r>
              <a:rPr lang="da-DK" b="1" dirty="0"/>
              <a:t>Nets tjekkede for papkort kan ikke bruges siden august</a:t>
            </a:r>
          </a:p>
          <a:p>
            <a:r>
              <a:rPr lang="da-DK" b="1" dirty="0" err="1"/>
              <a:t>Dandomail</a:t>
            </a:r>
            <a:r>
              <a:rPr lang="da-DK" b="1" dirty="0"/>
              <a:t> kontrollerede telefonnr. I august.</a:t>
            </a:r>
          </a:p>
          <a:p>
            <a:r>
              <a:rPr lang="da-DK" b="1" dirty="0"/>
              <a:t>NAV opdatering i august som bevirkede at job med eksport af data fra booking ikke blev afviklet.</a:t>
            </a:r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4C4475-3E94-479C-AEFB-C09AA5491272}" type="slidenum">
              <a:rPr lang="da-DK" smtClean="0"/>
              <a:t>16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3608826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>
          <a:xfrm>
            <a:off x="687388" y="1143000"/>
            <a:ext cx="5483225" cy="3084513"/>
          </a:xfrm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b="1" dirty="0"/>
              <a:t>Medlemmer, arrangementer og ordrer samlet et sted udenfor NAV.</a:t>
            </a:r>
          </a:p>
          <a:p>
            <a:r>
              <a:rPr lang="da-DK" b="1" dirty="0"/>
              <a:t>Nets tjekkede for papkort kan ikke bruges siden august</a:t>
            </a:r>
          </a:p>
          <a:p>
            <a:r>
              <a:rPr lang="da-DK" b="1" dirty="0" err="1"/>
              <a:t>Dandomail</a:t>
            </a:r>
            <a:r>
              <a:rPr lang="da-DK" b="1" dirty="0"/>
              <a:t> kontrollerede </a:t>
            </a:r>
            <a:r>
              <a:rPr lang="da-DK" b="1" dirty="0" err="1"/>
              <a:t>telfonnr</a:t>
            </a:r>
            <a:r>
              <a:rPr lang="da-DK" b="1" dirty="0"/>
              <a:t>. I august.</a:t>
            </a:r>
          </a:p>
          <a:p>
            <a:r>
              <a:rPr lang="da-DK" b="1" dirty="0"/>
              <a:t>NAV opdatering i august som bevirkede at job med eksport af data fra booking ikke blev afviklet.</a:t>
            </a:r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4C4475-3E94-479C-AEFB-C09AA5491272}" type="slidenum">
              <a:rPr lang="da-DK" smtClean="0"/>
              <a:t>17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7056316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>
          <a:xfrm>
            <a:off x="687388" y="1143000"/>
            <a:ext cx="5483225" cy="3084513"/>
          </a:xfrm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b="1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4C4475-3E94-479C-AEFB-C09AA5491272}" type="slidenum">
              <a:rPr lang="da-DK" smtClean="0"/>
              <a:t>18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1030813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>
          <a:xfrm>
            <a:off x="687388" y="1143000"/>
            <a:ext cx="5483225" cy="3084513"/>
          </a:xfrm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b="1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4C4475-3E94-479C-AEFB-C09AA5491272}" type="slidenum">
              <a:rPr lang="da-DK" smtClean="0"/>
              <a:t>19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881903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>
          <a:xfrm>
            <a:off x="687388" y="1143000"/>
            <a:ext cx="5483225" cy="3084513"/>
          </a:xfrm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b="1" dirty="0"/>
              <a:t>Medlemskontingent. </a:t>
            </a:r>
            <a:r>
              <a:rPr lang="da-DK" dirty="0"/>
              <a:t>4,8 mio. kr. mere i kontingent fordi medlemstallet 31-12-20 på 910.580 medlemmer var 13.580 mere end budgetteret</a:t>
            </a:r>
          </a:p>
          <a:p>
            <a:r>
              <a:rPr lang="da-DK" b="1" dirty="0"/>
              <a:t>Lotteriomsætning</a:t>
            </a:r>
            <a:r>
              <a:rPr lang="da-DK" dirty="0"/>
              <a:t> på 23,6 mio. kr. hvilket var 4,6 mio. kr. mere end budget. Resultat lotterier derfor 3,1 mio. kr. bedre end budget. OBS ekstra trækning på sidste lotteri.</a:t>
            </a:r>
          </a:p>
          <a:p>
            <a:r>
              <a:rPr lang="da-DK" b="1" dirty="0"/>
              <a:t>Arv </a:t>
            </a:r>
            <a:r>
              <a:rPr lang="da-DK" dirty="0"/>
              <a:t>nye arvesager der kom til afregning i året på ekstra 3 mio. kr. ift. budget.</a:t>
            </a:r>
          </a:p>
          <a:p>
            <a:r>
              <a:rPr lang="da-DK" b="1" dirty="0"/>
              <a:t>Øvrige indtægter </a:t>
            </a:r>
            <a:r>
              <a:rPr lang="da-DK" dirty="0"/>
              <a:t>momskompensation på 5,8 mio. kr. mod budgetteret 4 mio. kr. Støtte </a:t>
            </a:r>
            <a:r>
              <a:rPr lang="da-DK" dirty="0" err="1"/>
              <a:t>Beiersdorf</a:t>
            </a:r>
            <a:r>
              <a:rPr lang="da-DK" dirty="0"/>
              <a:t> 111 t.kr. ej budgetteret.</a:t>
            </a:r>
          </a:p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4C4475-3E94-479C-AEFB-C09AA5491272}" type="slidenum">
              <a:rPr lang="da-DK" smtClean="0"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1091169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>
          <a:xfrm>
            <a:off x="687388" y="1143000"/>
            <a:ext cx="5483225" cy="3084513"/>
          </a:xfrm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b="1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4C4475-3E94-479C-AEFB-C09AA5491272}" type="slidenum">
              <a:rPr lang="da-DK" smtClean="0"/>
              <a:t>20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2150630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>
          <a:xfrm>
            <a:off x="687388" y="1143000"/>
            <a:ext cx="5483225" cy="3084513"/>
          </a:xfrm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b="1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4C4475-3E94-479C-AEFB-C09AA5491272}" type="slidenum">
              <a:rPr lang="da-DK" smtClean="0"/>
              <a:t>21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5272677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>
          <a:xfrm>
            <a:off x="687388" y="1143000"/>
            <a:ext cx="5483225" cy="3084513"/>
          </a:xfrm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b="1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4C4475-3E94-479C-AEFB-C09AA5491272}" type="slidenum">
              <a:rPr lang="da-DK" smtClean="0"/>
              <a:t>22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2050629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>
          <a:xfrm>
            <a:off x="687388" y="1143000"/>
            <a:ext cx="5483225" cy="3084513"/>
          </a:xfrm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b="1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4C4475-3E94-479C-AEFB-C09AA5491272}" type="slidenum">
              <a:rPr lang="da-DK" smtClean="0"/>
              <a:t>23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3796762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>
            <a:extLst>
              <a:ext uri="{FF2B5EF4-FFF2-40B4-BE49-F238E27FC236}">
                <a16:creationId xmlns:a16="http://schemas.microsoft.com/office/drawing/2014/main" id="{0A14EA7F-E2C0-406F-8545-9A2F0BD0D96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1063" cy="3354387"/>
          </a:xfrm>
        </p:spPr>
      </p:sp>
      <p:sp>
        <p:nvSpPr>
          <p:cNvPr id="3" name="Pladsholder til noter 2">
            <a:extLst>
              <a:ext uri="{FF2B5EF4-FFF2-40B4-BE49-F238E27FC236}">
                <a16:creationId xmlns:a16="http://schemas.microsoft.com/office/drawing/2014/main" id="{2C6E9DD5-5B28-4A6F-A62C-7D8E5F8E45C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r>
              <a:rPr lang="da-DK" b="1" dirty="0"/>
              <a:t>Underskud arrangementsindtægter i 2019 10,9 mio. kr. reduceret til 7 mio. kr. i 2020. % vis næsten samme fald.</a:t>
            </a:r>
          </a:p>
          <a:p>
            <a:pPr lvl="0"/>
            <a:r>
              <a:rPr lang="da-DK" b="1" dirty="0"/>
              <a:t>Her er mulighed for </a:t>
            </a:r>
            <a:r>
              <a:rPr lang="da-DK" b="1" dirty="0" err="1"/>
              <a:t>samvariation</a:t>
            </a:r>
            <a:r>
              <a:rPr lang="da-DK" b="1" dirty="0"/>
              <a:t>, næsten faldet med samme %.</a:t>
            </a:r>
          </a:p>
          <a:p>
            <a:pPr lvl="0"/>
            <a:r>
              <a:rPr lang="da-DK" b="1" dirty="0" err="1"/>
              <a:t>Lokaldugifter</a:t>
            </a:r>
            <a:r>
              <a:rPr lang="da-DK" b="1" dirty="0"/>
              <a:t> i øvrigt kun faldet med 8%</a:t>
            </a:r>
          </a:p>
          <a:p>
            <a:pPr lvl="0"/>
            <a:endParaRPr lang="da-DK" b="1" dirty="0"/>
          </a:p>
          <a:p>
            <a:pPr lvl="0"/>
            <a:endParaRPr lang="da-DK" b="1" dirty="0"/>
          </a:p>
          <a:p>
            <a:pPr lvl="0"/>
            <a:endParaRPr lang="da-DK" dirty="0"/>
          </a:p>
          <a:p>
            <a:pPr lvl="0"/>
            <a:endParaRPr lang="da-DK" dirty="0"/>
          </a:p>
        </p:txBody>
      </p:sp>
      <p:sp>
        <p:nvSpPr>
          <p:cNvPr id="4" name="Pladsholder til diasnummer 3">
            <a:extLst>
              <a:ext uri="{FF2B5EF4-FFF2-40B4-BE49-F238E27FC236}">
                <a16:creationId xmlns:a16="http://schemas.microsoft.com/office/drawing/2014/main" id="{BFF8EEA0-C0A9-464A-B21E-9274684CAE4A}"/>
              </a:ext>
            </a:extLst>
          </p:cNvPr>
          <p:cNvSpPr txBox="1"/>
          <p:nvPr/>
        </p:nvSpPr>
        <p:spPr>
          <a:xfrm>
            <a:off x="3854936" y="9445166"/>
            <a:ext cx="2949095" cy="498933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7CA3793D-C84F-4471-92D1-0128351C6244}" type="slidenum">
              <a:t>24</a:t>
            </a:fld>
            <a:endParaRPr lang="da-DK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4032997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>
            <a:extLst>
              <a:ext uri="{FF2B5EF4-FFF2-40B4-BE49-F238E27FC236}">
                <a16:creationId xmlns:a16="http://schemas.microsoft.com/office/drawing/2014/main" id="{0A14EA7F-E2C0-406F-8545-9A2F0BD0D96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1063" cy="3354387"/>
          </a:xfrm>
        </p:spPr>
      </p:sp>
      <p:sp>
        <p:nvSpPr>
          <p:cNvPr id="3" name="Pladsholder til noter 2">
            <a:extLst>
              <a:ext uri="{FF2B5EF4-FFF2-40B4-BE49-F238E27FC236}">
                <a16:creationId xmlns:a16="http://schemas.microsoft.com/office/drawing/2014/main" id="{2C6E9DD5-5B28-4A6F-A62C-7D8E5F8E45C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endParaRPr lang="da-DK" dirty="0"/>
          </a:p>
          <a:p>
            <a:pPr lvl="0"/>
            <a:endParaRPr lang="da-DK" dirty="0"/>
          </a:p>
        </p:txBody>
      </p:sp>
      <p:sp>
        <p:nvSpPr>
          <p:cNvPr id="4" name="Pladsholder til diasnummer 3">
            <a:extLst>
              <a:ext uri="{FF2B5EF4-FFF2-40B4-BE49-F238E27FC236}">
                <a16:creationId xmlns:a16="http://schemas.microsoft.com/office/drawing/2014/main" id="{BFF8EEA0-C0A9-464A-B21E-9274684CAE4A}"/>
              </a:ext>
            </a:extLst>
          </p:cNvPr>
          <p:cNvSpPr txBox="1"/>
          <p:nvPr/>
        </p:nvSpPr>
        <p:spPr>
          <a:xfrm>
            <a:off x="3854936" y="9445166"/>
            <a:ext cx="2949095" cy="498933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7CA3793D-C84F-4471-92D1-0128351C6244}" type="slidenum">
              <a:t>25</a:t>
            </a:fld>
            <a:endParaRPr lang="da-DK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>
            <a:extLst>
              <a:ext uri="{FF2B5EF4-FFF2-40B4-BE49-F238E27FC236}">
                <a16:creationId xmlns:a16="http://schemas.microsoft.com/office/drawing/2014/main" id="{0A14EA7F-E2C0-406F-8545-9A2F0BD0D96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1063" cy="3354387"/>
          </a:xfrm>
        </p:spPr>
      </p:sp>
      <p:sp>
        <p:nvSpPr>
          <p:cNvPr id="3" name="Pladsholder til noter 2">
            <a:extLst>
              <a:ext uri="{FF2B5EF4-FFF2-40B4-BE49-F238E27FC236}">
                <a16:creationId xmlns:a16="http://schemas.microsoft.com/office/drawing/2014/main" id="{2C6E9DD5-5B28-4A6F-A62C-7D8E5F8E45C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r>
              <a:rPr lang="da-DK" dirty="0"/>
              <a:t>§ 18 Socialt arbejde § 79 forbyggende aktiviteter pensionister. </a:t>
            </a:r>
          </a:p>
          <a:p>
            <a:pPr lvl="0"/>
            <a:r>
              <a:rPr lang="da-DK" dirty="0" err="1"/>
              <a:t>Kbh</a:t>
            </a:r>
            <a:r>
              <a:rPr lang="da-DK" dirty="0"/>
              <a:t> gået 403 t.kr. ned i § 79 tilskud. </a:t>
            </a:r>
          </a:p>
          <a:p>
            <a:pPr lvl="0"/>
            <a:r>
              <a:rPr lang="da-DK" dirty="0"/>
              <a:t>Øvrige tilskud 1.058 julehilsen og 2.964 tilskud/frivillig. 1,932 t.kr. mere i tilskud 50 -&gt; 140 kr. pr. frivillig</a:t>
            </a:r>
          </a:p>
          <a:p>
            <a:pPr lvl="0"/>
            <a:r>
              <a:rPr lang="da-DK" dirty="0"/>
              <a:t>Lokale tilskud nede nå normalt </a:t>
            </a:r>
            <a:r>
              <a:rPr lang="da-DK" dirty="0" err="1"/>
              <a:t>nivesu</a:t>
            </a:r>
            <a:r>
              <a:rPr lang="da-DK" dirty="0"/>
              <a:t>. 2019 Aalborg 1,7 og Mariager 0,4.</a:t>
            </a:r>
          </a:p>
          <a:p>
            <a:pPr lvl="0"/>
            <a:endParaRPr lang="da-DK" dirty="0"/>
          </a:p>
          <a:p>
            <a:pPr lvl="0"/>
            <a:endParaRPr lang="da-DK" dirty="0"/>
          </a:p>
        </p:txBody>
      </p:sp>
      <p:sp>
        <p:nvSpPr>
          <p:cNvPr id="4" name="Pladsholder til diasnummer 3">
            <a:extLst>
              <a:ext uri="{FF2B5EF4-FFF2-40B4-BE49-F238E27FC236}">
                <a16:creationId xmlns:a16="http://schemas.microsoft.com/office/drawing/2014/main" id="{BFF8EEA0-C0A9-464A-B21E-9274684CAE4A}"/>
              </a:ext>
            </a:extLst>
          </p:cNvPr>
          <p:cNvSpPr txBox="1"/>
          <p:nvPr/>
        </p:nvSpPr>
        <p:spPr>
          <a:xfrm>
            <a:off x="3854936" y="9445166"/>
            <a:ext cx="2949095" cy="498933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7CA3793D-C84F-4471-92D1-0128351C6244}" type="slidenum">
              <a:t>26</a:t>
            </a:fld>
            <a:endParaRPr lang="da-DK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8817545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>
          <a:xfrm>
            <a:off x="687388" y="1143000"/>
            <a:ext cx="5483225" cy="3084513"/>
          </a:xfrm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b="1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4C4475-3E94-479C-AEFB-C09AA5491272}" type="slidenum">
              <a:rPr lang="da-DK" smtClean="0"/>
              <a:t>27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5926291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>
          <a:xfrm>
            <a:off x="687388" y="1143000"/>
            <a:ext cx="5483225" cy="3084513"/>
          </a:xfrm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b="1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4C4475-3E94-479C-AEFB-C09AA5491272}" type="slidenum">
              <a:rPr lang="da-DK" smtClean="0"/>
              <a:t>28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5098765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>
          <a:xfrm>
            <a:off x="687388" y="1143000"/>
            <a:ext cx="5483225" cy="3084513"/>
          </a:xfrm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b="1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4C4475-3E94-479C-AEFB-C09AA5491272}" type="slidenum">
              <a:rPr lang="da-DK" smtClean="0"/>
              <a:t>29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256348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>
          <a:xfrm>
            <a:off x="687388" y="1143000"/>
            <a:ext cx="5483225" cy="3084513"/>
          </a:xfrm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Lokalt: Overskud i LA 10.299 t.kr. Øvrigt tilskud 2,1 mio. kr. under budget </a:t>
            </a:r>
            <a:r>
              <a:rPr kumimoji="0" lang="da-DK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pga</a:t>
            </a:r>
            <a:r>
              <a:rPr kumimoji="0" lang="da-DK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kumimoji="0" lang="da-DK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covid</a:t>
            </a:r>
            <a:endParaRPr kumimoji="0" lang="da-DK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Frivillig: Kurser 2 mio. mindre forbrug, Det Sker 0,5 mio. kr., Demens ,9 </a:t>
            </a:r>
            <a:r>
              <a:rPr kumimoji="0" lang="da-DK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mio</a:t>
            </a:r>
            <a:r>
              <a:rPr kumimoji="0" lang="da-DK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, </a:t>
            </a:r>
            <a:r>
              <a:rPr kumimoji="0" lang="da-DK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kr</a:t>
            </a:r>
            <a:r>
              <a:rPr kumimoji="0" lang="da-DK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, </a:t>
            </a:r>
            <a:r>
              <a:rPr kumimoji="0" lang="da-DK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Årsrapp</a:t>
            </a:r>
            <a:r>
              <a:rPr kumimoji="0" lang="da-DK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/dialog 0,4, Koda 0,4, Besøgstjenesten, 0,7, formandsundersøgelse 0,6. mindre 0,5, fordelte 2 mio.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Kommunikation: Mindre forbrug hjemmeside 0,6 </a:t>
            </a:r>
            <a:r>
              <a:rPr kumimoji="0" lang="da-DK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mio</a:t>
            </a:r>
            <a:r>
              <a:rPr kumimoji="0" lang="da-DK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, Lokale hjemmesider 0,4 mio. </a:t>
            </a:r>
            <a:r>
              <a:rPr kumimoji="0" lang="da-DK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komm</a:t>
            </a:r>
            <a:r>
              <a:rPr kumimoji="0" lang="da-DK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. kampagne 0,5 mio.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Samfundsanalyse: Fremtidsstudiet og strategiproces og sammenhængende sundhedsvæsen.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Marked. Flere frivillige 0,4 mio. lokal </a:t>
            </a:r>
            <a:r>
              <a:rPr kumimoji="0" lang="da-DK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focus</a:t>
            </a:r>
            <a:r>
              <a:rPr kumimoji="0" lang="da-DK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0,3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4C4475-3E94-479C-AEFB-C09AA5491272}" type="slidenum">
              <a:rPr lang="da-DK" smtClean="0"/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147045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>
          <a:xfrm>
            <a:off x="687388" y="1143000"/>
            <a:ext cx="5483225" cy="3084513"/>
          </a:xfrm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4C4475-3E94-479C-AEFB-C09AA5491272}" type="slidenum">
              <a:rPr lang="da-DK" smtClean="0"/>
              <a:t>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137320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>
          <a:xfrm>
            <a:off x="687388" y="1143000"/>
            <a:ext cx="5483225" cy="3084513"/>
          </a:xfrm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Covid-19 er forklaringen på nedgang i alle tilskud.</a:t>
            </a:r>
          </a:p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4C4475-3E94-479C-AEFB-C09AA5491272}" type="slidenum">
              <a:rPr lang="da-DK" smtClean="0"/>
              <a:t>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564885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>
          <a:xfrm>
            <a:off x="687388" y="1143000"/>
            <a:ext cx="5483225" cy="3084513"/>
          </a:xfrm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4C4475-3E94-479C-AEFB-C09AA5491272}" type="slidenum">
              <a:rPr lang="da-DK" smtClean="0"/>
              <a:t>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836354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>
          <a:xfrm>
            <a:off x="687388" y="1143000"/>
            <a:ext cx="5483225" cy="3084513"/>
          </a:xfrm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4C4475-3E94-479C-AEFB-C09AA5491272}" type="slidenum">
              <a:rPr lang="da-DK" smtClean="0"/>
              <a:t>7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569602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>
          <a:xfrm>
            <a:off x="687388" y="1143000"/>
            <a:ext cx="5483225" cy="3084513"/>
          </a:xfrm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Udvidelse med timelønnede i rådgivningen finansieret af SUM</a:t>
            </a:r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4C4475-3E94-479C-AEFB-C09AA5491272}" type="slidenum">
              <a:rPr lang="da-DK" smtClean="0"/>
              <a:t>8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32186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>
          <a:xfrm>
            <a:off x="687388" y="1143000"/>
            <a:ext cx="5483225" cy="3084513"/>
          </a:xfrm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b="1" dirty="0"/>
              <a:t>Ejendom:</a:t>
            </a:r>
            <a:r>
              <a:rPr lang="da-DK" dirty="0"/>
              <a:t> Ombygning afsluttes senere end forudsat i budget.</a:t>
            </a:r>
            <a:endParaRPr lang="da-DK" b="1" dirty="0"/>
          </a:p>
          <a:p>
            <a:r>
              <a:rPr lang="da-DK" b="1" dirty="0"/>
              <a:t>Tilgodehavender: </a:t>
            </a:r>
            <a:r>
              <a:rPr lang="da-DK" b="0" dirty="0"/>
              <a:t>Udlodningsmidlerne 14,3 mio. kr. først modtaget i januar 2021.</a:t>
            </a:r>
          </a:p>
          <a:p>
            <a:r>
              <a:rPr lang="da-DK" b="0" dirty="0"/>
              <a:t> </a:t>
            </a:r>
            <a:endParaRPr lang="da-DK" b="1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4C4475-3E94-479C-AEFB-C09AA5491272}" type="slidenum">
              <a:rPr lang="da-DK" smtClean="0"/>
              <a:t>9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060338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Åbningsdias - centrere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7"/>
          <p:cNvSpPr/>
          <p:nvPr userDrawn="1"/>
        </p:nvSpPr>
        <p:spPr>
          <a:xfrm>
            <a:off x="0" y="4410945"/>
            <a:ext cx="12192000" cy="4571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 kern="0">
              <a:solidFill>
                <a:srgbClr val="000000"/>
              </a:solidFill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29" name="Shape 8"/>
          <p:cNvSpPr/>
          <p:nvPr userDrawn="1"/>
        </p:nvSpPr>
        <p:spPr>
          <a:xfrm flipV="1">
            <a:off x="-574" y="2396853"/>
            <a:ext cx="12192575" cy="4571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 kern="0">
              <a:solidFill>
                <a:srgbClr val="000000"/>
              </a:solidFill>
              <a:latin typeface="Helvetica"/>
              <a:ea typeface="Helvetica"/>
              <a:cs typeface="Helvetica"/>
              <a:sym typeface="Helvetica"/>
            </a:endParaRPr>
          </a:p>
        </p:txBody>
      </p:sp>
      <p:pic>
        <p:nvPicPr>
          <p:cNvPr id="7" name="ÆS_logo_POS_CMYK.pdf"/>
          <p:cNvPicPr/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9499" y="3005188"/>
            <a:ext cx="4991916" cy="851668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Rektangel 2"/>
          <p:cNvSpPr/>
          <p:nvPr userDrawn="1"/>
        </p:nvSpPr>
        <p:spPr>
          <a:xfrm>
            <a:off x="0" y="0"/>
            <a:ext cx="12192000" cy="2442572"/>
          </a:xfrm>
          <a:prstGeom prst="rect">
            <a:avLst/>
          </a:prstGeom>
          <a:solidFill>
            <a:schemeClr val="bg2"/>
          </a:solidFill>
          <a:ln w="12700" cap="flat">
            <a:solidFill>
              <a:schemeClr val="bg2"/>
            </a:solidFill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a-DK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>
                <a:outerShdw blurRad="25400" dist="33948" dir="2700000" rotWithShape="0">
                  <a:srgbClr val="3B3936"/>
                </a:outerShdw>
              </a:effectLst>
              <a:uFillTx/>
              <a:latin typeface="Palatino"/>
              <a:ea typeface="Palatino"/>
              <a:cs typeface="Palatino"/>
              <a:sym typeface="Palatino"/>
            </a:endParaRPr>
          </a:p>
        </p:txBody>
      </p:sp>
      <p:sp>
        <p:nvSpPr>
          <p:cNvPr id="10" name="Rektangel 9"/>
          <p:cNvSpPr/>
          <p:nvPr userDrawn="1"/>
        </p:nvSpPr>
        <p:spPr>
          <a:xfrm>
            <a:off x="0" y="4410945"/>
            <a:ext cx="12192000" cy="2442572"/>
          </a:xfrm>
          <a:prstGeom prst="rect">
            <a:avLst/>
          </a:prstGeom>
          <a:solidFill>
            <a:schemeClr val="bg2"/>
          </a:solidFill>
          <a:ln w="12700" cap="flat">
            <a:solidFill>
              <a:schemeClr val="bg2"/>
            </a:solidFill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a-DK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>
                <a:outerShdw blurRad="25400" dist="33948" dir="2700000" rotWithShape="0">
                  <a:srgbClr val="3B3936"/>
                </a:outerShdw>
              </a:effectLst>
              <a:uFillTx/>
              <a:latin typeface="Palatino"/>
              <a:ea typeface="Palatino"/>
              <a:cs typeface="Palatino"/>
              <a:sym typeface="Palatino"/>
            </a:endParaRPr>
          </a:p>
        </p:txBody>
      </p:sp>
    </p:spTree>
    <p:extLst>
      <p:ext uri="{BB962C8B-B14F-4D97-AF65-F5344CB8AC3E}">
        <p14:creationId xmlns:p14="http://schemas.microsoft.com/office/powerpoint/2010/main" val="7806304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/>
        </p:nvSpPr>
        <p:spPr>
          <a:xfrm>
            <a:off x="476249" y="1946672"/>
            <a:ext cx="5321547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sp>
        <p:nvSpPr>
          <p:cNvPr id="26" name="Shape 26"/>
          <p:cNvSpPr>
            <a:spLocks noGrp="1"/>
          </p:cNvSpPr>
          <p:nvPr>
            <p:ph type="body" idx="1" hasCustomPrompt="1"/>
          </p:nvPr>
        </p:nvSpPr>
        <p:spPr>
          <a:xfrm>
            <a:off x="476251" y="1988840"/>
            <a:ext cx="5322093" cy="421700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SzTx/>
              <a:buNone/>
              <a:defRPr sz="2200" b="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39827" indent="0">
              <a:lnSpc>
                <a:spcPct val="120000"/>
              </a:lnSpc>
              <a:spcBef>
                <a:spcPts val="0"/>
              </a:spcBef>
              <a:buSzTx/>
              <a:buFont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2pPr>
            <a:lvl3pPr marL="480288" indent="0">
              <a:lnSpc>
                <a:spcPct val="120000"/>
              </a:lnSpc>
              <a:spcBef>
                <a:spcPts val="0"/>
              </a:spcBef>
              <a:buSzTx/>
              <a:buFont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3pPr>
            <a:lvl4pPr marL="480920" indent="-241093" algn="l">
              <a:lnSpc>
                <a:spcPct val="120000"/>
              </a:lnSpc>
              <a:spcBef>
                <a:spcPts val="0"/>
              </a:spcBef>
              <a:buSzTx/>
              <a:buFont typeface="Arial"/>
              <a:buChar char="•"/>
              <a:defRPr sz="1700">
                <a:solidFill>
                  <a:schemeClr val="tx2">
                    <a:lumMod val="50000"/>
                  </a:schemeClr>
                </a:solidFill>
              </a:defRPr>
            </a:lvl4pPr>
            <a:lvl5pPr marL="0" indent="642915">
              <a:lnSpc>
                <a:spcPct val="120000"/>
              </a:lnSpc>
              <a:spcBef>
                <a:spcPts val="0"/>
              </a:spcBef>
              <a:buSz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7" name="Pladsholder til indhold 6"/>
          <p:cNvSpPr>
            <a:spLocks noGrp="1"/>
          </p:cNvSpPr>
          <p:nvPr>
            <p:ph sz="quarter" idx="15" hasCustomPrompt="1"/>
          </p:nvPr>
        </p:nvSpPr>
        <p:spPr>
          <a:xfrm>
            <a:off x="6040968" y="327026"/>
            <a:ext cx="5719233" cy="5910263"/>
          </a:xfrm>
        </p:spPr>
        <p:txBody>
          <a:bodyPr anchor="t"/>
          <a:lstStyle/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4212" y="329514"/>
            <a:ext cx="5442456" cy="1321486"/>
          </a:xfrm>
        </p:spPr>
        <p:txBody>
          <a:bodyPr/>
          <a:lstStyle>
            <a:lvl1pPr algn="l">
              <a:spcBef>
                <a:spcPts val="0"/>
              </a:spcBef>
              <a:defRPr/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pic>
        <p:nvPicPr>
          <p:cNvPr id="8" name="ÆS_logo_POS_CMYK.pdf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9775" y="6426141"/>
            <a:ext cx="1356844" cy="233263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Pladsholder til diasnummer 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3638CB2-EA0C-44E4-A91A-4D7146E346C5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98903355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509613" y="5784273"/>
            <a:ext cx="11223112" cy="407870"/>
          </a:xfrm>
        </p:spPr>
        <p:txBody>
          <a:bodyPr vert="horz" wrap="none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700" b="1" i="0" cap="all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sz="quarter" idx="11"/>
          </p:nvPr>
        </p:nvSpPr>
        <p:spPr>
          <a:xfrm>
            <a:off x="503767" y="349251"/>
            <a:ext cx="11228917" cy="4211205"/>
          </a:xfrm>
        </p:spPr>
        <p:txBody>
          <a:bodyPr/>
          <a:lstStyle/>
          <a:p>
            <a:r>
              <a:rPr lang="da-DK"/>
              <a:t>Klik på ikonet for at tilføje et billede</a:t>
            </a:r>
            <a:endParaRPr lang="da-DK" dirty="0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08001" y="4647515"/>
            <a:ext cx="11215711" cy="972000"/>
          </a:xfrm>
        </p:spPr>
        <p:txBody>
          <a:bodyPr>
            <a:normAutofit/>
          </a:bodyPr>
          <a:lstStyle>
            <a:lvl1pPr>
              <a:defRPr sz="4900"/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6" name="Shape 2"/>
          <p:cNvSpPr/>
          <p:nvPr userDrawn="1"/>
        </p:nvSpPr>
        <p:spPr>
          <a:xfrm>
            <a:off x="476250" y="5692993"/>
            <a:ext cx="11247461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sp>
        <p:nvSpPr>
          <p:cNvPr id="8" name="Shape 3"/>
          <p:cNvSpPr/>
          <p:nvPr userDrawn="1"/>
        </p:nvSpPr>
        <p:spPr>
          <a:xfrm>
            <a:off x="476250" y="4647135"/>
            <a:ext cx="11247461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pic>
        <p:nvPicPr>
          <p:cNvPr id="9" name="ÆS_logo_POS_CMYK.pdf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9775" y="6426141"/>
            <a:ext cx="1356844" cy="23326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38CB2-EA0C-44E4-A91A-4D7146E346C5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02630973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4210" y="219070"/>
            <a:ext cx="11229673" cy="972000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defRPr sz="4900"/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diasnumm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638CB2-EA0C-44E4-A91A-4D7146E346C5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81512815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ÆS_logo_POS_CMYK.pdf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9775" y="6426141"/>
            <a:ext cx="1356844" cy="233263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Pladsholder til diasnumm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638CB2-EA0C-44E4-A91A-4D7146E346C5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3716831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numm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638CB2-EA0C-44E4-A91A-4D7146E346C5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0514921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 &amp; undertitel i bånd centrer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530586" y="2212910"/>
            <a:ext cx="11183692" cy="261610"/>
          </a:xfrm>
        </p:spPr>
        <p:txBody>
          <a:bodyPr vert="horz" anchor="b" anchorCtr="0">
            <a:sp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FontTx/>
              <a:buNone/>
              <a:defRPr sz="1700" b="1" i="0" cap="all" baseline="0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9" name="Shape 9"/>
          <p:cNvSpPr/>
          <p:nvPr/>
        </p:nvSpPr>
        <p:spPr>
          <a:xfrm rot="16200000">
            <a:off x="6917128" y="3441526"/>
            <a:ext cx="1155065" cy="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sp>
        <p:nvSpPr>
          <p:cNvPr id="10" name="Shape 10"/>
          <p:cNvSpPr>
            <a:spLocks noGrp="1"/>
          </p:cNvSpPr>
          <p:nvPr>
            <p:ph type="title" hasCustomPrompt="1"/>
          </p:nvPr>
        </p:nvSpPr>
        <p:spPr>
          <a:xfrm>
            <a:off x="476250" y="2560596"/>
            <a:ext cx="6750844" cy="1711223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spcBef>
                <a:spcPts val="0"/>
              </a:spcBef>
              <a:defRPr sz="5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da-DK" sz="4900" dirty="0">
                <a:solidFill>
                  <a:srgbClr val="B3242A"/>
                </a:solidFill>
              </a:rPr>
              <a:t>Klik for at tilføje tekst</a:t>
            </a:r>
            <a:endParaRPr sz="4900" dirty="0">
              <a:solidFill>
                <a:srgbClr val="B3242A"/>
              </a:solidFill>
            </a:endParaRPr>
          </a:p>
        </p:txBody>
      </p:sp>
      <p:sp>
        <p:nvSpPr>
          <p:cNvPr id="11" name="Shape 11"/>
          <p:cNvSpPr>
            <a:spLocks noGrp="1"/>
          </p:cNvSpPr>
          <p:nvPr>
            <p:ph type="body" idx="1" hasCustomPrompt="1"/>
          </p:nvPr>
        </p:nvSpPr>
        <p:spPr>
          <a:xfrm>
            <a:off x="7762875" y="2592549"/>
            <a:ext cx="3976688" cy="1696641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2039"/>
              </a:lnSpc>
              <a:spcBef>
                <a:spcPts val="0"/>
              </a:spcBef>
              <a:buSzTx/>
              <a:buNone/>
              <a:defRPr sz="17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160729">
              <a:lnSpc>
                <a:spcPct val="120000"/>
              </a:lnSpc>
              <a:spcBef>
                <a:spcPts val="0"/>
              </a:spcBef>
              <a:buSz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2pPr>
            <a:lvl3pPr marL="0" indent="321457">
              <a:lnSpc>
                <a:spcPct val="120000"/>
              </a:lnSpc>
              <a:spcBef>
                <a:spcPts val="0"/>
              </a:spcBef>
              <a:buSz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3pPr>
            <a:lvl4pPr marL="0" indent="482186">
              <a:lnSpc>
                <a:spcPct val="120000"/>
              </a:lnSpc>
              <a:spcBef>
                <a:spcPts val="0"/>
              </a:spcBef>
              <a:buSz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4pPr>
            <a:lvl5pPr marL="0" indent="642915">
              <a:lnSpc>
                <a:spcPct val="120000"/>
              </a:lnSpc>
              <a:spcBef>
                <a:spcPts val="0"/>
              </a:spcBef>
              <a:buSz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da-DK" sz="1700" dirty="0">
                <a:solidFill>
                  <a:srgbClr val="414141"/>
                </a:solidFill>
              </a:rPr>
              <a:t>Klik for at tilføje tekst</a:t>
            </a:r>
          </a:p>
        </p:txBody>
      </p:sp>
      <p:sp>
        <p:nvSpPr>
          <p:cNvPr id="12" name="Shape 7"/>
          <p:cNvSpPr/>
          <p:nvPr/>
        </p:nvSpPr>
        <p:spPr>
          <a:xfrm>
            <a:off x="476251" y="4315973"/>
            <a:ext cx="11249487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sp>
        <p:nvSpPr>
          <p:cNvPr id="17" name="Shape 8"/>
          <p:cNvSpPr/>
          <p:nvPr/>
        </p:nvSpPr>
        <p:spPr>
          <a:xfrm>
            <a:off x="476252" y="2556825"/>
            <a:ext cx="11250017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pic>
        <p:nvPicPr>
          <p:cNvPr id="14" name="ÆS_logo_POS_CMYK.pdf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9775" y="6426141"/>
            <a:ext cx="1356844" cy="233263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917235892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4210" y="225933"/>
            <a:ext cx="11229673" cy="972000"/>
          </a:xfrm>
        </p:spPr>
        <p:txBody>
          <a:bodyPr>
            <a:normAutofit/>
          </a:bodyPr>
          <a:lstStyle>
            <a:lvl1pPr>
              <a:defRPr sz="4900"/>
            </a:lvl1pPr>
          </a:lstStyle>
          <a:p>
            <a:r>
              <a:rPr lang="da-DK" dirty="0"/>
              <a:t>Klik for at tilføje tekst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quarter" idx="10" hasCustomPrompt="1"/>
          </p:nvPr>
        </p:nvSpPr>
        <p:spPr>
          <a:xfrm>
            <a:off x="1016000" y="1516530"/>
            <a:ext cx="10707843" cy="4706471"/>
          </a:xfrm>
        </p:spPr>
        <p:txBody>
          <a:bodyPr vert="horz" anchor="t"/>
          <a:lstStyle>
            <a:lvl1pPr>
              <a:defRPr baseline="0"/>
            </a:lvl1pPr>
          </a:lstStyle>
          <a:p>
            <a:pPr lvl="0"/>
            <a:r>
              <a:rPr lang="da-DK" dirty="0"/>
              <a:t>Klik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3" name="Pladsholder til diasnumm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3638CB2-EA0C-44E4-A91A-4D7146E346C5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60867008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under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484212" y="1418668"/>
            <a:ext cx="11223112" cy="233983"/>
          </a:xfrm>
        </p:spPr>
        <p:txBody>
          <a:bodyPr vert="horz" wrap="none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700" b="1" i="0" cap="all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2" hasCustomPrompt="1"/>
          </p:nvPr>
        </p:nvSpPr>
        <p:spPr>
          <a:xfrm>
            <a:off x="1016001" y="1875119"/>
            <a:ext cx="10708217" cy="4340411"/>
          </a:xfrm>
        </p:spPr>
        <p:txBody>
          <a:bodyPr vert="horz" anchor="t"/>
          <a:lstStyle/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4900"/>
            </a:lvl1pPr>
          </a:lstStyle>
          <a:p>
            <a:r>
              <a:rPr lang="da-DK" dirty="0"/>
              <a:t>Klik for at tilføje tekst</a:t>
            </a:r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53638CB2-EA0C-44E4-A91A-4D7146E346C5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97454374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dsholder til indhold 5"/>
          <p:cNvSpPr>
            <a:spLocks noGrp="1"/>
          </p:cNvSpPr>
          <p:nvPr>
            <p:ph sz="quarter" idx="13" hasCustomPrompt="1"/>
          </p:nvPr>
        </p:nvSpPr>
        <p:spPr>
          <a:xfrm>
            <a:off x="6106099" y="1919883"/>
            <a:ext cx="5609651" cy="4286250"/>
          </a:xfrm>
        </p:spPr>
        <p:txBody>
          <a:bodyPr vert="horz" anchor="t">
            <a:normAutofit/>
          </a:bodyPr>
          <a:lstStyle>
            <a:lvl1pPr marL="0" marR="0" indent="0" algn="l" defTabSz="410751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Pct val="75000"/>
              <a:buFont typeface="Arial"/>
              <a:buNone/>
              <a:tabLst/>
              <a:defRPr lang="da-DK" sz="1800" b="0" i="0">
                <a:solidFill>
                  <a:srgbClr val="000000"/>
                </a:solidFill>
                <a:latin typeface="+mn-lt"/>
                <a:ea typeface="Georgia"/>
                <a:cs typeface="Arial"/>
                <a:sym typeface="Georgia"/>
              </a:defRPr>
            </a:lvl1pPr>
            <a:lvl2pPr marL="482400" indent="-241200">
              <a:spcBef>
                <a:spcPts val="1000"/>
              </a:spcBef>
              <a:defRPr lang="da-DK" sz="21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2pPr>
            <a:lvl3pPr marL="321457" indent="-321457">
              <a:spcBef>
                <a:spcPts val="1266"/>
              </a:spcBef>
              <a:defRPr lang="da-DK" sz="21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3pPr>
            <a:lvl4pPr marL="723600" indent="-241200">
              <a:spcBef>
                <a:spcPts val="1000"/>
              </a:spcBef>
              <a:defRPr lang="da-DK" sz="21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4pPr>
            <a:lvl5pPr>
              <a:defRPr sz="2100"/>
            </a:lvl5pPr>
          </a:lstStyle>
          <a:p>
            <a:pPr marL="241200" marR="0" lvl="0" indent="-241200" algn="l" defTabSz="410751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Pct val="75000"/>
              <a:buFont typeface="Arial"/>
              <a:buChar char="•"/>
              <a:tabLst/>
              <a:defRPr sz="1800">
                <a:solidFill>
                  <a:srgbClr val="000000"/>
                </a:solidFill>
              </a:defRPr>
            </a:pPr>
            <a:r>
              <a:rPr lang="da-DK" sz="2400" dirty="0"/>
              <a:t>Klik for at tilføje tekst</a:t>
            </a:r>
            <a:endParaRPr lang="da-DK" sz="2200" dirty="0">
              <a:solidFill>
                <a:srgbClr val="414141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Andet niveau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Tredje niveau</a:t>
            </a:r>
          </a:p>
        </p:txBody>
      </p:sp>
      <p:sp>
        <p:nvSpPr>
          <p:cNvPr id="9" name="Pladsholder til indhold 5"/>
          <p:cNvSpPr>
            <a:spLocks noGrp="1"/>
          </p:cNvSpPr>
          <p:nvPr>
            <p:ph sz="quarter" idx="14" hasCustomPrompt="1"/>
          </p:nvPr>
        </p:nvSpPr>
        <p:spPr>
          <a:xfrm>
            <a:off x="476251" y="1919883"/>
            <a:ext cx="5459763" cy="4286250"/>
          </a:xfrm>
        </p:spPr>
        <p:txBody>
          <a:bodyPr vert="horz" anchor="t">
            <a:normAutofit/>
          </a:bodyPr>
          <a:lstStyle>
            <a:lvl1pPr marL="241200" indent="-241200" algn="l" defTabSz="410751" eaLnBrk="1" hangingPunct="1">
              <a:lnSpc>
                <a:spcPct val="100000"/>
              </a:lnSpc>
              <a:spcBef>
                <a:spcPts val="1000"/>
              </a:spcBef>
              <a:buSzPct val="75000"/>
              <a:buFont typeface="Arial"/>
              <a:buChar char="•"/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82400" indent="-241200">
              <a:lnSpc>
                <a:spcPct val="100000"/>
              </a:lnSpc>
              <a:spcBef>
                <a:spcPts val="1000"/>
              </a:spcBef>
              <a:buFont typeface="Arial"/>
              <a:buChar char="•"/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241200" indent="-241200">
              <a:lnSpc>
                <a:spcPct val="100000"/>
              </a:lnSpc>
              <a:spcBef>
                <a:spcPts val="1000"/>
              </a:spcBef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23600" indent="-240460" algn="l">
              <a:spcBef>
                <a:spcPts val="1000"/>
              </a:spcBef>
              <a:defRPr lang="da-DK" sz="21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4pPr>
            <a:lvl5pPr indent="-240460">
              <a:defRPr sz="2100"/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Andet niveau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Tredje niveau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4210" y="234619"/>
            <a:ext cx="11229673" cy="972000"/>
          </a:xfrm>
        </p:spPr>
        <p:txBody>
          <a:bodyPr>
            <a:normAutofit/>
          </a:bodyPr>
          <a:lstStyle>
            <a:lvl1pPr>
              <a:defRPr sz="4900"/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diasnumm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3638CB2-EA0C-44E4-A91A-4D7146E346C5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12849346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undertitel og 2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dsholder til indhold 5"/>
          <p:cNvSpPr>
            <a:spLocks noGrp="1"/>
          </p:cNvSpPr>
          <p:nvPr>
            <p:ph sz="quarter" idx="13" hasCustomPrompt="1"/>
          </p:nvPr>
        </p:nvSpPr>
        <p:spPr>
          <a:xfrm>
            <a:off x="6106099" y="1919883"/>
            <a:ext cx="5609651" cy="4286250"/>
          </a:xfrm>
        </p:spPr>
        <p:txBody>
          <a:bodyPr vert="horz" anchor="t">
            <a:normAutofit/>
          </a:bodyPr>
          <a:lstStyle>
            <a:lvl1pPr marL="241200" indent="-241200">
              <a:lnSpc>
                <a:spcPct val="100000"/>
              </a:lnSpc>
              <a:spcBef>
                <a:spcPts val="1000"/>
              </a:spcBef>
              <a:buFont typeface="Arial"/>
              <a:buChar char="•"/>
              <a:defRPr lang="da-DK" sz="2200" b="0" i="0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1pPr>
            <a:lvl2pPr marL="482400" indent="-241200">
              <a:lnSpc>
                <a:spcPct val="100000"/>
              </a:lnSpc>
              <a:spcBef>
                <a:spcPts val="1000"/>
              </a:spcBef>
              <a:defRPr lang="da-DK" sz="2200" b="0" i="0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2pPr>
            <a:lvl3pPr marL="321457" indent="-321457">
              <a:lnSpc>
                <a:spcPct val="100000"/>
              </a:lnSpc>
              <a:spcBef>
                <a:spcPts val="1000"/>
              </a:spcBef>
              <a:defRPr lang="da-DK" sz="2200" b="0" i="0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3pPr>
            <a:lvl4pPr marL="723600" indent="-241200">
              <a:spcBef>
                <a:spcPts val="1000"/>
              </a:spcBef>
              <a:defRPr lang="da-DK" sz="21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4pPr>
            <a:lvl5pPr>
              <a:defRPr sz="2100"/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Andet niveau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Tredje niveau</a:t>
            </a:r>
          </a:p>
        </p:txBody>
      </p:sp>
      <p:sp>
        <p:nvSpPr>
          <p:cNvPr id="8" name="Pladsholder til indhold 5"/>
          <p:cNvSpPr>
            <a:spLocks noGrp="1"/>
          </p:cNvSpPr>
          <p:nvPr>
            <p:ph sz="quarter" idx="14" hasCustomPrompt="1"/>
          </p:nvPr>
        </p:nvSpPr>
        <p:spPr>
          <a:xfrm>
            <a:off x="476251" y="1919883"/>
            <a:ext cx="5459763" cy="4286250"/>
          </a:xfrm>
        </p:spPr>
        <p:txBody>
          <a:bodyPr vert="horz" anchor="t">
            <a:normAutofit/>
          </a:bodyPr>
          <a:lstStyle>
            <a:lvl1pPr marL="240460" indent="-241200" algn="l" defTabSz="410751" eaLnBrk="1" hangingPunct="1">
              <a:lnSpc>
                <a:spcPct val="100000"/>
              </a:lnSpc>
              <a:spcBef>
                <a:spcPts val="1000"/>
              </a:spcBef>
              <a:buSzPct val="75000"/>
              <a:buFont typeface="Arial"/>
              <a:buChar char="•"/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80920" indent="-241200" algn="l">
              <a:lnSpc>
                <a:spcPct val="100000"/>
              </a:lnSpc>
              <a:spcBef>
                <a:spcPts val="1000"/>
              </a:spcBef>
              <a:buFont typeface="Arial"/>
              <a:buChar char="•"/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80257" indent="0" algn="l">
              <a:lnSpc>
                <a:spcPct val="100000"/>
              </a:lnSpc>
              <a:spcBef>
                <a:spcPts val="1000"/>
              </a:spcBef>
              <a:buNone/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21381" indent="-241200" algn="l">
              <a:spcBef>
                <a:spcPts val="1000"/>
              </a:spcBef>
              <a:defRPr lang="da-DK" sz="21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4pPr>
            <a:lvl5pPr indent="-241200" algn="l">
              <a:spcBef>
                <a:spcPts val="1000"/>
              </a:spcBef>
              <a:defRPr sz="2100"/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Andet niveau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Tredje niveau</a:t>
            </a:r>
          </a:p>
        </p:txBody>
      </p:sp>
      <p:sp>
        <p:nvSpPr>
          <p:cNvPr id="5" name="Pladsholder til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484212" y="1418668"/>
            <a:ext cx="11223112" cy="233983"/>
          </a:xfrm>
        </p:spPr>
        <p:txBody>
          <a:bodyPr vert="horz" wrap="none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700" b="1" i="0" cap="all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Rediger typografien i masteren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900"/>
            </a:lvl1pPr>
          </a:lstStyle>
          <a:p>
            <a:r>
              <a:rPr lang="da-DK"/>
              <a:t>Klik for at redigere titeltypografien i masteren</a:t>
            </a:r>
            <a:endParaRPr lang="da-DK" dirty="0"/>
          </a:p>
        </p:txBody>
      </p:sp>
      <p:sp>
        <p:nvSpPr>
          <p:cNvPr id="3" name="Pladsholder til diasnumm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3638CB2-EA0C-44E4-A91A-4D7146E346C5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86734107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kst og indholdselement - lodr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/>
          <p:nvPr/>
        </p:nvSpPr>
        <p:spPr>
          <a:xfrm>
            <a:off x="476251" y="3429000"/>
            <a:ext cx="5321600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sp>
        <p:nvSpPr>
          <p:cNvPr id="24" name="Shape 24"/>
          <p:cNvSpPr/>
          <p:nvPr/>
        </p:nvSpPr>
        <p:spPr>
          <a:xfrm>
            <a:off x="476249" y="1946672"/>
            <a:ext cx="5321547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sp>
        <p:nvSpPr>
          <p:cNvPr id="25" name="Shape 25"/>
          <p:cNvSpPr>
            <a:spLocks noGrp="1"/>
          </p:cNvSpPr>
          <p:nvPr>
            <p:ph type="title" hasCustomPrompt="1"/>
          </p:nvPr>
        </p:nvSpPr>
        <p:spPr>
          <a:xfrm>
            <a:off x="476251" y="1949623"/>
            <a:ext cx="5322093" cy="1427892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spcBef>
                <a:spcPts val="0"/>
              </a:spcBef>
              <a:defRPr sz="4200"/>
            </a:lvl1pPr>
          </a:lstStyle>
          <a:p>
            <a:pPr lvl="0"/>
            <a:r>
              <a:rPr lang="da-DK" sz="4000" dirty="0"/>
              <a:t>Klik for at tilføje tekst</a:t>
            </a:r>
          </a:p>
        </p:txBody>
      </p:sp>
      <p:sp>
        <p:nvSpPr>
          <p:cNvPr id="26" name="Shape 26"/>
          <p:cNvSpPr>
            <a:spLocks noGrp="1"/>
          </p:cNvSpPr>
          <p:nvPr>
            <p:ph type="body" idx="1" hasCustomPrompt="1"/>
          </p:nvPr>
        </p:nvSpPr>
        <p:spPr>
          <a:xfrm>
            <a:off x="476251" y="3536156"/>
            <a:ext cx="5322093" cy="2669688"/>
          </a:xfrm>
          <a:prstGeom prst="rect">
            <a:avLst/>
          </a:prstGeom>
        </p:spPr>
        <p:txBody>
          <a:bodyPr anchor="t"/>
          <a:lstStyle>
            <a:lvl1pPr marL="241200" indent="-241200">
              <a:lnSpc>
                <a:spcPct val="100000"/>
              </a:lnSpc>
              <a:spcBef>
                <a:spcPts val="1000"/>
              </a:spcBef>
              <a:buSzTx/>
              <a:buFont typeface="Arial"/>
              <a:buChar char="•"/>
              <a:defRPr sz="1700">
                <a:solidFill>
                  <a:schemeClr val="tx1"/>
                </a:solidFill>
              </a:defRPr>
            </a:lvl1pPr>
            <a:lvl2pPr marL="480920" indent="-241093">
              <a:lnSpc>
                <a:spcPct val="100000"/>
              </a:lnSpc>
              <a:spcBef>
                <a:spcPts val="1000"/>
              </a:spcBef>
              <a:buSzTx/>
              <a:buFont typeface="Arial"/>
              <a:buChar char="•"/>
              <a:defRPr sz="1700">
                <a:solidFill>
                  <a:schemeClr val="tx2">
                    <a:lumMod val="50000"/>
                  </a:schemeClr>
                </a:solidFill>
              </a:defRPr>
            </a:lvl2pPr>
            <a:lvl3pPr marL="721381" indent="-241093">
              <a:lnSpc>
                <a:spcPct val="100000"/>
              </a:lnSpc>
              <a:spcBef>
                <a:spcPts val="1000"/>
              </a:spcBef>
              <a:buSzTx/>
              <a:buFont typeface="Arial"/>
              <a:buChar char="•"/>
              <a:defRPr sz="1700">
                <a:solidFill>
                  <a:schemeClr val="tx2">
                    <a:lumMod val="50000"/>
                  </a:schemeClr>
                </a:solidFill>
              </a:defRPr>
            </a:lvl3pPr>
            <a:lvl4pPr marL="480920" indent="-241093" algn="l">
              <a:lnSpc>
                <a:spcPct val="120000"/>
              </a:lnSpc>
              <a:spcBef>
                <a:spcPts val="0"/>
              </a:spcBef>
              <a:buSzTx/>
              <a:buFont typeface="Arial"/>
              <a:buChar char="•"/>
              <a:defRPr sz="1700">
                <a:solidFill>
                  <a:schemeClr val="tx2">
                    <a:lumMod val="50000"/>
                  </a:schemeClr>
                </a:solidFill>
              </a:defRPr>
            </a:lvl4pPr>
            <a:lvl5pPr marL="0" indent="642915">
              <a:lnSpc>
                <a:spcPct val="120000"/>
              </a:lnSpc>
              <a:spcBef>
                <a:spcPts val="0"/>
              </a:spcBef>
              <a:buSz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1700" dirty="0">
                <a:solidFill>
                  <a:srgbClr val="414141"/>
                </a:solidFill>
              </a:rPr>
              <a:t>Andet niveau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lang="da-DK" sz="1700" dirty="0">
                <a:solidFill>
                  <a:srgbClr val="414141"/>
                </a:solidFill>
              </a:rPr>
              <a:t>Tredje niveau</a:t>
            </a:r>
          </a:p>
        </p:txBody>
      </p:sp>
      <p:sp>
        <p:nvSpPr>
          <p:cNvPr id="9" name="Pladsholder til tekst 2"/>
          <p:cNvSpPr>
            <a:spLocks noGrp="1"/>
          </p:cNvSpPr>
          <p:nvPr>
            <p:ph type="body" sz="quarter" idx="12" hasCustomPrompt="1"/>
          </p:nvPr>
        </p:nvSpPr>
        <p:spPr>
          <a:xfrm>
            <a:off x="507861" y="1646702"/>
            <a:ext cx="5289936" cy="200055"/>
          </a:xfrm>
        </p:spPr>
        <p:txBody>
          <a:bodyPr vert="horz" wrap="square" anchor="b">
            <a:sp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FontTx/>
              <a:buNone/>
              <a:defRPr sz="1300" b="1" i="0" cap="all">
                <a:solidFill>
                  <a:srgbClr val="908979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3" hasCustomPrompt="1"/>
          </p:nvPr>
        </p:nvSpPr>
        <p:spPr>
          <a:xfrm>
            <a:off x="6096001" y="333375"/>
            <a:ext cx="5617633" cy="5881688"/>
          </a:xfrm>
        </p:spPr>
        <p:txBody>
          <a:bodyPr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pic>
        <p:nvPicPr>
          <p:cNvPr id="10" name="ÆS_logo_POS_CMYK.pdf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9775" y="6426141"/>
            <a:ext cx="1356844" cy="233263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Pladsholder til diasnummer 1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53638CB2-EA0C-44E4-A91A-4D7146E346C5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61730566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g indholdsobjekt - b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4211" y="226542"/>
            <a:ext cx="11239500" cy="972021"/>
          </a:xfrm>
        </p:spPr>
        <p:txBody>
          <a:bodyPr vert="horz">
            <a:normAutofit/>
          </a:bodyPr>
          <a:lstStyle>
            <a:lvl1pPr>
              <a:defRPr sz="4900">
                <a:solidFill>
                  <a:schemeClr val="tx2"/>
                </a:solidFill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indhold 3"/>
          <p:cNvSpPr>
            <a:spLocks noGrp="1"/>
          </p:cNvSpPr>
          <p:nvPr>
            <p:ph sz="quarter" idx="14" hasCustomPrompt="1"/>
          </p:nvPr>
        </p:nvSpPr>
        <p:spPr>
          <a:xfrm>
            <a:off x="476250" y="1919883"/>
            <a:ext cx="11247460" cy="4286250"/>
          </a:xfrm>
        </p:spPr>
        <p:txBody>
          <a:bodyPr anchor="t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et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to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tre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fire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fem</a:t>
            </a:r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3638CB2-EA0C-44E4-A91A-4D7146E346C5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83933915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undertitel og indholdsobjekt - b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4211" y="226542"/>
            <a:ext cx="11239500" cy="972021"/>
          </a:xfrm>
        </p:spPr>
        <p:txBody>
          <a:bodyPr vert="horz">
            <a:normAutofit/>
          </a:bodyPr>
          <a:lstStyle>
            <a:lvl1pPr>
              <a:defRPr sz="4900">
                <a:solidFill>
                  <a:schemeClr val="tx2"/>
                </a:solidFill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indhold 3"/>
          <p:cNvSpPr>
            <a:spLocks noGrp="1"/>
          </p:cNvSpPr>
          <p:nvPr>
            <p:ph sz="quarter" idx="14" hasCustomPrompt="1"/>
          </p:nvPr>
        </p:nvSpPr>
        <p:spPr>
          <a:xfrm>
            <a:off x="476250" y="1919883"/>
            <a:ext cx="11247460" cy="4286250"/>
          </a:xfrm>
        </p:spPr>
        <p:txBody>
          <a:bodyPr anchor="t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et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to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tre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fire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fem</a:t>
            </a:r>
          </a:p>
        </p:txBody>
      </p:sp>
      <p:sp>
        <p:nvSpPr>
          <p:cNvPr id="4" name="Pladsholder til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484212" y="1418668"/>
            <a:ext cx="11223112" cy="233983"/>
          </a:xfrm>
        </p:spPr>
        <p:txBody>
          <a:bodyPr vert="horz" wrap="none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700" b="1" i="0" cap="all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Rediger typografien i masteren</a:t>
            </a:r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3638CB2-EA0C-44E4-A91A-4D7146E346C5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2711768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476250" y="1305719"/>
            <a:ext cx="11247461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sp>
        <p:nvSpPr>
          <p:cNvPr id="3" name="Shape 3"/>
          <p:cNvSpPr/>
          <p:nvPr/>
        </p:nvSpPr>
        <p:spPr>
          <a:xfrm>
            <a:off x="476250" y="225226"/>
            <a:ext cx="11247461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sp>
        <p:nvSpPr>
          <p:cNvPr id="4" name="Shape 4"/>
          <p:cNvSpPr>
            <a:spLocks noGrp="1"/>
          </p:cNvSpPr>
          <p:nvPr>
            <p:ph type="title"/>
          </p:nvPr>
        </p:nvSpPr>
        <p:spPr>
          <a:xfrm>
            <a:off x="484211" y="233406"/>
            <a:ext cx="11239500" cy="9651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da-DK" sz="4900" dirty="0">
                <a:solidFill>
                  <a:srgbClr val="B3242A"/>
                </a:solidFill>
              </a:rPr>
              <a:t>Titeltekst</a:t>
            </a:r>
            <a:endParaRPr sz="4900" dirty="0">
              <a:solidFill>
                <a:srgbClr val="B3242A"/>
              </a:solidFill>
            </a:endParaRPr>
          </a:p>
        </p:txBody>
      </p:sp>
      <p:sp>
        <p:nvSpPr>
          <p:cNvPr id="5" name="Shape 5"/>
          <p:cNvSpPr>
            <a:spLocks noGrp="1"/>
          </p:cNvSpPr>
          <p:nvPr>
            <p:ph type="body" idx="1"/>
          </p:nvPr>
        </p:nvSpPr>
        <p:spPr>
          <a:xfrm>
            <a:off x="1032573" y="1493490"/>
            <a:ext cx="10683177" cy="47123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t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200" dirty="0">
                <a:solidFill>
                  <a:srgbClr val="414141"/>
                </a:solidFill>
              </a:rPr>
              <a:t>Brødtekst, niveau et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200" dirty="0">
                <a:solidFill>
                  <a:srgbClr val="414141"/>
                </a:solidFill>
              </a:rPr>
              <a:t>Brødtekst, niveau to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200" dirty="0">
                <a:solidFill>
                  <a:srgbClr val="414141"/>
                </a:solidFill>
              </a:rPr>
              <a:t>Brødtekst, niveau tre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200" dirty="0">
                <a:solidFill>
                  <a:srgbClr val="414141"/>
                </a:solidFill>
              </a:rPr>
              <a:t>Brødtekst, niveau fire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200" dirty="0">
                <a:solidFill>
                  <a:srgbClr val="414141"/>
                </a:solidFill>
              </a:rPr>
              <a:t>Brødtekst, niveau fem</a:t>
            </a:r>
          </a:p>
        </p:txBody>
      </p:sp>
      <p:pic>
        <p:nvPicPr>
          <p:cNvPr id="7" name="ÆS_logo_POS_CMYK.pdf"/>
          <p:cNvPicPr/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9775" y="6426141"/>
            <a:ext cx="1356844" cy="233263"/>
          </a:xfrm>
          <a:prstGeom prst="rect">
            <a:avLst/>
          </a:prstGeom>
          <a:ln w="12700">
            <a:miter lim="400000"/>
          </a:ln>
        </p:spPr>
      </p:pic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402493" y="634599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638CB2-EA0C-44E4-A91A-4D7146E346C5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94862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ransition spd="med"/>
  <p:txStyles>
    <p:titleStyle>
      <a:lvl1pPr algn="ctr" defTabSz="410751" eaLnBrk="1" hangingPunct="1">
        <a:lnSpc>
          <a:spcPct val="100000"/>
        </a:lnSpc>
        <a:spcBef>
          <a:spcPts val="1125"/>
        </a:spcBef>
        <a:defRPr sz="4000" baseline="0">
          <a:solidFill>
            <a:schemeClr val="tx2"/>
          </a:solidFill>
          <a:latin typeface="Arial"/>
          <a:ea typeface="Arial"/>
          <a:cs typeface="Arial"/>
          <a:sym typeface="Arial"/>
        </a:defRPr>
      </a:lvl1pPr>
      <a:lvl2pPr indent="160729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2pPr>
      <a:lvl3pPr indent="321457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3pPr>
      <a:lvl4pPr indent="482186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4pPr>
      <a:lvl5pPr indent="642915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5pPr>
      <a:lvl6pPr indent="803643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6pPr>
      <a:lvl7pPr indent="964372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7pPr>
      <a:lvl8pPr indent="1125101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8pPr>
      <a:lvl9pPr indent="1285829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9pPr>
    </p:titleStyle>
    <p:bodyStyle>
      <a:lvl1pPr marL="240460" indent="-240460" algn="l" defTabSz="410751" eaLnBrk="1" hangingPunct="1">
        <a:lnSpc>
          <a:spcPct val="100000"/>
        </a:lnSpc>
        <a:spcBef>
          <a:spcPts val="1000"/>
        </a:spcBef>
        <a:buSzPct val="75000"/>
        <a:buFont typeface="Arial"/>
        <a:buChar char="•"/>
        <a:defRPr sz="2200" b="0" i="0">
          <a:solidFill>
            <a:schemeClr val="tx1">
              <a:lumMod val="75000"/>
              <a:lumOff val="25000"/>
            </a:schemeClr>
          </a:solidFill>
          <a:latin typeface="+mn-lt"/>
          <a:ea typeface="Georgia"/>
          <a:cs typeface="Arial"/>
          <a:sym typeface="Georgia"/>
        </a:defRPr>
      </a:lvl1pPr>
      <a:lvl2pPr marL="480920" indent="-240460" algn="l" defTabSz="410751" eaLnBrk="1" hangingPunct="1">
        <a:lnSpc>
          <a:spcPct val="100000"/>
        </a:lnSpc>
        <a:spcBef>
          <a:spcPts val="1000"/>
        </a:spcBef>
        <a:buSzPct val="75000"/>
        <a:buChar char="•"/>
        <a:defRPr sz="2200" b="0" i="0">
          <a:solidFill>
            <a:schemeClr val="tx1">
              <a:lumMod val="75000"/>
              <a:lumOff val="25000"/>
            </a:schemeClr>
          </a:solidFill>
          <a:latin typeface="+mn-lt"/>
          <a:ea typeface="Georgia"/>
          <a:cs typeface="Arial"/>
          <a:sym typeface="Georgia"/>
        </a:defRPr>
      </a:lvl2pPr>
      <a:lvl3pPr marL="721381" indent="-240460" algn="l" defTabSz="410751" eaLnBrk="1" hangingPunct="1">
        <a:lnSpc>
          <a:spcPct val="100000"/>
        </a:lnSpc>
        <a:spcBef>
          <a:spcPts val="1000"/>
        </a:spcBef>
        <a:buSzPct val="75000"/>
        <a:buChar char="•"/>
        <a:defRPr sz="2200" b="0" i="0">
          <a:solidFill>
            <a:schemeClr val="tx1">
              <a:lumMod val="75000"/>
              <a:lumOff val="25000"/>
            </a:schemeClr>
          </a:solidFill>
          <a:latin typeface="+mn-lt"/>
          <a:ea typeface="Georgia"/>
          <a:cs typeface="Arial"/>
          <a:sym typeface="Georgia"/>
        </a:defRPr>
      </a:lvl3pPr>
      <a:lvl4pPr marL="961841" indent="-240460" defTabSz="410751" eaLnBrk="1" hangingPunct="1">
        <a:lnSpc>
          <a:spcPct val="100000"/>
        </a:lnSpc>
        <a:spcBef>
          <a:spcPts val="1000"/>
        </a:spcBef>
        <a:buSzPct val="75000"/>
        <a:buChar char="•"/>
        <a:defRPr sz="2200" b="0" i="0">
          <a:solidFill>
            <a:schemeClr val="tx1">
              <a:lumMod val="75000"/>
              <a:lumOff val="25000"/>
            </a:schemeClr>
          </a:solidFill>
          <a:latin typeface="+mn-lt"/>
          <a:ea typeface="Georgia"/>
          <a:cs typeface="Arial"/>
          <a:sym typeface="Georgia"/>
        </a:defRPr>
      </a:lvl4pPr>
      <a:lvl5pPr marL="1202301" indent="-240460" defTabSz="410751" eaLnBrk="1" hangingPunct="1">
        <a:lnSpc>
          <a:spcPct val="100000"/>
        </a:lnSpc>
        <a:spcBef>
          <a:spcPts val="1000"/>
        </a:spcBef>
        <a:buSzPct val="75000"/>
        <a:buChar char="•"/>
        <a:defRPr sz="2200" b="0" i="0">
          <a:solidFill>
            <a:schemeClr val="tx1">
              <a:lumMod val="75000"/>
              <a:lumOff val="25000"/>
            </a:schemeClr>
          </a:solidFill>
          <a:latin typeface="+mn-lt"/>
          <a:ea typeface="Georgia"/>
          <a:cs typeface="Arial"/>
          <a:sym typeface="Georgia"/>
        </a:defRPr>
      </a:lvl5pPr>
      <a:lvl6pPr marL="1945610" indent="-293676" defTabSz="410751" eaLnBrk="1" hangingPunct="1">
        <a:spcBef>
          <a:spcPts val="1687"/>
        </a:spcBef>
        <a:buSzPct val="75000"/>
        <a:buChar char="•"/>
        <a:defRPr sz="2200">
          <a:solidFill>
            <a:srgbClr val="414141"/>
          </a:solidFill>
          <a:latin typeface="Georgia"/>
          <a:ea typeface="Georgia"/>
          <a:cs typeface="Georgia"/>
          <a:sym typeface="Georgia"/>
        </a:defRPr>
      </a:lvl6pPr>
      <a:lvl7pPr marL="2275997" indent="-293676" defTabSz="410751" eaLnBrk="1" hangingPunct="1">
        <a:spcBef>
          <a:spcPts val="1687"/>
        </a:spcBef>
        <a:buSzPct val="75000"/>
        <a:buChar char="•"/>
        <a:defRPr sz="2200">
          <a:solidFill>
            <a:srgbClr val="414141"/>
          </a:solidFill>
          <a:latin typeface="Georgia"/>
          <a:ea typeface="Georgia"/>
          <a:cs typeface="Georgia"/>
          <a:sym typeface="Georgia"/>
        </a:defRPr>
      </a:lvl7pPr>
      <a:lvl8pPr marL="2606383" indent="-293676" defTabSz="410751" eaLnBrk="1" hangingPunct="1">
        <a:spcBef>
          <a:spcPts val="1687"/>
        </a:spcBef>
        <a:buSzPct val="75000"/>
        <a:buChar char="•"/>
        <a:defRPr sz="2200">
          <a:solidFill>
            <a:srgbClr val="414141"/>
          </a:solidFill>
          <a:latin typeface="Georgia"/>
          <a:ea typeface="Georgia"/>
          <a:cs typeface="Georgia"/>
          <a:sym typeface="Georgia"/>
        </a:defRPr>
      </a:lvl8pPr>
      <a:lvl9pPr marL="2936770" indent="-293676" defTabSz="410751" eaLnBrk="1" hangingPunct="1">
        <a:spcBef>
          <a:spcPts val="1687"/>
        </a:spcBef>
        <a:buSzPct val="75000"/>
        <a:buChar char="•"/>
        <a:defRPr sz="2200">
          <a:solidFill>
            <a:srgbClr val="414141"/>
          </a:solidFill>
          <a:latin typeface="Georgia"/>
          <a:ea typeface="Georgia"/>
          <a:cs typeface="Georgia"/>
          <a:sym typeface="Georgia"/>
        </a:defRPr>
      </a:lvl9pPr>
    </p:bodyStyle>
    <p:otherStyle>
      <a:lvl1pPr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1pPr>
      <a:lvl2pPr indent="160729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2pPr>
      <a:lvl3pPr indent="321457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3pPr>
      <a:lvl4pPr indent="482186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4pPr>
      <a:lvl5pPr indent="642915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5pPr>
      <a:lvl6pPr indent="803643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6pPr>
      <a:lvl7pPr indent="964372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7pPr>
      <a:lvl8pPr indent="1125101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8pPr>
      <a:lvl9pPr indent="1285829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763">
          <p15:clr>
            <a:srgbClr val="F26B43"/>
          </p15:clr>
        </p15:guide>
        <p15:guide id="2" pos="2880">
          <p15:clr>
            <a:srgbClr val="F26B43"/>
          </p15:clr>
        </p15:guide>
        <p15:guide id="3" orient="horz" pos="890">
          <p15:clr>
            <a:srgbClr val="F26B43"/>
          </p15:clr>
        </p15:guide>
        <p15:guide id="4" pos="480">
          <p15:clr>
            <a:srgbClr val="F26B43"/>
          </p15:clr>
        </p15:guide>
        <p15:guide id="5" pos="5534">
          <p15:clr>
            <a:srgbClr val="F26B43"/>
          </p15:clr>
        </p15:guide>
        <p15:guide id="6" orient="horz" pos="3915">
          <p15:clr>
            <a:srgbClr val="F26B43"/>
          </p15:clr>
        </p15:guide>
        <p15:guide id="7" orient="horz" pos="210">
          <p15:clr>
            <a:srgbClr val="F26B43"/>
          </p15:clr>
        </p15:guide>
        <p15:guide id="8" orient="horz" pos="1185">
          <p15:clr>
            <a:srgbClr val="F26B43"/>
          </p15:clr>
        </p15:guide>
        <p15:guide id="9" orient="horz" pos="1040">
          <p15:clr>
            <a:srgbClr val="F26B43"/>
          </p15:clr>
        </p15:guide>
        <p15:guide id="10" pos="226">
          <p15:clr>
            <a:srgbClr val="F26B43"/>
          </p15:clr>
        </p15:guide>
        <p15:guide id="11" orient="horz" pos="935">
          <p15:clr>
            <a:srgbClr val="F26B43"/>
          </p15:clr>
        </p15:guide>
        <p15:guide id="12" orient="horz" pos="216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1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Lige forbindelse 5"/>
          <p:cNvCxnSpPr/>
          <p:nvPr/>
        </p:nvCxnSpPr>
        <p:spPr>
          <a:xfrm>
            <a:off x="503767" y="542925"/>
            <a:ext cx="11228917" cy="0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Lige forbindelse 6"/>
          <p:cNvCxnSpPr/>
          <p:nvPr/>
        </p:nvCxnSpPr>
        <p:spPr>
          <a:xfrm>
            <a:off x="503767" y="101600"/>
            <a:ext cx="11228917" cy="0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kstboks 9"/>
          <p:cNvSpPr txBox="1"/>
          <p:nvPr/>
        </p:nvSpPr>
        <p:spPr>
          <a:xfrm>
            <a:off x="682443" y="101600"/>
            <a:ext cx="11228917" cy="47192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da-DK" sz="2400" b="0" i="0" u="none" strike="noStrike" cap="none" spc="0" normalizeH="0" baseline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+mj-lt"/>
                <a:ea typeface="Palatino"/>
                <a:cs typeface="Palatino"/>
                <a:sym typeface="Palatino"/>
              </a:rPr>
              <a:t>Inspirationsdag </a:t>
            </a:r>
            <a:r>
              <a:rPr kumimoji="0" lang="da-DK" sz="2400" b="0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+mj-lt"/>
                <a:ea typeface="Palatino"/>
                <a:cs typeface="Palatino"/>
                <a:sym typeface="Palatino"/>
              </a:rPr>
              <a:t>2021</a:t>
            </a: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71C5603D-0D15-4699-B0B1-6D6860CCF846}"/>
              </a:ext>
            </a:extLst>
          </p:cNvPr>
          <p:cNvSpPr txBox="1"/>
          <p:nvPr/>
        </p:nvSpPr>
        <p:spPr>
          <a:xfrm>
            <a:off x="2449285" y="1113430"/>
            <a:ext cx="6912429" cy="4334776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a-DK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a-DK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9.30 - 10.00 Kaffe</a:t>
            </a:r>
            <a:br>
              <a:rPr lang="da-DK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a-DK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10.00 - 10.10 Velkomst</a:t>
            </a:r>
            <a:br>
              <a:rPr lang="da-DK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a-DK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10.10 - 10.40 </a:t>
            </a:r>
            <a:r>
              <a:rPr lang="da-DK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Sekretariat &amp; </a:t>
            </a:r>
            <a:r>
              <a:rPr lang="da-DK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Lokalafdelingernes 2020 regnskab</a:t>
            </a:r>
            <a:br>
              <a:rPr lang="da-DK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a-DK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10.40 - 10.50 Søgepuljer nem afrapportering</a:t>
            </a:r>
            <a:endParaRPr lang="da-DK" sz="14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a-DK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10.50 - 11.05 Pause</a:t>
            </a:r>
            <a:endParaRPr lang="da-DK" sz="14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a-DK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11.05 - 11.35 Dankort, MobilePay, </a:t>
            </a:r>
            <a:r>
              <a:rPr lang="da-DK" sz="1800" dirty="0" err="1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SumUp</a:t>
            </a:r>
            <a:r>
              <a:rPr lang="da-DK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Nokas, Danske Bank</a:t>
            </a:r>
            <a:br>
              <a:rPr lang="da-DK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a-DK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11.35 – 11.45 Ny aftale med Nets</a:t>
            </a:r>
            <a:br>
              <a:rPr lang="da-DK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a-DK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11.45 – 12.10 </a:t>
            </a:r>
            <a:r>
              <a:rPr lang="da-DK" sz="1800" dirty="0" err="1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MitId</a:t>
            </a:r>
            <a:br>
              <a:rPr lang="da-DK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a-DK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12.10 - 12.15 Kreditorstyring i NAV</a:t>
            </a:r>
            <a:br>
              <a:rPr lang="da-DK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a-DK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12.15 – 12.30 Negative renter. Nej tak, vi har løsningen!</a:t>
            </a:r>
            <a:endParaRPr lang="da-DK" sz="14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a-DK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12.30 - 13.30 Frokost</a:t>
            </a:r>
            <a:endParaRPr lang="da-DK" sz="14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a-DK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13.30 - 13.50 Opdatering omkring booking.</a:t>
            </a:r>
            <a:br>
              <a:rPr lang="da-DK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a-DK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13.50 - 15.00 Egenkapital i lokalafdelingerne </a:t>
            </a:r>
            <a:endParaRPr lang="da-DK" sz="14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9490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Lige forbindelse 5"/>
          <p:cNvCxnSpPr/>
          <p:nvPr/>
        </p:nvCxnSpPr>
        <p:spPr>
          <a:xfrm>
            <a:off x="503767" y="542925"/>
            <a:ext cx="11228917" cy="0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Lige forbindelse 6"/>
          <p:cNvCxnSpPr/>
          <p:nvPr/>
        </p:nvCxnSpPr>
        <p:spPr>
          <a:xfrm>
            <a:off x="503767" y="101600"/>
            <a:ext cx="11228917" cy="0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kstboks 9"/>
          <p:cNvSpPr txBox="1"/>
          <p:nvPr/>
        </p:nvSpPr>
        <p:spPr>
          <a:xfrm>
            <a:off x="503767" y="86301"/>
            <a:ext cx="11228917" cy="47192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da-DK" sz="2400" b="0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+mj-lt"/>
                <a:ea typeface="Palatino"/>
                <a:cs typeface="Palatino"/>
                <a:sym typeface="Palatino"/>
              </a:rPr>
              <a:t>Balance 2019</a:t>
            </a:r>
            <a:r>
              <a:rPr kumimoji="0" lang="da-DK" sz="2400" b="0" i="0" u="none" strike="noStrike" cap="none" spc="0" normalizeH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+mj-lt"/>
                <a:ea typeface="Palatino"/>
                <a:cs typeface="Palatino"/>
                <a:sym typeface="Palatino"/>
              </a:rPr>
              <a:t> - 2020</a:t>
            </a:r>
            <a:endParaRPr kumimoji="0" lang="da-DK" sz="2400" b="0" i="0" u="none" strike="noStrike" cap="none" spc="0" normalizeH="0" baseline="0" dirty="0">
              <a:ln>
                <a:noFill/>
              </a:ln>
              <a:solidFill>
                <a:schemeClr val="tx2"/>
              </a:solidFill>
              <a:effectLst/>
              <a:uFillTx/>
              <a:latin typeface="+mj-lt"/>
              <a:ea typeface="Palatino"/>
              <a:cs typeface="Palatino"/>
              <a:sym typeface="Palatino"/>
            </a:endParaRPr>
          </a:p>
        </p:txBody>
      </p:sp>
      <p:graphicFrame>
        <p:nvGraphicFramePr>
          <p:cNvPr id="9" name="Tabel 2">
            <a:extLst>
              <a:ext uri="{FF2B5EF4-FFF2-40B4-BE49-F238E27FC236}">
                <a16:creationId xmlns:a16="http://schemas.microsoft.com/office/drawing/2014/main" id="{63D9FE7B-1602-4415-BB2D-C0C5D78F02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0245688"/>
              </p:ext>
            </p:extLst>
          </p:nvPr>
        </p:nvGraphicFramePr>
        <p:xfrm>
          <a:off x="152400" y="757498"/>
          <a:ext cx="11905825" cy="4634932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6494086">
                  <a:extLst>
                    <a:ext uri="{9D8B030D-6E8A-4147-A177-3AD203B41FA5}">
                      <a16:colId xmlns:a16="http://schemas.microsoft.com/office/drawing/2014/main" val="1748056439"/>
                    </a:ext>
                  </a:extLst>
                </a:gridCol>
                <a:gridCol w="1803913">
                  <a:extLst>
                    <a:ext uri="{9D8B030D-6E8A-4147-A177-3AD203B41FA5}">
                      <a16:colId xmlns:a16="http://schemas.microsoft.com/office/drawing/2014/main" val="433606998"/>
                    </a:ext>
                  </a:extLst>
                </a:gridCol>
                <a:gridCol w="1803913">
                  <a:extLst>
                    <a:ext uri="{9D8B030D-6E8A-4147-A177-3AD203B41FA5}">
                      <a16:colId xmlns:a16="http://schemas.microsoft.com/office/drawing/2014/main" val="3663411847"/>
                    </a:ext>
                  </a:extLst>
                </a:gridCol>
                <a:gridCol w="1803913">
                  <a:extLst>
                    <a:ext uri="{9D8B030D-6E8A-4147-A177-3AD203B41FA5}">
                      <a16:colId xmlns:a16="http://schemas.microsoft.com/office/drawing/2014/main" val="1136950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da-DK" b="0" dirty="0">
                          <a:solidFill>
                            <a:schemeClr val="bg1"/>
                          </a:solidFill>
                        </a:rPr>
                        <a:t>Tusinde kr.</a:t>
                      </a:r>
                    </a:p>
                    <a:p>
                      <a:pPr algn="r"/>
                      <a:r>
                        <a:rPr lang="da-DK" dirty="0">
                          <a:solidFill>
                            <a:schemeClr val="bg1"/>
                          </a:solidFill>
                        </a:rPr>
                        <a:t>Passiver</a:t>
                      </a:r>
                    </a:p>
                    <a:p>
                      <a:pPr algn="r"/>
                      <a:endParaRPr lang="da-DK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da-DK" sz="2000" dirty="0">
                          <a:solidFill>
                            <a:schemeClr val="bg1"/>
                          </a:solidFill>
                          <a:latin typeface="+mn-lt"/>
                        </a:rPr>
                        <a:t>Regnskab</a:t>
                      </a:r>
                      <a:endParaRPr lang="da-DK" dirty="0">
                        <a:solidFill>
                          <a:schemeClr val="bg1"/>
                        </a:solidFill>
                        <a:latin typeface="+mn-lt"/>
                      </a:endParaRPr>
                    </a:p>
                    <a:p>
                      <a:r>
                        <a:rPr lang="da-DK" dirty="0">
                          <a:solidFill>
                            <a:schemeClr val="bg1"/>
                          </a:solidFill>
                        </a:rPr>
                        <a:t>2019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a-DK" dirty="0">
                          <a:solidFill>
                            <a:schemeClr val="bg1"/>
                          </a:solidFill>
                        </a:rPr>
                        <a:t>Budget </a:t>
                      </a:r>
                    </a:p>
                    <a:p>
                      <a:r>
                        <a:rPr lang="da-DK" dirty="0">
                          <a:solidFill>
                            <a:schemeClr val="bg1"/>
                          </a:solidFill>
                        </a:rPr>
                        <a:t>2020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da-DK" dirty="0">
                          <a:solidFill>
                            <a:schemeClr val="bg1"/>
                          </a:solidFill>
                        </a:rPr>
                        <a:t>Regnskab </a:t>
                      </a:r>
                    </a:p>
                    <a:p>
                      <a:r>
                        <a:rPr lang="da-DK" dirty="0">
                          <a:solidFill>
                            <a:schemeClr val="bg1"/>
                          </a:solidFill>
                        </a:rPr>
                        <a:t>2020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111357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Egenkapital </a:t>
                      </a:r>
                    </a:p>
                  </a:txBody>
                  <a:tcPr marL="62657" marR="62657" marT="44450" marB="44450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Verdana" pitchFamily="34" charset="0"/>
                          <a:cs typeface="Verdana" pitchFamily="34" charset="0"/>
                          <a:sym typeface="Palatino"/>
                        </a:rPr>
                        <a:t>79.018</a:t>
                      </a:r>
                    </a:p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Verdana" pitchFamily="34" charset="0"/>
                          <a:cs typeface="Verdana" pitchFamily="34" charset="0"/>
                          <a:sym typeface="Palatino"/>
                        </a:rPr>
                        <a:t>(25,1%)</a:t>
                      </a:r>
                    </a:p>
                  </a:txBody>
                  <a:tcPr marL="83091" marR="83091" marT="43200" marB="43200" anchor="ctr" horzOverflow="overflow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8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79.068</a:t>
                      </a:r>
                    </a:p>
                    <a:p>
                      <a:r>
                        <a:rPr lang="da-DK" sz="12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(24,3%)</a:t>
                      </a:r>
                      <a:endParaRPr lang="da-DK" sz="18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8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79.071</a:t>
                      </a:r>
                      <a:endParaRPr lang="da-DK" sz="12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j-lt"/>
                      </a:endParaRPr>
                    </a:p>
                    <a:p>
                      <a:r>
                        <a:rPr lang="da-DK" sz="12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(22,2%)</a:t>
                      </a:r>
                      <a:endParaRPr lang="da-DK" sz="18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j-lt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6051857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Reserver lokalt </a:t>
                      </a:r>
                    </a:p>
                  </a:txBody>
                  <a:tcPr marL="62657" marR="62657" marT="44450" marB="44450" anchor="ctr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Verdana" pitchFamily="34" charset="0"/>
                          <a:cs typeface="Verdana" pitchFamily="34" charset="0"/>
                          <a:sym typeface="Palatino"/>
                        </a:rPr>
                        <a:t>47.460</a:t>
                      </a:r>
                    </a:p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Verdana" pitchFamily="34" charset="0"/>
                          <a:cs typeface="Verdana" pitchFamily="34" charset="0"/>
                          <a:sym typeface="Palatino"/>
                        </a:rPr>
                        <a:t>(15,1%)</a:t>
                      </a:r>
                    </a:p>
                  </a:txBody>
                  <a:tcPr marL="83091" marR="83091" marT="43200" marB="43200" anchor="ctr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8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43.941</a:t>
                      </a:r>
                    </a:p>
                    <a:p>
                      <a:r>
                        <a:rPr lang="da-DK" sz="12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(13,5%)</a:t>
                      </a:r>
                      <a:endParaRPr lang="da-DK" sz="18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8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57.565</a:t>
                      </a:r>
                    </a:p>
                    <a:p>
                      <a:r>
                        <a:rPr lang="da-DK" sz="12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(16,2%)</a:t>
                      </a:r>
                      <a:endParaRPr lang="da-DK" sz="18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070726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Hensættelser konkrete projekter</a:t>
                      </a:r>
                    </a:p>
                  </a:txBody>
                  <a:tcPr marL="62657" marR="62657" marT="44450" marB="44450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Verdana" pitchFamily="34" charset="0"/>
                          <a:cs typeface="Verdana" pitchFamily="34" charset="0"/>
                        </a:rPr>
                        <a:t>24.047</a:t>
                      </a:r>
                    </a:p>
                  </a:txBody>
                  <a:tcPr marL="83091" marR="83091" marT="43200" marB="43200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18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8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43.578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901631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Ejendomsgæld</a:t>
                      </a:r>
                    </a:p>
                  </a:txBody>
                  <a:tcPr marL="62657" marR="62657" marT="44450" marB="44450" anchor="ctr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Verdana" pitchFamily="34" charset="0"/>
                          <a:cs typeface="Verdana" pitchFamily="34" charset="0"/>
                        </a:rPr>
                        <a:t>121.663</a:t>
                      </a:r>
                    </a:p>
                  </a:txBody>
                  <a:tcPr marL="83091" marR="83091" marT="43200" marB="43200" anchor="ctr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8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119.177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8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120.487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652681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Bank gæld</a:t>
                      </a:r>
                    </a:p>
                  </a:txBody>
                  <a:tcPr marL="62657" marR="62657" marT="44450" marB="44450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83091" marR="83091" marT="43200" marB="43200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8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43.157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18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355045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Anden gæld</a:t>
                      </a:r>
                    </a:p>
                  </a:txBody>
                  <a:tcPr marL="62657" marR="62657" marT="44450" marB="44450" anchor="ctr" horzOverflow="overflow">
                    <a:solidFill>
                      <a:schemeClr val="bg1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Verdana" pitchFamily="34" charset="0"/>
                          <a:cs typeface="Verdana" pitchFamily="34" charset="0"/>
                        </a:rPr>
                        <a:t>2.797</a:t>
                      </a:r>
                    </a:p>
                  </a:txBody>
                  <a:tcPr marL="83091" marR="83091" marT="43200" marB="43200" anchor="ctr" horzOverflow="overflow">
                    <a:solidFill>
                      <a:schemeClr val="bg1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400" b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4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>
                        <a:lumMod val="75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905466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Verdana" pitchFamily="34" charset="0"/>
                          <a:cs typeface="Verdana" pitchFamily="34" charset="0"/>
                          <a:sym typeface="Palatino"/>
                        </a:rPr>
                        <a:t>Kortfristet</a:t>
                      </a:r>
                      <a:r>
                        <a:rPr kumimoji="0" lang="da-DK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gæld</a:t>
                      </a:r>
                      <a:endParaRPr kumimoji="0" lang="da-DK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62657" marR="62657" marT="44450" marB="44450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Verdana" pitchFamily="34" charset="0"/>
                          <a:cs typeface="Verdana" pitchFamily="34" charset="0"/>
                        </a:rPr>
                        <a:t>39.382</a:t>
                      </a:r>
                    </a:p>
                  </a:txBody>
                  <a:tcPr marL="83091" marR="83091" marT="43200" marB="43200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8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39.599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8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55.044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4866275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a-DK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  <a:sym typeface="Palatino"/>
                        </a:rPr>
                        <a:t>Passiver i alt</a:t>
                      </a:r>
                    </a:p>
                  </a:txBody>
                  <a:tcPr marL="83091" marR="83091" marT="43200" marB="43200" anchor="ctr" horzOverflow="overflow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+mj-lt"/>
                          <a:ea typeface="Verdana" pitchFamily="34" charset="0"/>
                          <a:sym typeface="Palatino"/>
                        </a:rPr>
                        <a:t>314.367</a:t>
                      </a:r>
                    </a:p>
                  </a:txBody>
                  <a:tcPr marL="83091" marR="83091" marT="43200" marB="43200" anchor="ctr" horzOverflow="overflow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da-DK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+mj-lt"/>
                          <a:ea typeface="Verdana" pitchFamily="34" charset="0"/>
                          <a:sym typeface="Palatino"/>
                        </a:rPr>
                        <a:t>324.942</a:t>
                      </a: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da-DK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+mj-lt"/>
                          <a:ea typeface="Verdana" pitchFamily="34" charset="0"/>
                          <a:sym typeface="Palatino"/>
                        </a:rPr>
                        <a:t>355.745</a:t>
                      </a: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96696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4803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Lige forbindelse 5"/>
          <p:cNvCxnSpPr/>
          <p:nvPr/>
        </p:nvCxnSpPr>
        <p:spPr>
          <a:xfrm>
            <a:off x="503767" y="542925"/>
            <a:ext cx="11228917" cy="0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Lige forbindelse 6"/>
          <p:cNvCxnSpPr/>
          <p:nvPr/>
        </p:nvCxnSpPr>
        <p:spPr>
          <a:xfrm>
            <a:off x="503767" y="101600"/>
            <a:ext cx="11228917" cy="0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Tekstfelt 1">
            <a:extLst>
              <a:ext uri="{FF2B5EF4-FFF2-40B4-BE49-F238E27FC236}">
                <a16:creationId xmlns:a16="http://schemas.microsoft.com/office/drawing/2014/main" id="{C40768F1-C0F5-45A8-AE95-CB34EC3C4640}"/>
              </a:ext>
            </a:extLst>
          </p:cNvPr>
          <p:cNvSpPr txBox="1"/>
          <p:nvPr/>
        </p:nvSpPr>
        <p:spPr>
          <a:xfrm>
            <a:off x="3310759" y="2936559"/>
            <a:ext cx="6863255" cy="47192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da-DK" sz="2400" b="0" i="0" u="none" strike="noStrike" cap="none" spc="0" normalizeH="0" baseline="0" dirty="0">
                <a:ln>
                  <a:noFill/>
                </a:ln>
                <a:solidFill>
                  <a:srgbClr val="414141"/>
                </a:solidFill>
                <a:effectLst/>
                <a:uFillTx/>
                <a:latin typeface="+mn-lt"/>
                <a:ea typeface="Palatino"/>
                <a:cs typeface="Palatino"/>
                <a:sym typeface="Palatino"/>
              </a:rPr>
              <a:t>? eller kommentarer til regnskab.</a:t>
            </a:r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F9B5D8B4-09A5-4BB7-B427-4F9C050D6CCF}"/>
              </a:ext>
            </a:extLst>
          </p:cNvPr>
          <p:cNvSpPr txBox="1"/>
          <p:nvPr/>
        </p:nvSpPr>
        <p:spPr>
          <a:xfrm>
            <a:off x="3352797" y="93269"/>
            <a:ext cx="6978869" cy="47192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da-DK" sz="2400" dirty="0">
                <a:solidFill>
                  <a:schemeClr val="tx2"/>
                </a:solidFill>
                <a:latin typeface="+mj-lt"/>
                <a:sym typeface="Palatino"/>
              </a:rPr>
              <a:t>Regnskab Ældre Sagen</a:t>
            </a:r>
          </a:p>
        </p:txBody>
      </p:sp>
    </p:spTree>
    <p:extLst>
      <p:ext uri="{BB962C8B-B14F-4D97-AF65-F5344CB8AC3E}">
        <p14:creationId xmlns:p14="http://schemas.microsoft.com/office/powerpoint/2010/main" val="924861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Lige forbindelse 5"/>
          <p:cNvCxnSpPr/>
          <p:nvPr/>
        </p:nvCxnSpPr>
        <p:spPr>
          <a:xfrm>
            <a:off x="503767" y="542925"/>
            <a:ext cx="11228917" cy="0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Lige forbindelse 6"/>
          <p:cNvCxnSpPr/>
          <p:nvPr/>
        </p:nvCxnSpPr>
        <p:spPr>
          <a:xfrm>
            <a:off x="503767" y="101600"/>
            <a:ext cx="11228917" cy="0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Tekstfelt 1">
            <a:extLst>
              <a:ext uri="{FF2B5EF4-FFF2-40B4-BE49-F238E27FC236}">
                <a16:creationId xmlns:a16="http://schemas.microsoft.com/office/drawing/2014/main" id="{C40768F1-C0F5-45A8-AE95-CB34EC3C4640}"/>
              </a:ext>
            </a:extLst>
          </p:cNvPr>
          <p:cNvSpPr txBox="1"/>
          <p:nvPr/>
        </p:nvSpPr>
        <p:spPr>
          <a:xfrm>
            <a:off x="4456386" y="2844226"/>
            <a:ext cx="5717628" cy="65659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da-DK" sz="3600" b="0" i="0" u="none" strike="noStrike" cap="none" spc="0" normalizeH="0" baseline="0" dirty="0">
                <a:ln>
                  <a:noFill/>
                </a:ln>
                <a:solidFill>
                  <a:srgbClr val="414141"/>
                </a:solidFill>
                <a:effectLst/>
                <a:uFillTx/>
                <a:latin typeface="+mn-lt"/>
                <a:ea typeface="Palatino"/>
                <a:cs typeface="Palatino"/>
                <a:sym typeface="Palatino"/>
              </a:rPr>
              <a:t>Negative renter</a:t>
            </a:r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F9B5D8B4-09A5-4BB7-B427-4F9C050D6CCF}"/>
              </a:ext>
            </a:extLst>
          </p:cNvPr>
          <p:cNvSpPr txBox="1"/>
          <p:nvPr/>
        </p:nvSpPr>
        <p:spPr>
          <a:xfrm>
            <a:off x="3352797" y="93269"/>
            <a:ext cx="6978869" cy="47192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da-DK" sz="2400" dirty="0">
                <a:solidFill>
                  <a:schemeClr val="tx2"/>
                </a:solidFill>
                <a:latin typeface="+mj-lt"/>
                <a:sym typeface="Palatino"/>
              </a:rPr>
              <a:t>Regnskab Ældre Sagen</a:t>
            </a:r>
          </a:p>
        </p:txBody>
      </p:sp>
    </p:spTree>
    <p:extLst>
      <p:ext uri="{BB962C8B-B14F-4D97-AF65-F5344CB8AC3E}">
        <p14:creationId xmlns:p14="http://schemas.microsoft.com/office/powerpoint/2010/main" val="784590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Lige forbindelse 5"/>
          <p:cNvCxnSpPr/>
          <p:nvPr/>
        </p:nvCxnSpPr>
        <p:spPr>
          <a:xfrm>
            <a:off x="503767" y="542925"/>
            <a:ext cx="11228917" cy="0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Lige forbindelse 6"/>
          <p:cNvCxnSpPr/>
          <p:nvPr/>
        </p:nvCxnSpPr>
        <p:spPr>
          <a:xfrm>
            <a:off x="503767" y="101600"/>
            <a:ext cx="11228917" cy="0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Tekstfelt 2">
            <a:extLst>
              <a:ext uri="{FF2B5EF4-FFF2-40B4-BE49-F238E27FC236}">
                <a16:creationId xmlns:a16="http://schemas.microsoft.com/office/drawing/2014/main" id="{F9B5D8B4-09A5-4BB7-B427-4F9C050D6CCF}"/>
              </a:ext>
            </a:extLst>
          </p:cNvPr>
          <p:cNvSpPr txBox="1"/>
          <p:nvPr/>
        </p:nvSpPr>
        <p:spPr>
          <a:xfrm>
            <a:off x="4130566" y="93269"/>
            <a:ext cx="6201100" cy="47192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da-DK" sz="2400" dirty="0">
                <a:solidFill>
                  <a:schemeClr val="tx2"/>
                </a:solidFill>
                <a:latin typeface="+mj-lt"/>
                <a:sym typeface="Palatino"/>
              </a:rPr>
              <a:t>Negative renter   </a:t>
            </a:r>
          </a:p>
        </p:txBody>
      </p:sp>
      <p:pic>
        <p:nvPicPr>
          <p:cNvPr id="5" name="Billede 4">
            <a:extLst>
              <a:ext uri="{FF2B5EF4-FFF2-40B4-BE49-F238E27FC236}">
                <a16:creationId xmlns:a16="http://schemas.microsoft.com/office/drawing/2014/main" id="{38FAC37D-EB36-460C-ABCC-93D937B36E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32462" y="573524"/>
            <a:ext cx="7163785" cy="5923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5666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Lige forbindelse 5"/>
          <p:cNvCxnSpPr/>
          <p:nvPr/>
        </p:nvCxnSpPr>
        <p:spPr>
          <a:xfrm>
            <a:off x="503767" y="542925"/>
            <a:ext cx="11228917" cy="0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Lige forbindelse 6"/>
          <p:cNvCxnSpPr/>
          <p:nvPr/>
        </p:nvCxnSpPr>
        <p:spPr>
          <a:xfrm>
            <a:off x="503767" y="101600"/>
            <a:ext cx="11228917" cy="0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Tekstfelt 1">
            <a:extLst>
              <a:ext uri="{FF2B5EF4-FFF2-40B4-BE49-F238E27FC236}">
                <a16:creationId xmlns:a16="http://schemas.microsoft.com/office/drawing/2014/main" id="{C40768F1-C0F5-45A8-AE95-CB34EC3C4640}"/>
              </a:ext>
            </a:extLst>
          </p:cNvPr>
          <p:cNvSpPr txBox="1"/>
          <p:nvPr/>
        </p:nvSpPr>
        <p:spPr>
          <a:xfrm>
            <a:off x="2021305" y="2844226"/>
            <a:ext cx="8152709" cy="65659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da-DK" sz="3600" b="0" i="0" u="none" strike="noStrike" cap="none" spc="0" normalizeH="0" baseline="0" dirty="0">
                <a:ln>
                  <a:noFill/>
                </a:ln>
                <a:solidFill>
                  <a:srgbClr val="414141"/>
                </a:solidFill>
                <a:effectLst/>
                <a:uFillTx/>
                <a:latin typeface="+mn-lt"/>
                <a:ea typeface="Palatino"/>
                <a:cs typeface="Palatino"/>
                <a:sym typeface="Palatino"/>
              </a:rPr>
              <a:t>? eller kommentarer til negative renter</a:t>
            </a:r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F9B5D8B4-09A5-4BB7-B427-4F9C050D6CCF}"/>
              </a:ext>
            </a:extLst>
          </p:cNvPr>
          <p:cNvSpPr txBox="1"/>
          <p:nvPr/>
        </p:nvSpPr>
        <p:spPr>
          <a:xfrm>
            <a:off x="3352797" y="93269"/>
            <a:ext cx="6978869" cy="47192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da-DK" sz="2400" dirty="0">
                <a:solidFill>
                  <a:schemeClr val="tx2"/>
                </a:solidFill>
                <a:latin typeface="+mj-lt"/>
                <a:sym typeface="Palatino"/>
              </a:rPr>
              <a:t>Regnskab Ældre Sagen</a:t>
            </a:r>
          </a:p>
        </p:txBody>
      </p:sp>
    </p:spTree>
    <p:extLst>
      <p:ext uri="{BB962C8B-B14F-4D97-AF65-F5344CB8AC3E}">
        <p14:creationId xmlns:p14="http://schemas.microsoft.com/office/powerpoint/2010/main" val="1061207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Lige forbindelse 5"/>
          <p:cNvCxnSpPr/>
          <p:nvPr/>
        </p:nvCxnSpPr>
        <p:spPr>
          <a:xfrm>
            <a:off x="503767" y="542925"/>
            <a:ext cx="11228917" cy="0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Lige forbindelse 6"/>
          <p:cNvCxnSpPr/>
          <p:nvPr/>
        </p:nvCxnSpPr>
        <p:spPr>
          <a:xfrm>
            <a:off x="503767" y="101600"/>
            <a:ext cx="11228917" cy="0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Tekstfelt 1">
            <a:extLst>
              <a:ext uri="{FF2B5EF4-FFF2-40B4-BE49-F238E27FC236}">
                <a16:creationId xmlns:a16="http://schemas.microsoft.com/office/drawing/2014/main" id="{C40768F1-C0F5-45A8-AE95-CB34EC3C4640}"/>
              </a:ext>
            </a:extLst>
          </p:cNvPr>
          <p:cNvSpPr txBox="1"/>
          <p:nvPr/>
        </p:nvSpPr>
        <p:spPr>
          <a:xfrm>
            <a:off x="4298731" y="2844226"/>
            <a:ext cx="5875283" cy="65659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da-DK" sz="3600" b="0" i="0" u="none" strike="noStrike" cap="none" spc="0" normalizeH="0" baseline="0" dirty="0">
                <a:ln>
                  <a:noFill/>
                </a:ln>
                <a:solidFill>
                  <a:srgbClr val="414141"/>
                </a:solidFill>
                <a:effectLst/>
                <a:uFillTx/>
                <a:latin typeface="+mn-lt"/>
                <a:ea typeface="Palatino"/>
                <a:cs typeface="Palatino"/>
                <a:sym typeface="Palatino"/>
              </a:rPr>
              <a:t>Booking</a:t>
            </a:r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F9B5D8B4-09A5-4BB7-B427-4F9C050D6CCF}"/>
              </a:ext>
            </a:extLst>
          </p:cNvPr>
          <p:cNvSpPr txBox="1"/>
          <p:nvPr/>
        </p:nvSpPr>
        <p:spPr>
          <a:xfrm>
            <a:off x="4151586" y="93269"/>
            <a:ext cx="6180080" cy="47192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da-DK" sz="2400" dirty="0">
                <a:solidFill>
                  <a:schemeClr val="tx2"/>
                </a:solidFill>
                <a:latin typeface="+mj-lt"/>
                <a:sym typeface="Palatino"/>
              </a:rPr>
              <a:t>Booking</a:t>
            </a:r>
          </a:p>
        </p:txBody>
      </p:sp>
    </p:spTree>
    <p:extLst>
      <p:ext uri="{BB962C8B-B14F-4D97-AF65-F5344CB8AC3E}">
        <p14:creationId xmlns:p14="http://schemas.microsoft.com/office/powerpoint/2010/main" val="961057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Lige forbindelse 5"/>
          <p:cNvCxnSpPr/>
          <p:nvPr/>
        </p:nvCxnSpPr>
        <p:spPr>
          <a:xfrm>
            <a:off x="503767" y="542925"/>
            <a:ext cx="11228917" cy="0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Lige forbindelse 6"/>
          <p:cNvCxnSpPr/>
          <p:nvPr/>
        </p:nvCxnSpPr>
        <p:spPr>
          <a:xfrm>
            <a:off x="503767" y="101600"/>
            <a:ext cx="11228917" cy="0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Tekstfelt 2">
            <a:extLst>
              <a:ext uri="{FF2B5EF4-FFF2-40B4-BE49-F238E27FC236}">
                <a16:creationId xmlns:a16="http://schemas.microsoft.com/office/drawing/2014/main" id="{F9B5D8B4-09A5-4BB7-B427-4F9C050D6CCF}"/>
              </a:ext>
            </a:extLst>
          </p:cNvPr>
          <p:cNvSpPr txBox="1"/>
          <p:nvPr/>
        </p:nvSpPr>
        <p:spPr>
          <a:xfrm>
            <a:off x="4645572" y="93269"/>
            <a:ext cx="5686094" cy="47192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da-DK" sz="2400" dirty="0">
                <a:solidFill>
                  <a:schemeClr val="tx2"/>
                </a:solidFill>
                <a:latin typeface="+mj-lt"/>
                <a:sym typeface="Palatino"/>
              </a:rPr>
              <a:t>Booking</a:t>
            </a:r>
          </a:p>
        </p:txBody>
      </p:sp>
      <p:pic>
        <p:nvPicPr>
          <p:cNvPr id="9" name="Billede 8">
            <a:extLst>
              <a:ext uri="{FF2B5EF4-FFF2-40B4-BE49-F238E27FC236}">
                <a16:creationId xmlns:a16="http://schemas.microsoft.com/office/drawing/2014/main" id="{36DC2B75-49E6-42BE-ACE3-0DB959061E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3766" y="725814"/>
            <a:ext cx="11283547" cy="5454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1189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Lige forbindelse 5"/>
          <p:cNvCxnSpPr/>
          <p:nvPr/>
        </p:nvCxnSpPr>
        <p:spPr>
          <a:xfrm>
            <a:off x="503767" y="542925"/>
            <a:ext cx="11228917" cy="0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Lige forbindelse 6"/>
          <p:cNvCxnSpPr/>
          <p:nvPr/>
        </p:nvCxnSpPr>
        <p:spPr>
          <a:xfrm>
            <a:off x="503767" y="101600"/>
            <a:ext cx="11228917" cy="0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Tekstfelt 2">
            <a:extLst>
              <a:ext uri="{FF2B5EF4-FFF2-40B4-BE49-F238E27FC236}">
                <a16:creationId xmlns:a16="http://schemas.microsoft.com/office/drawing/2014/main" id="{F9B5D8B4-09A5-4BB7-B427-4F9C050D6CCF}"/>
              </a:ext>
            </a:extLst>
          </p:cNvPr>
          <p:cNvSpPr txBox="1"/>
          <p:nvPr/>
        </p:nvSpPr>
        <p:spPr>
          <a:xfrm>
            <a:off x="4645572" y="93269"/>
            <a:ext cx="5686094" cy="47192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da-DK" sz="2400" dirty="0">
                <a:solidFill>
                  <a:schemeClr val="tx2"/>
                </a:solidFill>
                <a:latin typeface="+mj-lt"/>
                <a:sym typeface="Palatino"/>
              </a:rPr>
              <a:t>Booking</a:t>
            </a:r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489D5114-33B1-4F90-BE4A-F3D22CCCEB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3247" y="586662"/>
            <a:ext cx="5184009" cy="5929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5162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Lige forbindelse 5"/>
          <p:cNvCxnSpPr/>
          <p:nvPr/>
        </p:nvCxnSpPr>
        <p:spPr>
          <a:xfrm>
            <a:off x="503767" y="542925"/>
            <a:ext cx="11228917" cy="0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Lige forbindelse 6"/>
          <p:cNvCxnSpPr/>
          <p:nvPr/>
        </p:nvCxnSpPr>
        <p:spPr>
          <a:xfrm>
            <a:off x="503767" y="101600"/>
            <a:ext cx="11228917" cy="0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Tekstfelt 2">
            <a:extLst>
              <a:ext uri="{FF2B5EF4-FFF2-40B4-BE49-F238E27FC236}">
                <a16:creationId xmlns:a16="http://schemas.microsoft.com/office/drawing/2014/main" id="{F9B5D8B4-09A5-4BB7-B427-4F9C050D6CCF}"/>
              </a:ext>
            </a:extLst>
          </p:cNvPr>
          <p:cNvSpPr txBox="1"/>
          <p:nvPr/>
        </p:nvSpPr>
        <p:spPr>
          <a:xfrm>
            <a:off x="4645572" y="93269"/>
            <a:ext cx="5686094" cy="47192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da-DK" sz="2400" dirty="0">
                <a:solidFill>
                  <a:schemeClr val="tx2"/>
                </a:solidFill>
                <a:latin typeface="+mj-lt"/>
                <a:sym typeface="Palatino"/>
              </a:rPr>
              <a:t>Booking</a:t>
            </a:r>
          </a:p>
        </p:txBody>
      </p:sp>
      <p:pic>
        <p:nvPicPr>
          <p:cNvPr id="18" name="Billede 17">
            <a:extLst>
              <a:ext uri="{FF2B5EF4-FFF2-40B4-BE49-F238E27FC236}">
                <a16:creationId xmlns:a16="http://schemas.microsoft.com/office/drawing/2014/main" id="{D72A0028-7DFB-4DCF-9DDB-AEFCDD41CB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2746" y="757664"/>
            <a:ext cx="9865766" cy="4059559"/>
          </a:xfrm>
          <a:prstGeom prst="rect">
            <a:avLst/>
          </a:prstGeom>
        </p:spPr>
      </p:pic>
      <p:pic>
        <p:nvPicPr>
          <p:cNvPr id="20" name="Billede 19">
            <a:extLst>
              <a:ext uri="{FF2B5EF4-FFF2-40B4-BE49-F238E27FC236}">
                <a16:creationId xmlns:a16="http://schemas.microsoft.com/office/drawing/2014/main" id="{3C82A98E-6F6D-4895-88D9-3B5D0065E2A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53100" y="3348037"/>
            <a:ext cx="685800" cy="161925"/>
          </a:xfrm>
          <a:prstGeom prst="rect">
            <a:avLst/>
          </a:prstGeom>
        </p:spPr>
      </p:pic>
      <p:pic>
        <p:nvPicPr>
          <p:cNvPr id="22" name="Billede 21">
            <a:extLst>
              <a:ext uri="{FF2B5EF4-FFF2-40B4-BE49-F238E27FC236}">
                <a16:creationId xmlns:a16="http://schemas.microsoft.com/office/drawing/2014/main" id="{2F4E25FC-7401-46A5-819E-FFE1A1CF4D7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2746" y="3348037"/>
            <a:ext cx="9949847" cy="1609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5394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Lige forbindelse 5"/>
          <p:cNvCxnSpPr/>
          <p:nvPr/>
        </p:nvCxnSpPr>
        <p:spPr>
          <a:xfrm>
            <a:off x="503767" y="542925"/>
            <a:ext cx="11228917" cy="0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Lige forbindelse 6"/>
          <p:cNvCxnSpPr/>
          <p:nvPr/>
        </p:nvCxnSpPr>
        <p:spPr>
          <a:xfrm>
            <a:off x="503767" y="101600"/>
            <a:ext cx="11228917" cy="0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Tekstfelt 1">
            <a:extLst>
              <a:ext uri="{FF2B5EF4-FFF2-40B4-BE49-F238E27FC236}">
                <a16:creationId xmlns:a16="http://schemas.microsoft.com/office/drawing/2014/main" id="{C40768F1-C0F5-45A8-AE95-CB34EC3C4640}"/>
              </a:ext>
            </a:extLst>
          </p:cNvPr>
          <p:cNvSpPr txBox="1"/>
          <p:nvPr/>
        </p:nvSpPr>
        <p:spPr>
          <a:xfrm>
            <a:off x="2373111" y="1800194"/>
            <a:ext cx="6863255" cy="3426579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da-DK" sz="2400" b="0" i="0" u="none" strike="noStrike" cap="none" spc="0" normalizeH="0" baseline="0" dirty="0">
                <a:ln>
                  <a:noFill/>
                </a:ln>
                <a:solidFill>
                  <a:srgbClr val="414141"/>
                </a:solidFill>
                <a:effectLst/>
                <a:uFillTx/>
                <a:latin typeface="+mn-lt"/>
                <a:ea typeface="Palatino"/>
                <a:cs typeface="Palatino"/>
                <a:sym typeface="Palatino"/>
              </a:rPr>
              <a:t>Tilbagebetaling ved annullerede arrangementer:</a:t>
            </a:r>
          </a:p>
          <a:p>
            <a:pPr marR="0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endParaRPr lang="da-DK" sz="2400" dirty="0">
              <a:solidFill>
                <a:srgbClr val="414141"/>
              </a:solidFill>
              <a:ea typeface="Palatino"/>
              <a:cs typeface="Palatino"/>
              <a:sym typeface="Palatino"/>
            </a:endParaRPr>
          </a:p>
          <a:p>
            <a:pPr marL="457200" marR="0" indent="-457200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da-DK" sz="2400" b="0" i="0" u="none" strike="noStrike" cap="none" spc="0" normalizeH="0" baseline="0" dirty="0">
                <a:ln>
                  <a:noFill/>
                </a:ln>
                <a:solidFill>
                  <a:srgbClr val="414141"/>
                </a:solidFill>
                <a:effectLst/>
                <a:uFillTx/>
                <a:latin typeface="+mn-lt"/>
                <a:ea typeface="Palatino"/>
                <a:cs typeface="Palatino"/>
                <a:sym typeface="Palatino"/>
              </a:rPr>
              <a:t>Oprette projekt uden betaling</a:t>
            </a:r>
            <a:r>
              <a:rPr lang="da-DK" sz="2400" dirty="0">
                <a:solidFill>
                  <a:srgbClr val="414141"/>
                </a:solidFill>
                <a:ea typeface="Palatino"/>
                <a:cs typeface="Palatino"/>
                <a:sym typeface="Palatino"/>
              </a:rPr>
              <a:t>.</a:t>
            </a:r>
          </a:p>
          <a:p>
            <a:pPr marL="457200" marR="0" indent="-457200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</a:pPr>
            <a:endParaRPr kumimoji="0" lang="da-DK" sz="2400" b="0" i="0" u="none" strike="noStrike" cap="none" spc="0" normalizeH="0" baseline="0" dirty="0">
              <a:ln>
                <a:noFill/>
              </a:ln>
              <a:solidFill>
                <a:srgbClr val="414141"/>
              </a:solidFill>
              <a:effectLst/>
              <a:uFillTx/>
              <a:latin typeface="+mn-lt"/>
              <a:ea typeface="Palatino"/>
              <a:cs typeface="Palatino"/>
              <a:sym typeface="Palatino"/>
            </a:endParaRPr>
          </a:p>
          <a:p>
            <a:pPr marL="457200" marR="0" indent="-457200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</a:pPr>
            <a:r>
              <a:rPr lang="da-DK" sz="2400" dirty="0" err="1">
                <a:solidFill>
                  <a:srgbClr val="414141"/>
                </a:solidFill>
                <a:ea typeface="Palatino"/>
                <a:cs typeface="Palatino"/>
                <a:sym typeface="Palatino"/>
              </a:rPr>
              <a:t>OnPay</a:t>
            </a:r>
            <a:r>
              <a:rPr lang="da-DK" sz="2400">
                <a:solidFill>
                  <a:srgbClr val="414141"/>
                </a:solidFill>
                <a:ea typeface="Palatino"/>
                <a:cs typeface="Palatino"/>
                <a:sym typeface="Palatino"/>
              </a:rPr>
              <a:t>.</a:t>
            </a:r>
            <a:endParaRPr kumimoji="0" lang="da-DK" sz="2400" b="0" i="0" u="none" strike="noStrike" cap="none" spc="0" normalizeH="0" baseline="0" dirty="0">
              <a:ln>
                <a:noFill/>
              </a:ln>
              <a:solidFill>
                <a:srgbClr val="414141"/>
              </a:solidFill>
              <a:effectLst/>
              <a:uFillTx/>
              <a:latin typeface="+mn-lt"/>
              <a:ea typeface="Palatino"/>
              <a:cs typeface="Palatino"/>
              <a:sym typeface="Palatino"/>
            </a:endParaRPr>
          </a:p>
          <a:p>
            <a:pPr marL="0" marR="0" indent="0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da-DK" sz="2400" dirty="0">
              <a:solidFill>
                <a:srgbClr val="414141"/>
              </a:solidFill>
              <a:ea typeface="Palatino"/>
              <a:cs typeface="Palatino"/>
              <a:sym typeface="Palatino"/>
            </a:endParaRPr>
          </a:p>
          <a:p>
            <a:pPr marL="0" marR="0" indent="0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a-DK" sz="2400" b="0" i="0" u="none" strike="noStrike" cap="none" spc="0" normalizeH="0" baseline="0" dirty="0">
              <a:ln>
                <a:noFill/>
              </a:ln>
              <a:solidFill>
                <a:srgbClr val="414141"/>
              </a:solidFill>
              <a:effectLst/>
              <a:uFillTx/>
              <a:latin typeface="+mn-lt"/>
              <a:ea typeface="Palatino"/>
              <a:cs typeface="Palatino"/>
              <a:sym typeface="Palatino"/>
            </a:endParaRPr>
          </a:p>
          <a:p>
            <a:pPr marL="0" marR="0" indent="0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da-DK" sz="2400" dirty="0">
              <a:solidFill>
                <a:srgbClr val="414141"/>
              </a:solidFill>
              <a:ea typeface="Palatino"/>
              <a:cs typeface="Palatino"/>
              <a:sym typeface="Palatino"/>
            </a:endParaRPr>
          </a:p>
          <a:p>
            <a:pPr marL="0" marR="0" indent="0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a-DK" sz="2400" b="0" i="0" u="none" strike="noStrike" cap="none" spc="0" normalizeH="0" baseline="0" dirty="0">
              <a:ln>
                <a:noFill/>
              </a:ln>
              <a:solidFill>
                <a:srgbClr val="414141"/>
              </a:solidFill>
              <a:effectLst/>
              <a:uFillTx/>
              <a:latin typeface="+mn-lt"/>
              <a:ea typeface="Palatino"/>
              <a:cs typeface="Palatino"/>
              <a:sym typeface="Palatino"/>
            </a:endParaRPr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F9B5D8B4-09A5-4BB7-B427-4F9C050D6CCF}"/>
              </a:ext>
            </a:extLst>
          </p:cNvPr>
          <p:cNvSpPr txBox="1"/>
          <p:nvPr/>
        </p:nvSpPr>
        <p:spPr>
          <a:xfrm>
            <a:off x="4635062" y="93269"/>
            <a:ext cx="5696604" cy="47192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da-DK" sz="2400" dirty="0">
                <a:solidFill>
                  <a:schemeClr val="tx2"/>
                </a:solidFill>
                <a:latin typeface="+mj-lt"/>
                <a:sym typeface="Palatino"/>
              </a:rPr>
              <a:t>Booking</a:t>
            </a:r>
          </a:p>
        </p:txBody>
      </p:sp>
    </p:spTree>
    <p:extLst>
      <p:ext uri="{BB962C8B-B14F-4D97-AF65-F5344CB8AC3E}">
        <p14:creationId xmlns:p14="http://schemas.microsoft.com/office/powerpoint/2010/main" val="1339270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Lige forbindelse 5"/>
          <p:cNvCxnSpPr/>
          <p:nvPr/>
        </p:nvCxnSpPr>
        <p:spPr>
          <a:xfrm>
            <a:off x="503767" y="542925"/>
            <a:ext cx="11228917" cy="0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Lige forbindelse 6"/>
          <p:cNvCxnSpPr/>
          <p:nvPr/>
        </p:nvCxnSpPr>
        <p:spPr>
          <a:xfrm>
            <a:off x="503767" y="101600"/>
            <a:ext cx="11228917" cy="0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kstboks 9"/>
          <p:cNvSpPr txBox="1"/>
          <p:nvPr/>
        </p:nvSpPr>
        <p:spPr>
          <a:xfrm>
            <a:off x="503767" y="86301"/>
            <a:ext cx="11228917" cy="47192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da-DK" sz="2400" b="0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+mj-lt"/>
                <a:ea typeface="Palatino"/>
                <a:cs typeface="Palatino"/>
                <a:sym typeface="Palatino"/>
              </a:rPr>
              <a:t>Indtægter 2019</a:t>
            </a:r>
            <a:r>
              <a:rPr kumimoji="0" lang="da-DK" sz="2400" b="0" i="0" u="none" strike="noStrike" cap="none" spc="0" normalizeH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+mj-lt"/>
                <a:ea typeface="Palatino"/>
                <a:cs typeface="Palatino"/>
                <a:sym typeface="Palatino"/>
              </a:rPr>
              <a:t> - 2020</a:t>
            </a:r>
            <a:endParaRPr kumimoji="0" lang="da-DK" sz="2400" b="0" i="0" u="none" strike="noStrike" cap="none" spc="0" normalizeH="0" baseline="0" dirty="0">
              <a:ln>
                <a:noFill/>
              </a:ln>
              <a:solidFill>
                <a:schemeClr val="tx2"/>
              </a:solidFill>
              <a:effectLst/>
              <a:uFillTx/>
              <a:latin typeface="+mj-lt"/>
              <a:ea typeface="Palatino"/>
              <a:cs typeface="Palatino"/>
              <a:sym typeface="Palatino"/>
            </a:endParaRPr>
          </a:p>
        </p:txBody>
      </p:sp>
      <p:graphicFrame>
        <p:nvGraphicFramePr>
          <p:cNvPr id="9" name="Tabel 2">
            <a:extLst>
              <a:ext uri="{FF2B5EF4-FFF2-40B4-BE49-F238E27FC236}">
                <a16:creationId xmlns:a16="http://schemas.microsoft.com/office/drawing/2014/main" id="{63D9FE7B-1602-4415-BB2D-C0C5D78F02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188821"/>
              </p:ext>
            </p:extLst>
          </p:nvPr>
        </p:nvGraphicFramePr>
        <p:xfrm>
          <a:off x="152400" y="757498"/>
          <a:ext cx="11905825" cy="3355200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6494086">
                  <a:extLst>
                    <a:ext uri="{9D8B030D-6E8A-4147-A177-3AD203B41FA5}">
                      <a16:colId xmlns:a16="http://schemas.microsoft.com/office/drawing/2014/main" val="1748056439"/>
                    </a:ext>
                  </a:extLst>
                </a:gridCol>
                <a:gridCol w="1803913">
                  <a:extLst>
                    <a:ext uri="{9D8B030D-6E8A-4147-A177-3AD203B41FA5}">
                      <a16:colId xmlns:a16="http://schemas.microsoft.com/office/drawing/2014/main" val="433606998"/>
                    </a:ext>
                  </a:extLst>
                </a:gridCol>
                <a:gridCol w="1803913">
                  <a:extLst>
                    <a:ext uri="{9D8B030D-6E8A-4147-A177-3AD203B41FA5}">
                      <a16:colId xmlns:a16="http://schemas.microsoft.com/office/drawing/2014/main" val="3663411847"/>
                    </a:ext>
                  </a:extLst>
                </a:gridCol>
                <a:gridCol w="1803913">
                  <a:extLst>
                    <a:ext uri="{9D8B030D-6E8A-4147-A177-3AD203B41FA5}">
                      <a16:colId xmlns:a16="http://schemas.microsoft.com/office/drawing/2014/main" val="113695048"/>
                    </a:ext>
                  </a:extLst>
                </a:gridCol>
              </a:tblGrid>
              <a:tr h="489642">
                <a:tc>
                  <a:txBody>
                    <a:bodyPr/>
                    <a:lstStyle/>
                    <a:p>
                      <a:pPr algn="r"/>
                      <a:r>
                        <a:rPr lang="da-DK" b="0" dirty="0">
                          <a:solidFill>
                            <a:schemeClr val="bg1"/>
                          </a:solidFill>
                        </a:rPr>
                        <a:t>Tusinde kr.</a:t>
                      </a:r>
                    </a:p>
                    <a:p>
                      <a:pPr algn="r"/>
                      <a:endParaRPr lang="da-DK" dirty="0">
                        <a:solidFill>
                          <a:schemeClr val="bg1"/>
                        </a:solidFill>
                      </a:endParaRPr>
                    </a:p>
                    <a:p>
                      <a:pPr algn="r"/>
                      <a:endParaRPr lang="da-DK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da-DK" sz="2000" dirty="0">
                          <a:solidFill>
                            <a:schemeClr val="bg1"/>
                          </a:solidFill>
                          <a:latin typeface="+mn-lt"/>
                        </a:rPr>
                        <a:t>Regnskab</a:t>
                      </a:r>
                      <a:endParaRPr lang="da-DK" dirty="0">
                        <a:solidFill>
                          <a:schemeClr val="bg1"/>
                        </a:solidFill>
                        <a:latin typeface="+mn-lt"/>
                      </a:endParaRPr>
                    </a:p>
                    <a:p>
                      <a:r>
                        <a:rPr lang="da-DK" dirty="0">
                          <a:solidFill>
                            <a:schemeClr val="bg1"/>
                          </a:solidFill>
                        </a:rPr>
                        <a:t>2019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a-DK" dirty="0">
                          <a:solidFill>
                            <a:schemeClr val="bg1"/>
                          </a:solidFill>
                        </a:rPr>
                        <a:t>Budget </a:t>
                      </a:r>
                    </a:p>
                    <a:p>
                      <a:r>
                        <a:rPr lang="da-DK" dirty="0">
                          <a:solidFill>
                            <a:schemeClr val="bg1"/>
                          </a:solidFill>
                        </a:rPr>
                        <a:t>2020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da-DK" dirty="0">
                          <a:solidFill>
                            <a:schemeClr val="bg1"/>
                          </a:solidFill>
                        </a:rPr>
                        <a:t>Regnskab </a:t>
                      </a:r>
                    </a:p>
                    <a:p>
                      <a:r>
                        <a:rPr lang="da-DK" dirty="0">
                          <a:solidFill>
                            <a:schemeClr val="bg1"/>
                          </a:solidFill>
                        </a:rPr>
                        <a:t>2020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111357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/>
                      <a:r>
                        <a:rPr lang="da-DK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Medlemskontingent og -gaver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Verdana" pitchFamily="34" charset="0"/>
                          <a:cs typeface="Verdana" pitchFamily="34" charset="0"/>
                        </a:rPr>
                        <a:t>193.200</a:t>
                      </a:r>
                    </a:p>
                  </a:txBody>
                  <a:tcPr marL="83091" marR="83091" marT="43200" marB="43200" anchor="ctr" horzOverflow="overflow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204.363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209.155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9529119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Lotterier</a:t>
                      </a:r>
                    </a:p>
                  </a:txBody>
                  <a:tcPr marL="62657" marR="62657" marT="44450" marB="44450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Verdana" pitchFamily="34" charset="0"/>
                          <a:cs typeface="Verdana" pitchFamily="34" charset="0"/>
                        </a:rPr>
                        <a:t>12.994</a:t>
                      </a:r>
                    </a:p>
                  </a:txBody>
                  <a:tcPr marL="83091" marR="83091" marT="43200" marB="43200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10.578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13.678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221339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Arv</a:t>
                      </a:r>
                    </a:p>
                  </a:txBody>
                  <a:tcPr marL="62657" marR="62657" marT="44450" marB="44450" anchor="ctr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895</a:t>
                      </a:r>
                    </a:p>
                  </a:txBody>
                  <a:tcPr marL="83091" marR="83091" marT="43200" marB="43200" anchor="ctr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184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3.172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18868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 fontAlgn="b"/>
                      <a:r>
                        <a:rPr kumimoji="0" lang="da-DK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Palatino"/>
                        </a:rPr>
                        <a:t>Bidrag og tilskud mv.</a:t>
                      </a:r>
                    </a:p>
                  </a:txBody>
                  <a:tcPr marL="5715" marR="5715" marT="762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Verdana" pitchFamily="34" charset="0"/>
                          <a:cs typeface="Verdana" pitchFamily="34" charset="0"/>
                        </a:rPr>
                        <a:t>14.205</a:t>
                      </a:r>
                    </a:p>
                  </a:txBody>
                  <a:tcPr marL="83091" marR="83091" marT="43200" marB="43200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14.205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14.334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6051857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 fontAlgn="b"/>
                      <a:r>
                        <a:rPr kumimoji="0" lang="da-DK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Palatino"/>
                        </a:rPr>
                        <a:t>Øvrige indtægter</a:t>
                      </a:r>
                    </a:p>
                  </a:txBody>
                  <a:tcPr marL="5715" marR="5715" marT="762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Verdana" pitchFamily="34" charset="0"/>
                          <a:cs typeface="Verdana" pitchFamily="34" charset="0"/>
                        </a:rPr>
                        <a:t>7.544</a:t>
                      </a:r>
                    </a:p>
                  </a:txBody>
                  <a:tcPr marL="83091" marR="83091" marT="43200" marB="43200" anchor="ctr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5.672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7.810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0707265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pPr algn="l"/>
                      <a:r>
                        <a:rPr lang="da-DK" sz="1800" b="0" dirty="0">
                          <a:solidFill>
                            <a:schemeClr val="bg1"/>
                          </a:solidFill>
                        </a:rPr>
                        <a:t>Indtægter i alt</a:t>
                      </a: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800" dirty="0">
                          <a:solidFill>
                            <a:schemeClr val="bg1"/>
                          </a:solidFill>
                        </a:rPr>
                        <a:t>228.838</a:t>
                      </a: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800" dirty="0">
                          <a:solidFill>
                            <a:schemeClr val="bg1"/>
                          </a:solidFill>
                        </a:rPr>
                        <a:t>235.002</a:t>
                      </a: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800" dirty="0">
                          <a:solidFill>
                            <a:schemeClr val="bg1"/>
                          </a:solidFill>
                        </a:rPr>
                        <a:t>248.149</a:t>
                      </a: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96696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7129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Lige forbindelse 5"/>
          <p:cNvCxnSpPr/>
          <p:nvPr/>
        </p:nvCxnSpPr>
        <p:spPr>
          <a:xfrm>
            <a:off x="503767" y="542925"/>
            <a:ext cx="11228917" cy="0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Lige forbindelse 6"/>
          <p:cNvCxnSpPr/>
          <p:nvPr/>
        </p:nvCxnSpPr>
        <p:spPr>
          <a:xfrm>
            <a:off x="503767" y="101600"/>
            <a:ext cx="11228917" cy="0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Tekstfelt 1">
            <a:extLst>
              <a:ext uri="{FF2B5EF4-FFF2-40B4-BE49-F238E27FC236}">
                <a16:creationId xmlns:a16="http://schemas.microsoft.com/office/drawing/2014/main" id="{C40768F1-C0F5-45A8-AE95-CB34EC3C4640}"/>
              </a:ext>
            </a:extLst>
          </p:cNvPr>
          <p:cNvSpPr txBox="1"/>
          <p:nvPr/>
        </p:nvSpPr>
        <p:spPr>
          <a:xfrm>
            <a:off x="3310759" y="2936559"/>
            <a:ext cx="6863255" cy="47192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da-DK" sz="2400" b="0" i="0" u="none" strike="noStrike" cap="none" spc="0" normalizeH="0" baseline="0" dirty="0">
                <a:ln>
                  <a:noFill/>
                </a:ln>
                <a:solidFill>
                  <a:srgbClr val="414141"/>
                </a:solidFill>
                <a:effectLst/>
                <a:uFillTx/>
                <a:latin typeface="+mn-lt"/>
                <a:ea typeface="Palatino"/>
                <a:cs typeface="Palatino"/>
                <a:sym typeface="Palatino"/>
              </a:rPr>
              <a:t>? eller kommentarer til booking</a:t>
            </a:r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F9B5D8B4-09A5-4BB7-B427-4F9C050D6CCF}"/>
              </a:ext>
            </a:extLst>
          </p:cNvPr>
          <p:cNvSpPr txBox="1"/>
          <p:nvPr/>
        </p:nvSpPr>
        <p:spPr>
          <a:xfrm>
            <a:off x="4635062" y="93269"/>
            <a:ext cx="5696604" cy="47192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da-DK" sz="2400" dirty="0">
                <a:solidFill>
                  <a:schemeClr val="tx2"/>
                </a:solidFill>
                <a:latin typeface="+mj-lt"/>
                <a:sym typeface="Palatino"/>
              </a:rPr>
              <a:t>Booking</a:t>
            </a:r>
          </a:p>
        </p:txBody>
      </p:sp>
    </p:spTree>
    <p:extLst>
      <p:ext uri="{BB962C8B-B14F-4D97-AF65-F5344CB8AC3E}">
        <p14:creationId xmlns:p14="http://schemas.microsoft.com/office/powerpoint/2010/main" val="32784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Lige forbindelse 5"/>
          <p:cNvCxnSpPr/>
          <p:nvPr/>
        </p:nvCxnSpPr>
        <p:spPr>
          <a:xfrm>
            <a:off x="503767" y="542925"/>
            <a:ext cx="11228917" cy="0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Lige forbindelse 6"/>
          <p:cNvCxnSpPr/>
          <p:nvPr/>
        </p:nvCxnSpPr>
        <p:spPr>
          <a:xfrm>
            <a:off x="503767" y="101600"/>
            <a:ext cx="11228917" cy="0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Tekstfelt 1">
            <a:extLst>
              <a:ext uri="{FF2B5EF4-FFF2-40B4-BE49-F238E27FC236}">
                <a16:creationId xmlns:a16="http://schemas.microsoft.com/office/drawing/2014/main" id="{C40768F1-C0F5-45A8-AE95-CB34EC3C4640}"/>
              </a:ext>
            </a:extLst>
          </p:cNvPr>
          <p:cNvSpPr txBox="1"/>
          <p:nvPr/>
        </p:nvSpPr>
        <p:spPr>
          <a:xfrm>
            <a:off x="3310759" y="2936559"/>
            <a:ext cx="6863255" cy="47192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da-DK" sz="2400" dirty="0">
                <a:solidFill>
                  <a:srgbClr val="414141"/>
                </a:solidFill>
                <a:ea typeface="Palatino"/>
                <a:cs typeface="Palatino"/>
                <a:sym typeface="Palatino"/>
              </a:rPr>
              <a:t> Egenkapital lokalafdelingerne</a:t>
            </a:r>
            <a:endParaRPr kumimoji="0" lang="da-DK" sz="2400" b="0" i="0" u="none" strike="noStrike" cap="none" spc="0" normalizeH="0" baseline="0" dirty="0">
              <a:ln>
                <a:noFill/>
              </a:ln>
              <a:solidFill>
                <a:srgbClr val="414141"/>
              </a:solidFill>
              <a:effectLst/>
              <a:uFillTx/>
              <a:latin typeface="+mn-lt"/>
              <a:ea typeface="Palatino"/>
              <a:cs typeface="Palatino"/>
              <a:sym typeface="Palatino"/>
            </a:endParaRPr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F9B5D8B4-09A5-4BB7-B427-4F9C050D6CCF}"/>
              </a:ext>
            </a:extLst>
          </p:cNvPr>
          <p:cNvSpPr txBox="1"/>
          <p:nvPr/>
        </p:nvSpPr>
        <p:spPr>
          <a:xfrm>
            <a:off x="3352797" y="93269"/>
            <a:ext cx="6978869" cy="47192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da-DK" sz="2400" dirty="0">
                <a:solidFill>
                  <a:schemeClr val="tx2"/>
                </a:solidFill>
                <a:latin typeface="+mj-lt"/>
                <a:sym typeface="Palatino"/>
              </a:rPr>
              <a:t>Egenkapital lokalafdelingerne</a:t>
            </a:r>
          </a:p>
        </p:txBody>
      </p:sp>
    </p:spTree>
    <p:extLst>
      <p:ext uri="{BB962C8B-B14F-4D97-AF65-F5344CB8AC3E}">
        <p14:creationId xmlns:p14="http://schemas.microsoft.com/office/powerpoint/2010/main" val="3989103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Lige forbindelse 5"/>
          <p:cNvCxnSpPr/>
          <p:nvPr/>
        </p:nvCxnSpPr>
        <p:spPr>
          <a:xfrm>
            <a:off x="503767" y="542925"/>
            <a:ext cx="11228917" cy="0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Lige forbindelse 6"/>
          <p:cNvCxnSpPr/>
          <p:nvPr/>
        </p:nvCxnSpPr>
        <p:spPr>
          <a:xfrm>
            <a:off x="503767" y="101600"/>
            <a:ext cx="11228917" cy="0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Tekstfelt 1">
            <a:extLst>
              <a:ext uri="{FF2B5EF4-FFF2-40B4-BE49-F238E27FC236}">
                <a16:creationId xmlns:a16="http://schemas.microsoft.com/office/drawing/2014/main" id="{C40768F1-C0F5-45A8-AE95-CB34EC3C4640}"/>
              </a:ext>
            </a:extLst>
          </p:cNvPr>
          <p:cNvSpPr txBox="1"/>
          <p:nvPr/>
        </p:nvSpPr>
        <p:spPr>
          <a:xfrm>
            <a:off x="3310759" y="2936559"/>
            <a:ext cx="6863255" cy="47192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da-DK" sz="2400" dirty="0">
                <a:solidFill>
                  <a:srgbClr val="414141"/>
                </a:solidFill>
                <a:ea typeface="Palatino"/>
                <a:cs typeface="Palatino"/>
                <a:sym typeface="Palatino"/>
              </a:rPr>
              <a:t> </a:t>
            </a:r>
            <a:endParaRPr kumimoji="0" lang="da-DK" sz="2400" b="0" i="0" u="none" strike="noStrike" cap="none" spc="0" normalizeH="0" baseline="0" dirty="0">
              <a:ln>
                <a:noFill/>
              </a:ln>
              <a:solidFill>
                <a:srgbClr val="414141"/>
              </a:solidFill>
              <a:effectLst/>
              <a:uFillTx/>
              <a:latin typeface="+mn-lt"/>
              <a:ea typeface="Palatino"/>
              <a:cs typeface="Palatino"/>
              <a:sym typeface="Palatino"/>
            </a:endParaRPr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F9B5D8B4-09A5-4BB7-B427-4F9C050D6CCF}"/>
              </a:ext>
            </a:extLst>
          </p:cNvPr>
          <p:cNvSpPr txBox="1"/>
          <p:nvPr/>
        </p:nvSpPr>
        <p:spPr>
          <a:xfrm>
            <a:off x="3352797" y="93269"/>
            <a:ext cx="6978869" cy="47192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da-DK" sz="2400" dirty="0">
                <a:solidFill>
                  <a:schemeClr val="tx2"/>
                </a:solidFill>
                <a:latin typeface="+mj-lt"/>
                <a:sym typeface="Palatino"/>
              </a:rPr>
              <a:t>Egenkapital lokalafdelingerne</a:t>
            </a:r>
          </a:p>
        </p:txBody>
      </p:sp>
      <p:pic>
        <p:nvPicPr>
          <p:cNvPr id="5" name="Billede 4">
            <a:extLst>
              <a:ext uri="{FF2B5EF4-FFF2-40B4-BE49-F238E27FC236}">
                <a16:creationId xmlns:a16="http://schemas.microsoft.com/office/drawing/2014/main" id="{B080DD8A-2CC3-4955-80AC-9874920BFD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6336" y="573524"/>
            <a:ext cx="8505330" cy="5604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7260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Lige forbindelse 5"/>
          <p:cNvCxnSpPr/>
          <p:nvPr/>
        </p:nvCxnSpPr>
        <p:spPr>
          <a:xfrm>
            <a:off x="503767" y="542925"/>
            <a:ext cx="11228917" cy="0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Lige forbindelse 6"/>
          <p:cNvCxnSpPr/>
          <p:nvPr/>
        </p:nvCxnSpPr>
        <p:spPr>
          <a:xfrm>
            <a:off x="503767" y="101600"/>
            <a:ext cx="11228917" cy="0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Tekstfelt 1">
            <a:extLst>
              <a:ext uri="{FF2B5EF4-FFF2-40B4-BE49-F238E27FC236}">
                <a16:creationId xmlns:a16="http://schemas.microsoft.com/office/drawing/2014/main" id="{C40768F1-C0F5-45A8-AE95-CB34EC3C4640}"/>
              </a:ext>
            </a:extLst>
          </p:cNvPr>
          <p:cNvSpPr txBox="1"/>
          <p:nvPr/>
        </p:nvSpPr>
        <p:spPr>
          <a:xfrm>
            <a:off x="3310759" y="2936559"/>
            <a:ext cx="6863255" cy="47192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da-DK" sz="2400" dirty="0">
                <a:solidFill>
                  <a:srgbClr val="414141"/>
                </a:solidFill>
                <a:ea typeface="Palatino"/>
                <a:cs typeface="Palatino"/>
                <a:sym typeface="Palatino"/>
              </a:rPr>
              <a:t> </a:t>
            </a:r>
            <a:endParaRPr kumimoji="0" lang="da-DK" sz="2400" b="0" i="0" u="none" strike="noStrike" cap="none" spc="0" normalizeH="0" baseline="0" dirty="0">
              <a:ln>
                <a:noFill/>
              </a:ln>
              <a:solidFill>
                <a:srgbClr val="414141"/>
              </a:solidFill>
              <a:effectLst/>
              <a:uFillTx/>
              <a:latin typeface="+mn-lt"/>
              <a:ea typeface="Palatino"/>
              <a:cs typeface="Palatino"/>
              <a:sym typeface="Palatino"/>
            </a:endParaRPr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F9B5D8B4-09A5-4BB7-B427-4F9C050D6CCF}"/>
              </a:ext>
            </a:extLst>
          </p:cNvPr>
          <p:cNvSpPr txBox="1"/>
          <p:nvPr/>
        </p:nvSpPr>
        <p:spPr>
          <a:xfrm>
            <a:off x="3352797" y="93269"/>
            <a:ext cx="6978869" cy="47192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da-DK" sz="2400" dirty="0">
                <a:solidFill>
                  <a:schemeClr val="tx2"/>
                </a:solidFill>
                <a:latin typeface="+mj-lt"/>
                <a:sym typeface="Palatino"/>
              </a:rPr>
              <a:t>Egenkapital lokalafdelingerne/frivillige</a:t>
            </a:r>
          </a:p>
        </p:txBody>
      </p:sp>
      <p:pic>
        <p:nvPicPr>
          <p:cNvPr id="8" name="Billede 7">
            <a:extLst>
              <a:ext uri="{FF2B5EF4-FFF2-40B4-BE49-F238E27FC236}">
                <a16:creationId xmlns:a16="http://schemas.microsoft.com/office/drawing/2014/main" id="{A3EEE3A9-4D9E-482B-9D25-04544BE6C9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5628" y="604265"/>
            <a:ext cx="9941472" cy="5672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2700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Lige forbindelse 5">
            <a:extLst>
              <a:ext uri="{FF2B5EF4-FFF2-40B4-BE49-F238E27FC236}">
                <a16:creationId xmlns:a16="http://schemas.microsoft.com/office/drawing/2014/main" id="{FD0F3213-4037-4625-995E-4A45B34A5B5C}"/>
              </a:ext>
            </a:extLst>
          </p:cNvPr>
          <p:cNvCxnSpPr/>
          <p:nvPr/>
        </p:nvCxnSpPr>
        <p:spPr>
          <a:xfrm>
            <a:off x="503770" y="542925"/>
            <a:ext cx="11228914" cy="0"/>
          </a:xfrm>
          <a:prstGeom prst="straightConnector1">
            <a:avLst/>
          </a:prstGeom>
          <a:noFill/>
          <a:ln w="9528" cap="flat">
            <a:solidFill>
              <a:srgbClr val="BCB8AF"/>
            </a:solidFill>
            <a:prstDash val="solid"/>
            <a:miter/>
          </a:ln>
        </p:spPr>
      </p:cxnSp>
      <p:cxnSp>
        <p:nvCxnSpPr>
          <p:cNvPr id="3" name="Lige forbindelse 6">
            <a:extLst>
              <a:ext uri="{FF2B5EF4-FFF2-40B4-BE49-F238E27FC236}">
                <a16:creationId xmlns:a16="http://schemas.microsoft.com/office/drawing/2014/main" id="{759093EF-66B3-47A5-B5C5-91FEBDF59FFD}"/>
              </a:ext>
            </a:extLst>
          </p:cNvPr>
          <p:cNvCxnSpPr/>
          <p:nvPr/>
        </p:nvCxnSpPr>
        <p:spPr>
          <a:xfrm>
            <a:off x="503770" y="101598"/>
            <a:ext cx="11228914" cy="0"/>
          </a:xfrm>
          <a:prstGeom prst="straightConnector1">
            <a:avLst/>
          </a:prstGeom>
          <a:noFill/>
          <a:ln w="9528" cap="flat">
            <a:solidFill>
              <a:srgbClr val="BCB8AF"/>
            </a:solidFill>
            <a:prstDash val="solid"/>
            <a:miter/>
          </a:ln>
        </p:spPr>
      </p:cxnSp>
      <p:sp>
        <p:nvSpPr>
          <p:cNvPr id="4" name="Tekstboks 9">
            <a:extLst>
              <a:ext uri="{FF2B5EF4-FFF2-40B4-BE49-F238E27FC236}">
                <a16:creationId xmlns:a16="http://schemas.microsoft.com/office/drawing/2014/main" id="{A1C80744-549A-4BB5-B096-0E758BE6C5A1}"/>
              </a:ext>
            </a:extLst>
          </p:cNvPr>
          <p:cNvSpPr txBox="1"/>
          <p:nvPr/>
        </p:nvSpPr>
        <p:spPr>
          <a:xfrm>
            <a:off x="503770" y="86301"/>
            <a:ext cx="11228914" cy="47192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50804" tIns="50804" rIns="50804" bIns="50804" anchor="ctr" anchorCtr="1" compatLnSpc="1">
            <a:spAutoFit/>
          </a:bodyPr>
          <a:lstStyle/>
          <a:p>
            <a:pPr marL="0" marR="0" lvl="0" indent="0" algn="ctr" defTabSz="584201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a-DK" sz="2400" b="0" i="0" u="none" strike="noStrike" kern="1200" cap="none" spc="0" baseline="0">
                <a:solidFill>
                  <a:srgbClr val="A91D1E"/>
                </a:solidFill>
                <a:uFillTx/>
                <a:latin typeface="Arial"/>
                <a:ea typeface="Palatino"/>
                <a:cs typeface="Palatino"/>
              </a:rPr>
              <a:t>Lokale regnskaber 2020</a:t>
            </a:r>
          </a:p>
        </p:txBody>
      </p:sp>
      <p:pic>
        <p:nvPicPr>
          <p:cNvPr id="6" name="Billede 7">
            <a:extLst>
              <a:ext uri="{FF2B5EF4-FFF2-40B4-BE49-F238E27FC236}">
                <a16:creationId xmlns:a16="http://schemas.microsoft.com/office/drawing/2014/main" id="{8A0876E7-81F1-425D-915C-03B6177F14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31544" y="585645"/>
            <a:ext cx="8507330" cy="5729429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14" name="Pil: højre 13">
            <a:extLst>
              <a:ext uri="{FF2B5EF4-FFF2-40B4-BE49-F238E27FC236}">
                <a16:creationId xmlns:a16="http://schemas.microsoft.com/office/drawing/2014/main" id="{1CE3C990-8665-4AA9-93B0-667E36F32C51}"/>
              </a:ext>
            </a:extLst>
          </p:cNvPr>
          <p:cNvSpPr/>
          <p:nvPr/>
        </p:nvSpPr>
        <p:spPr>
          <a:xfrm>
            <a:off x="1103586" y="4771697"/>
            <a:ext cx="839030" cy="294289"/>
          </a:xfrm>
          <a:prstGeom prst="rightArrow">
            <a:avLst/>
          </a:prstGeom>
          <a:solidFill>
            <a:schemeClr val="accent2"/>
          </a:solidFill>
          <a:ln w="12700" cap="flat">
            <a:solidFill>
              <a:schemeClr val="accent1">
                <a:lumMod val="50000"/>
              </a:schemeClr>
            </a:solidFill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a-DK" sz="2700" b="0" i="0" u="none" strike="noStrike" cap="none" spc="0" normalizeH="0" baseline="0" dirty="0" err="1">
              <a:solidFill>
                <a:srgbClr val="FFFFFF"/>
              </a:solidFill>
              <a:uFillTx/>
              <a:ea typeface="Palatino"/>
              <a:cs typeface="Palatino"/>
              <a:sym typeface="Palatino"/>
            </a:endParaRPr>
          </a:p>
        </p:txBody>
      </p:sp>
      <p:sp>
        <p:nvSpPr>
          <p:cNvPr id="16" name="Pil: bøjet til venstre 15">
            <a:extLst>
              <a:ext uri="{FF2B5EF4-FFF2-40B4-BE49-F238E27FC236}">
                <a16:creationId xmlns:a16="http://schemas.microsoft.com/office/drawing/2014/main" id="{EAEAB959-0C40-42DE-95D7-A5A7D5B16410}"/>
              </a:ext>
            </a:extLst>
          </p:cNvPr>
          <p:cNvSpPr/>
          <p:nvPr/>
        </p:nvSpPr>
        <p:spPr>
          <a:xfrm rot="10800000">
            <a:off x="1334813" y="1797268"/>
            <a:ext cx="683169" cy="3216165"/>
          </a:xfrm>
          <a:prstGeom prst="curvedLeftArrow">
            <a:avLst/>
          </a:prstGeom>
          <a:solidFill>
            <a:schemeClr val="accent1"/>
          </a:solidFill>
          <a:ln w="12700" cap="flat">
            <a:solidFill>
              <a:schemeClr val="accent1">
                <a:lumMod val="50000"/>
              </a:schemeClr>
            </a:solidFill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a-DK" sz="2700" b="0" i="0" u="none" strike="noStrike" cap="none" spc="0" normalizeH="0" baseline="0" dirty="0" err="1">
              <a:solidFill>
                <a:srgbClr val="FFFFFF"/>
              </a:solidFill>
              <a:uFillTx/>
              <a:ea typeface="Palatino"/>
              <a:cs typeface="Palatino"/>
              <a:sym typeface="Palatino"/>
            </a:endParaRPr>
          </a:p>
        </p:txBody>
      </p:sp>
    </p:spTree>
    <p:extLst>
      <p:ext uri="{BB962C8B-B14F-4D97-AF65-F5344CB8AC3E}">
        <p14:creationId xmlns:p14="http://schemas.microsoft.com/office/powerpoint/2010/main" val="41741241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Lige forbindelse 5">
            <a:extLst>
              <a:ext uri="{FF2B5EF4-FFF2-40B4-BE49-F238E27FC236}">
                <a16:creationId xmlns:a16="http://schemas.microsoft.com/office/drawing/2014/main" id="{FD0F3213-4037-4625-995E-4A45B34A5B5C}"/>
              </a:ext>
            </a:extLst>
          </p:cNvPr>
          <p:cNvCxnSpPr/>
          <p:nvPr/>
        </p:nvCxnSpPr>
        <p:spPr>
          <a:xfrm>
            <a:off x="503770" y="542925"/>
            <a:ext cx="11228914" cy="0"/>
          </a:xfrm>
          <a:prstGeom prst="straightConnector1">
            <a:avLst/>
          </a:prstGeom>
          <a:noFill/>
          <a:ln w="9528" cap="flat">
            <a:solidFill>
              <a:srgbClr val="BCB8AF"/>
            </a:solidFill>
            <a:prstDash val="solid"/>
            <a:miter/>
          </a:ln>
        </p:spPr>
      </p:cxnSp>
      <p:cxnSp>
        <p:nvCxnSpPr>
          <p:cNvPr id="3" name="Lige forbindelse 6">
            <a:extLst>
              <a:ext uri="{FF2B5EF4-FFF2-40B4-BE49-F238E27FC236}">
                <a16:creationId xmlns:a16="http://schemas.microsoft.com/office/drawing/2014/main" id="{759093EF-66B3-47A5-B5C5-91FEBDF59FFD}"/>
              </a:ext>
            </a:extLst>
          </p:cNvPr>
          <p:cNvCxnSpPr/>
          <p:nvPr/>
        </p:nvCxnSpPr>
        <p:spPr>
          <a:xfrm>
            <a:off x="503770" y="101598"/>
            <a:ext cx="11228914" cy="0"/>
          </a:xfrm>
          <a:prstGeom prst="straightConnector1">
            <a:avLst/>
          </a:prstGeom>
          <a:noFill/>
          <a:ln w="9528" cap="flat">
            <a:solidFill>
              <a:srgbClr val="BCB8AF"/>
            </a:solidFill>
            <a:prstDash val="solid"/>
            <a:miter/>
          </a:ln>
        </p:spPr>
      </p:cxnSp>
      <p:sp>
        <p:nvSpPr>
          <p:cNvPr id="4" name="Tekstboks 9">
            <a:extLst>
              <a:ext uri="{FF2B5EF4-FFF2-40B4-BE49-F238E27FC236}">
                <a16:creationId xmlns:a16="http://schemas.microsoft.com/office/drawing/2014/main" id="{A1C80744-549A-4BB5-B096-0E758BE6C5A1}"/>
              </a:ext>
            </a:extLst>
          </p:cNvPr>
          <p:cNvSpPr txBox="1"/>
          <p:nvPr/>
        </p:nvSpPr>
        <p:spPr>
          <a:xfrm>
            <a:off x="503770" y="86301"/>
            <a:ext cx="11228914" cy="47192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50804" tIns="50804" rIns="50804" bIns="50804" anchor="ctr" anchorCtr="1" compatLnSpc="1">
            <a:spAutoFit/>
          </a:bodyPr>
          <a:lstStyle/>
          <a:p>
            <a:pPr marL="0" marR="0" lvl="0" indent="0" algn="ctr" defTabSz="584201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a-DK" sz="2400" b="0" i="0" u="none" strike="noStrike" kern="1200" cap="none" spc="0" baseline="0">
                <a:solidFill>
                  <a:srgbClr val="A91D1E"/>
                </a:solidFill>
                <a:uFillTx/>
                <a:latin typeface="Arial"/>
                <a:ea typeface="Palatino"/>
                <a:cs typeface="Palatino"/>
              </a:rPr>
              <a:t>Lokale regnskaber 2020</a:t>
            </a: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ACCE366B-B376-4BB4-B3E7-531AC0E0B3B4}"/>
              </a:ext>
            </a:extLst>
          </p:cNvPr>
          <p:cNvSpPr txBox="1"/>
          <p:nvPr/>
        </p:nvSpPr>
        <p:spPr>
          <a:xfrm>
            <a:off x="503770" y="754142"/>
            <a:ext cx="11228914" cy="556093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50804" tIns="50804" rIns="50804" bIns="50804" anchor="ctr" anchorCtr="0" compatLnSpc="1">
            <a:spAutoFit/>
          </a:bodyPr>
          <a:lstStyle/>
          <a:p>
            <a:pPr marL="0" marR="0" lvl="0" indent="0" algn="l" defTabSz="584201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a-DK" sz="2400" b="0" i="0" u="none" strike="noStrike" kern="1200" cap="none" spc="0" baseline="0">
              <a:solidFill>
                <a:srgbClr val="414141"/>
              </a:solidFill>
              <a:uFillTx/>
              <a:latin typeface="Arial"/>
              <a:ea typeface="Palatino"/>
              <a:cs typeface="Palatino"/>
            </a:endParaRPr>
          </a:p>
        </p:txBody>
      </p:sp>
      <p:pic>
        <p:nvPicPr>
          <p:cNvPr id="6" name="Billede 7">
            <a:extLst>
              <a:ext uri="{FF2B5EF4-FFF2-40B4-BE49-F238E27FC236}">
                <a16:creationId xmlns:a16="http://schemas.microsoft.com/office/drawing/2014/main" id="{8A0876E7-81F1-425D-915C-03B6177F14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31544" y="585645"/>
            <a:ext cx="8507330" cy="5729429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8" name="Billede 12">
            <a:extLst>
              <a:ext uri="{FF2B5EF4-FFF2-40B4-BE49-F238E27FC236}">
                <a16:creationId xmlns:a16="http://schemas.microsoft.com/office/drawing/2014/main" id="{32A5ABF6-532D-473A-AE12-94089CAB555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12841" y="558222"/>
            <a:ext cx="4954123" cy="568671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9" name="Pil: højre 8">
            <a:extLst>
              <a:ext uri="{FF2B5EF4-FFF2-40B4-BE49-F238E27FC236}">
                <a16:creationId xmlns:a16="http://schemas.microsoft.com/office/drawing/2014/main" id="{D5A55B43-FAF9-43CC-BD46-140510EC635A}"/>
              </a:ext>
            </a:extLst>
          </p:cNvPr>
          <p:cNvSpPr/>
          <p:nvPr/>
        </p:nvSpPr>
        <p:spPr>
          <a:xfrm>
            <a:off x="977749" y="5118539"/>
            <a:ext cx="839030" cy="294289"/>
          </a:xfrm>
          <a:prstGeom prst="rightArrow">
            <a:avLst/>
          </a:prstGeom>
          <a:solidFill>
            <a:schemeClr val="accent2"/>
          </a:solidFill>
          <a:ln w="12700" cap="flat">
            <a:solidFill>
              <a:schemeClr val="accent1">
                <a:lumMod val="50000"/>
              </a:schemeClr>
            </a:solidFill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a-DK" sz="2700" b="0" i="0" u="none" strike="noStrike" cap="none" spc="0" normalizeH="0" baseline="0" dirty="0" err="1">
              <a:solidFill>
                <a:srgbClr val="FFFFFF"/>
              </a:solidFill>
              <a:uFillTx/>
              <a:ea typeface="Palatino"/>
              <a:cs typeface="Palatino"/>
              <a:sym typeface="Palatino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Lige forbindelse 5">
            <a:extLst>
              <a:ext uri="{FF2B5EF4-FFF2-40B4-BE49-F238E27FC236}">
                <a16:creationId xmlns:a16="http://schemas.microsoft.com/office/drawing/2014/main" id="{FD0F3213-4037-4625-995E-4A45B34A5B5C}"/>
              </a:ext>
            </a:extLst>
          </p:cNvPr>
          <p:cNvCxnSpPr/>
          <p:nvPr/>
        </p:nvCxnSpPr>
        <p:spPr>
          <a:xfrm>
            <a:off x="503770" y="542925"/>
            <a:ext cx="11228914" cy="0"/>
          </a:xfrm>
          <a:prstGeom prst="straightConnector1">
            <a:avLst/>
          </a:prstGeom>
          <a:noFill/>
          <a:ln w="9528" cap="flat">
            <a:solidFill>
              <a:srgbClr val="BCB8AF"/>
            </a:solidFill>
            <a:prstDash val="solid"/>
            <a:miter/>
          </a:ln>
        </p:spPr>
      </p:cxnSp>
      <p:cxnSp>
        <p:nvCxnSpPr>
          <p:cNvPr id="3" name="Lige forbindelse 6">
            <a:extLst>
              <a:ext uri="{FF2B5EF4-FFF2-40B4-BE49-F238E27FC236}">
                <a16:creationId xmlns:a16="http://schemas.microsoft.com/office/drawing/2014/main" id="{759093EF-66B3-47A5-B5C5-91FEBDF59FFD}"/>
              </a:ext>
            </a:extLst>
          </p:cNvPr>
          <p:cNvCxnSpPr/>
          <p:nvPr/>
        </p:nvCxnSpPr>
        <p:spPr>
          <a:xfrm>
            <a:off x="503770" y="101598"/>
            <a:ext cx="11228914" cy="0"/>
          </a:xfrm>
          <a:prstGeom prst="straightConnector1">
            <a:avLst/>
          </a:prstGeom>
          <a:noFill/>
          <a:ln w="9528" cap="flat">
            <a:solidFill>
              <a:srgbClr val="BCB8AF"/>
            </a:solidFill>
            <a:prstDash val="solid"/>
            <a:miter/>
          </a:ln>
        </p:spPr>
      </p:cxnSp>
      <p:sp>
        <p:nvSpPr>
          <p:cNvPr id="4" name="Tekstboks 9">
            <a:extLst>
              <a:ext uri="{FF2B5EF4-FFF2-40B4-BE49-F238E27FC236}">
                <a16:creationId xmlns:a16="http://schemas.microsoft.com/office/drawing/2014/main" id="{A1C80744-549A-4BB5-B096-0E758BE6C5A1}"/>
              </a:ext>
            </a:extLst>
          </p:cNvPr>
          <p:cNvSpPr txBox="1"/>
          <p:nvPr/>
        </p:nvSpPr>
        <p:spPr>
          <a:xfrm>
            <a:off x="503770" y="86301"/>
            <a:ext cx="11228914" cy="47192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50804" tIns="50804" rIns="50804" bIns="50804" anchor="ctr" anchorCtr="1" compatLnSpc="1">
            <a:spAutoFit/>
          </a:bodyPr>
          <a:lstStyle/>
          <a:p>
            <a:pPr marL="0" marR="0" lvl="0" indent="0" algn="ctr" defTabSz="584201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a-DK" sz="2400" b="0" i="0" u="none" strike="noStrike" kern="1200" cap="none" spc="0" baseline="0">
                <a:solidFill>
                  <a:srgbClr val="A91D1E"/>
                </a:solidFill>
                <a:uFillTx/>
                <a:latin typeface="Arial"/>
                <a:ea typeface="Palatino"/>
                <a:cs typeface="Palatino"/>
              </a:rPr>
              <a:t>Lokale regnskaber 2020</a:t>
            </a: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ACCE366B-B376-4BB4-B3E7-531AC0E0B3B4}"/>
              </a:ext>
            </a:extLst>
          </p:cNvPr>
          <p:cNvSpPr txBox="1"/>
          <p:nvPr/>
        </p:nvSpPr>
        <p:spPr>
          <a:xfrm>
            <a:off x="503770" y="754142"/>
            <a:ext cx="11228914" cy="556093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50804" tIns="50804" rIns="50804" bIns="50804" anchor="ctr" anchorCtr="0" compatLnSpc="1">
            <a:spAutoFit/>
          </a:bodyPr>
          <a:lstStyle/>
          <a:p>
            <a:pPr marL="0" marR="0" lvl="0" indent="0" algn="l" defTabSz="584201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a-DK" sz="2400" b="0" i="0" u="none" strike="noStrike" kern="1200" cap="none" spc="0" baseline="0">
              <a:solidFill>
                <a:srgbClr val="414141"/>
              </a:solidFill>
              <a:uFillTx/>
              <a:latin typeface="Arial"/>
              <a:ea typeface="Palatino"/>
              <a:cs typeface="Palatino"/>
            </a:endParaRPr>
          </a:p>
        </p:txBody>
      </p:sp>
      <p:pic>
        <p:nvPicPr>
          <p:cNvPr id="6" name="Billede 7">
            <a:extLst>
              <a:ext uri="{FF2B5EF4-FFF2-40B4-BE49-F238E27FC236}">
                <a16:creationId xmlns:a16="http://schemas.microsoft.com/office/drawing/2014/main" id="{8A0876E7-81F1-425D-915C-03B6177F14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05665" y="585645"/>
            <a:ext cx="8507330" cy="5729429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3249113864"/>
      </p:ext>
    </p:extLst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Lige forbindelse 5"/>
          <p:cNvCxnSpPr/>
          <p:nvPr/>
        </p:nvCxnSpPr>
        <p:spPr>
          <a:xfrm>
            <a:off x="503767" y="542925"/>
            <a:ext cx="11228917" cy="0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Lige forbindelse 6"/>
          <p:cNvCxnSpPr/>
          <p:nvPr/>
        </p:nvCxnSpPr>
        <p:spPr>
          <a:xfrm>
            <a:off x="503767" y="101600"/>
            <a:ext cx="11228917" cy="0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Tekstfelt 1">
            <a:extLst>
              <a:ext uri="{FF2B5EF4-FFF2-40B4-BE49-F238E27FC236}">
                <a16:creationId xmlns:a16="http://schemas.microsoft.com/office/drawing/2014/main" id="{C40768F1-C0F5-45A8-AE95-CB34EC3C4640}"/>
              </a:ext>
            </a:extLst>
          </p:cNvPr>
          <p:cNvSpPr txBox="1"/>
          <p:nvPr/>
        </p:nvSpPr>
        <p:spPr>
          <a:xfrm>
            <a:off x="3207242" y="2962288"/>
            <a:ext cx="6863255" cy="47192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da-DK" sz="2400" dirty="0">
                <a:solidFill>
                  <a:srgbClr val="414141"/>
                </a:solidFill>
                <a:ea typeface="Palatino"/>
                <a:cs typeface="Palatino"/>
                <a:sym typeface="Palatino"/>
              </a:rPr>
              <a:t> </a:t>
            </a:r>
            <a:endParaRPr kumimoji="0" lang="da-DK" sz="2400" b="0" i="0" u="none" strike="noStrike" cap="none" spc="0" normalizeH="0" baseline="0" dirty="0">
              <a:ln>
                <a:noFill/>
              </a:ln>
              <a:solidFill>
                <a:srgbClr val="414141"/>
              </a:solidFill>
              <a:effectLst/>
              <a:uFillTx/>
              <a:latin typeface="+mn-lt"/>
              <a:ea typeface="Palatino"/>
              <a:cs typeface="Palatino"/>
              <a:sym typeface="Palatino"/>
            </a:endParaRPr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F9B5D8B4-09A5-4BB7-B427-4F9C050D6CCF}"/>
              </a:ext>
            </a:extLst>
          </p:cNvPr>
          <p:cNvSpPr txBox="1"/>
          <p:nvPr/>
        </p:nvSpPr>
        <p:spPr>
          <a:xfrm>
            <a:off x="3352797" y="93269"/>
            <a:ext cx="6978869" cy="47192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da-DK" sz="2400" dirty="0">
                <a:solidFill>
                  <a:schemeClr val="tx2"/>
                </a:solidFill>
                <a:latin typeface="+mj-lt"/>
                <a:sym typeface="Palatino"/>
              </a:rPr>
              <a:t>Egenkapital lokalafdelingerne</a:t>
            </a:r>
          </a:p>
        </p:txBody>
      </p:sp>
      <p:sp>
        <p:nvSpPr>
          <p:cNvPr id="21" name="Tekstfelt 20">
            <a:extLst>
              <a:ext uri="{FF2B5EF4-FFF2-40B4-BE49-F238E27FC236}">
                <a16:creationId xmlns:a16="http://schemas.microsoft.com/office/drawing/2014/main" id="{FD15EBBF-DE67-4FF5-8DA5-13C7413900C8}"/>
              </a:ext>
            </a:extLst>
          </p:cNvPr>
          <p:cNvSpPr txBox="1"/>
          <p:nvPr/>
        </p:nvSpPr>
        <p:spPr>
          <a:xfrm>
            <a:off x="1699404" y="2088918"/>
            <a:ext cx="9126747" cy="1210588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da-DK" sz="2400" dirty="0">
                <a:solidFill>
                  <a:srgbClr val="414141"/>
                </a:solidFill>
                <a:ea typeface="Palatino"/>
                <a:cs typeface="Palatino"/>
                <a:sym typeface="Palatino"/>
              </a:rPr>
              <a:t>Egenkapital lokalt					53.411</a:t>
            </a:r>
          </a:p>
          <a:p>
            <a:pPr marL="0" marR="0" indent="0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da-DK" sz="2400" b="0" i="0" u="none" strike="noStrike" cap="none" spc="0" normalizeH="0" baseline="0" dirty="0">
                <a:ln>
                  <a:noFill/>
                </a:ln>
                <a:solidFill>
                  <a:srgbClr val="414141"/>
                </a:solidFill>
                <a:effectLst/>
                <a:uFillTx/>
                <a:latin typeface="+mn-lt"/>
                <a:ea typeface="Palatino"/>
                <a:cs typeface="Palatino"/>
                <a:sym typeface="Palatino"/>
              </a:rPr>
              <a:t>Lokaludgifter i øvrigt					</a:t>
            </a:r>
            <a:r>
              <a:rPr kumimoji="0" lang="da-DK" sz="2400" b="0" i="0" u="sng" strike="noStrike" cap="none" spc="0" normalizeH="0" baseline="0" dirty="0">
                <a:ln>
                  <a:noFill/>
                </a:ln>
                <a:solidFill>
                  <a:srgbClr val="414141"/>
                </a:solidFill>
                <a:effectLst/>
                <a:uFillTx/>
                <a:latin typeface="+mn-lt"/>
                <a:ea typeface="Palatino"/>
                <a:cs typeface="Palatino"/>
                <a:sym typeface="Palatino"/>
              </a:rPr>
              <a:t>30.164</a:t>
            </a:r>
          </a:p>
          <a:p>
            <a:pPr marL="0" marR="0" indent="0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da-DK" sz="2400" dirty="0">
                <a:solidFill>
                  <a:srgbClr val="414141"/>
                </a:solidFill>
                <a:ea typeface="Palatino"/>
                <a:cs typeface="Palatino"/>
                <a:sym typeface="Palatino"/>
              </a:rPr>
              <a:t>Forhold					       		</a:t>
            </a:r>
            <a:r>
              <a:rPr lang="da-DK" sz="2400" u="sng" dirty="0">
                <a:solidFill>
                  <a:srgbClr val="414141"/>
                </a:solidFill>
                <a:ea typeface="Palatino"/>
                <a:cs typeface="Palatino"/>
                <a:sym typeface="Palatino"/>
              </a:rPr>
              <a:t>    1,77</a:t>
            </a:r>
            <a:endParaRPr kumimoji="0" lang="da-DK" sz="2400" b="0" i="0" u="sng" strike="noStrike" cap="none" spc="0" normalizeH="0" baseline="0" dirty="0">
              <a:ln>
                <a:noFill/>
              </a:ln>
              <a:solidFill>
                <a:srgbClr val="414141"/>
              </a:solidFill>
              <a:effectLst/>
              <a:uFillTx/>
              <a:latin typeface="+mn-lt"/>
              <a:ea typeface="Palatino"/>
              <a:cs typeface="Palatino"/>
              <a:sym typeface="Palatino"/>
            </a:endParaRPr>
          </a:p>
        </p:txBody>
      </p:sp>
    </p:spTree>
    <p:extLst>
      <p:ext uri="{BB962C8B-B14F-4D97-AF65-F5344CB8AC3E}">
        <p14:creationId xmlns:p14="http://schemas.microsoft.com/office/powerpoint/2010/main" val="3854466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Lige forbindelse 5"/>
          <p:cNvCxnSpPr/>
          <p:nvPr/>
        </p:nvCxnSpPr>
        <p:spPr>
          <a:xfrm>
            <a:off x="503767" y="542925"/>
            <a:ext cx="11228917" cy="0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Lige forbindelse 6"/>
          <p:cNvCxnSpPr/>
          <p:nvPr/>
        </p:nvCxnSpPr>
        <p:spPr>
          <a:xfrm>
            <a:off x="503767" y="101600"/>
            <a:ext cx="11228917" cy="0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Tekstfelt 1">
            <a:extLst>
              <a:ext uri="{FF2B5EF4-FFF2-40B4-BE49-F238E27FC236}">
                <a16:creationId xmlns:a16="http://schemas.microsoft.com/office/drawing/2014/main" id="{C40768F1-C0F5-45A8-AE95-CB34EC3C4640}"/>
              </a:ext>
            </a:extLst>
          </p:cNvPr>
          <p:cNvSpPr txBox="1"/>
          <p:nvPr/>
        </p:nvSpPr>
        <p:spPr>
          <a:xfrm>
            <a:off x="3310759" y="2936559"/>
            <a:ext cx="6863255" cy="47192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da-DK" sz="2400" dirty="0">
                <a:solidFill>
                  <a:srgbClr val="414141"/>
                </a:solidFill>
                <a:ea typeface="Palatino"/>
                <a:cs typeface="Palatino"/>
                <a:sym typeface="Palatino"/>
              </a:rPr>
              <a:t> </a:t>
            </a:r>
            <a:endParaRPr kumimoji="0" lang="da-DK" sz="2400" b="0" i="0" u="none" strike="noStrike" cap="none" spc="0" normalizeH="0" baseline="0" dirty="0">
              <a:ln>
                <a:noFill/>
              </a:ln>
              <a:solidFill>
                <a:srgbClr val="414141"/>
              </a:solidFill>
              <a:effectLst/>
              <a:uFillTx/>
              <a:latin typeface="+mn-lt"/>
              <a:ea typeface="Palatino"/>
              <a:cs typeface="Palatino"/>
              <a:sym typeface="Palatino"/>
            </a:endParaRPr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F9B5D8B4-09A5-4BB7-B427-4F9C050D6CCF}"/>
              </a:ext>
            </a:extLst>
          </p:cNvPr>
          <p:cNvSpPr txBox="1"/>
          <p:nvPr/>
        </p:nvSpPr>
        <p:spPr>
          <a:xfrm>
            <a:off x="3352797" y="93269"/>
            <a:ext cx="6978869" cy="47192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da-DK" sz="2400" dirty="0">
                <a:solidFill>
                  <a:schemeClr val="tx2"/>
                </a:solidFill>
                <a:latin typeface="+mj-lt"/>
                <a:sym typeface="Palatino"/>
              </a:rPr>
              <a:t>Egenkapital lokalafdelingerne/frivillige</a:t>
            </a:r>
          </a:p>
        </p:txBody>
      </p:sp>
      <p:pic>
        <p:nvPicPr>
          <p:cNvPr id="8" name="Billede 7">
            <a:extLst>
              <a:ext uri="{FF2B5EF4-FFF2-40B4-BE49-F238E27FC236}">
                <a16:creationId xmlns:a16="http://schemas.microsoft.com/office/drawing/2014/main" id="{A3EEE3A9-4D9E-482B-9D25-04544BE6C9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5628" y="604265"/>
            <a:ext cx="9941472" cy="5672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6655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Lige forbindelse 5"/>
          <p:cNvCxnSpPr/>
          <p:nvPr/>
        </p:nvCxnSpPr>
        <p:spPr>
          <a:xfrm>
            <a:off x="503767" y="542925"/>
            <a:ext cx="11228917" cy="0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Lige forbindelse 6"/>
          <p:cNvCxnSpPr/>
          <p:nvPr/>
        </p:nvCxnSpPr>
        <p:spPr>
          <a:xfrm>
            <a:off x="503767" y="101600"/>
            <a:ext cx="11228917" cy="0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Tekstfelt 1">
            <a:extLst>
              <a:ext uri="{FF2B5EF4-FFF2-40B4-BE49-F238E27FC236}">
                <a16:creationId xmlns:a16="http://schemas.microsoft.com/office/drawing/2014/main" id="{C40768F1-C0F5-45A8-AE95-CB34EC3C4640}"/>
              </a:ext>
            </a:extLst>
          </p:cNvPr>
          <p:cNvSpPr txBox="1"/>
          <p:nvPr/>
        </p:nvSpPr>
        <p:spPr>
          <a:xfrm>
            <a:off x="3310759" y="2936559"/>
            <a:ext cx="6863255" cy="47192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da-DK" sz="2400" dirty="0">
                <a:solidFill>
                  <a:srgbClr val="414141"/>
                </a:solidFill>
                <a:ea typeface="Palatino"/>
                <a:cs typeface="Palatino"/>
                <a:sym typeface="Palatino"/>
              </a:rPr>
              <a:t> </a:t>
            </a:r>
            <a:endParaRPr kumimoji="0" lang="da-DK" sz="2400" b="0" i="0" u="none" strike="noStrike" cap="none" spc="0" normalizeH="0" baseline="0" dirty="0">
              <a:ln>
                <a:noFill/>
              </a:ln>
              <a:solidFill>
                <a:srgbClr val="414141"/>
              </a:solidFill>
              <a:effectLst/>
              <a:uFillTx/>
              <a:latin typeface="+mn-lt"/>
              <a:ea typeface="Palatino"/>
              <a:cs typeface="Palatino"/>
              <a:sym typeface="Palatino"/>
            </a:endParaRPr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F9B5D8B4-09A5-4BB7-B427-4F9C050D6CCF}"/>
              </a:ext>
            </a:extLst>
          </p:cNvPr>
          <p:cNvSpPr txBox="1"/>
          <p:nvPr/>
        </p:nvSpPr>
        <p:spPr>
          <a:xfrm>
            <a:off x="3352797" y="93269"/>
            <a:ext cx="6978869" cy="47192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da-DK" sz="2400" dirty="0">
                <a:solidFill>
                  <a:schemeClr val="tx2"/>
                </a:solidFill>
                <a:latin typeface="+mj-lt"/>
                <a:sym typeface="Palatino"/>
              </a:rPr>
              <a:t>Egenkapital lokalafdelingerne</a:t>
            </a:r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EB1D2A5B-A091-4148-A2B1-E5374F820C75}"/>
              </a:ext>
            </a:extLst>
          </p:cNvPr>
          <p:cNvSpPr txBox="1"/>
          <p:nvPr/>
        </p:nvSpPr>
        <p:spPr>
          <a:xfrm>
            <a:off x="1147313" y="1939914"/>
            <a:ext cx="8960066" cy="2687915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457200" marR="0" indent="-457200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da-DK" sz="2400" b="0" i="0" u="none" strike="noStrike" cap="none" spc="0" normalizeH="0" baseline="0" dirty="0">
                <a:ln>
                  <a:noFill/>
                </a:ln>
                <a:solidFill>
                  <a:srgbClr val="414141"/>
                </a:solidFill>
                <a:effectLst/>
                <a:uFillTx/>
                <a:latin typeface="+mn-lt"/>
                <a:ea typeface="Palatino"/>
                <a:cs typeface="Palatino"/>
                <a:sym typeface="Palatino"/>
              </a:rPr>
              <a:t>Hvad svarer vi </a:t>
            </a:r>
            <a:r>
              <a:rPr lang="da-DK" sz="2400" dirty="0">
                <a:solidFill>
                  <a:srgbClr val="414141"/>
                </a:solidFill>
                <a:ea typeface="Palatino"/>
                <a:cs typeface="Palatino"/>
                <a:sym typeface="Palatino"/>
              </a:rPr>
              <a:t>til udsagnet om høj egenkapital i LA?</a:t>
            </a:r>
            <a:br>
              <a:rPr lang="da-DK" sz="2400" dirty="0">
                <a:solidFill>
                  <a:srgbClr val="414141"/>
                </a:solidFill>
                <a:ea typeface="Palatino"/>
                <a:cs typeface="Palatino"/>
                <a:sym typeface="Palatino"/>
              </a:rPr>
            </a:br>
            <a:endParaRPr lang="da-DK" sz="2400" dirty="0">
              <a:solidFill>
                <a:srgbClr val="414141"/>
              </a:solidFill>
              <a:ea typeface="Palatino"/>
              <a:cs typeface="Palatino"/>
              <a:sym typeface="Palatino"/>
            </a:endParaRPr>
          </a:p>
          <a:p>
            <a:pPr marL="457200" marR="0" indent="-457200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</a:pPr>
            <a:r>
              <a:rPr lang="da-DK" sz="2400" dirty="0">
                <a:solidFill>
                  <a:srgbClr val="414141"/>
                </a:solidFill>
                <a:ea typeface="Palatino"/>
                <a:cs typeface="Palatino"/>
                <a:sym typeface="Palatino"/>
              </a:rPr>
              <a:t>Hvilke overvejelser giver tallene for jeres LA anledning til?</a:t>
            </a:r>
            <a:br>
              <a:rPr lang="da-DK" sz="2400" dirty="0">
                <a:solidFill>
                  <a:srgbClr val="414141"/>
                </a:solidFill>
                <a:ea typeface="Palatino"/>
                <a:cs typeface="Palatino"/>
                <a:sym typeface="Palatino"/>
              </a:rPr>
            </a:br>
            <a:endParaRPr lang="da-DK" sz="2400" dirty="0">
              <a:solidFill>
                <a:srgbClr val="414141"/>
              </a:solidFill>
              <a:ea typeface="Palatino"/>
              <a:cs typeface="Palatino"/>
              <a:sym typeface="Palatino"/>
            </a:endParaRPr>
          </a:p>
          <a:p>
            <a:pPr marL="457200" marR="0" indent="-457200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</a:pPr>
            <a:r>
              <a:rPr lang="da-DK" sz="2400" dirty="0">
                <a:solidFill>
                  <a:srgbClr val="414141"/>
                </a:solidFill>
                <a:ea typeface="Palatino"/>
                <a:cs typeface="Palatino"/>
                <a:sym typeface="Palatino"/>
              </a:rPr>
              <a:t>Et godt forslag til ny aktivitet i LA.</a:t>
            </a:r>
            <a:br>
              <a:rPr lang="da-DK" sz="2400" dirty="0">
                <a:solidFill>
                  <a:srgbClr val="414141"/>
                </a:solidFill>
                <a:ea typeface="Palatino"/>
                <a:cs typeface="Palatino"/>
                <a:sym typeface="Palatino"/>
              </a:rPr>
            </a:br>
            <a:endParaRPr lang="da-DK" sz="2400" dirty="0">
              <a:solidFill>
                <a:srgbClr val="414141"/>
              </a:solidFill>
              <a:ea typeface="Palatino"/>
              <a:cs typeface="Palatino"/>
              <a:sym typeface="Palatino"/>
            </a:endParaRPr>
          </a:p>
          <a:p>
            <a:pPr marL="457200" marR="0" indent="-457200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</a:pPr>
            <a:r>
              <a:rPr lang="da-DK" sz="2400" dirty="0">
                <a:solidFill>
                  <a:srgbClr val="414141"/>
                </a:solidFill>
                <a:ea typeface="Palatino"/>
                <a:cs typeface="Palatino"/>
                <a:sym typeface="Palatino"/>
              </a:rPr>
              <a:t>Hvordan undgår vi efterårsmanøvrer?</a:t>
            </a:r>
          </a:p>
        </p:txBody>
      </p:sp>
    </p:spTree>
    <p:extLst>
      <p:ext uri="{BB962C8B-B14F-4D97-AF65-F5344CB8AC3E}">
        <p14:creationId xmlns:p14="http://schemas.microsoft.com/office/powerpoint/2010/main" val="3638325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Lige forbindelse 5"/>
          <p:cNvCxnSpPr/>
          <p:nvPr/>
        </p:nvCxnSpPr>
        <p:spPr>
          <a:xfrm>
            <a:off x="503767" y="542925"/>
            <a:ext cx="11228917" cy="0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Lige forbindelse 6"/>
          <p:cNvCxnSpPr/>
          <p:nvPr/>
        </p:nvCxnSpPr>
        <p:spPr>
          <a:xfrm>
            <a:off x="503767" y="101600"/>
            <a:ext cx="11228917" cy="0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kstboks 9"/>
          <p:cNvSpPr txBox="1"/>
          <p:nvPr/>
        </p:nvSpPr>
        <p:spPr>
          <a:xfrm>
            <a:off x="459316" y="177912"/>
            <a:ext cx="11228917" cy="47192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da-DK" sz="2400" dirty="0">
                <a:solidFill>
                  <a:schemeClr val="tx2"/>
                </a:solidFill>
                <a:latin typeface="+mj-lt"/>
                <a:ea typeface="Palatino"/>
                <a:cs typeface="Palatino"/>
                <a:sym typeface="Palatino"/>
              </a:rPr>
              <a:t>Resultat før disponering</a:t>
            </a:r>
            <a:endParaRPr kumimoji="0" lang="da-DK" sz="2400" b="0" i="0" u="none" strike="noStrike" cap="none" spc="0" normalizeH="0" baseline="0" dirty="0">
              <a:ln>
                <a:noFill/>
              </a:ln>
              <a:solidFill>
                <a:schemeClr val="tx2"/>
              </a:solidFill>
              <a:effectLst/>
              <a:uFillTx/>
              <a:latin typeface="+mj-lt"/>
              <a:ea typeface="Palatino"/>
              <a:cs typeface="Palatino"/>
              <a:sym typeface="Palatino"/>
            </a:endParaRPr>
          </a:p>
        </p:txBody>
      </p:sp>
      <p:graphicFrame>
        <p:nvGraphicFramePr>
          <p:cNvPr id="8" name="Tabel 2">
            <a:extLst>
              <a:ext uri="{FF2B5EF4-FFF2-40B4-BE49-F238E27FC236}">
                <a16:creationId xmlns:a16="http://schemas.microsoft.com/office/drawing/2014/main" id="{D09E4F65-4668-4FC0-81CB-7F17BA059A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4329433"/>
              </p:ext>
            </p:extLst>
          </p:nvPr>
        </p:nvGraphicFramePr>
        <p:xfrm>
          <a:off x="178225" y="756745"/>
          <a:ext cx="11880000" cy="5549760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6480000">
                  <a:extLst>
                    <a:ext uri="{9D8B030D-6E8A-4147-A177-3AD203B41FA5}">
                      <a16:colId xmlns:a16="http://schemas.microsoft.com/office/drawing/2014/main" val="1748056439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433606998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3663411847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1136950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da-DK" b="0" dirty="0">
                          <a:solidFill>
                            <a:schemeClr val="bg1"/>
                          </a:solidFill>
                        </a:rPr>
                        <a:t>Tusinde kr.</a:t>
                      </a:r>
                    </a:p>
                    <a:p>
                      <a:pPr algn="r"/>
                      <a:endParaRPr lang="da-DK" dirty="0">
                        <a:solidFill>
                          <a:schemeClr val="bg1"/>
                        </a:solidFill>
                      </a:endParaRPr>
                    </a:p>
                    <a:p>
                      <a:pPr algn="r"/>
                      <a:endParaRPr lang="da-DK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da-DK" sz="2000" dirty="0">
                          <a:solidFill>
                            <a:schemeClr val="bg1"/>
                          </a:solidFill>
                          <a:latin typeface="+mn-lt"/>
                        </a:rPr>
                        <a:t>Regnskab</a:t>
                      </a:r>
                      <a:endParaRPr lang="da-DK" dirty="0">
                        <a:solidFill>
                          <a:schemeClr val="bg1"/>
                        </a:solidFill>
                        <a:latin typeface="+mn-lt"/>
                      </a:endParaRPr>
                    </a:p>
                    <a:p>
                      <a:r>
                        <a:rPr lang="da-DK" dirty="0">
                          <a:solidFill>
                            <a:schemeClr val="bg1"/>
                          </a:solidFill>
                        </a:rPr>
                        <a:t>2019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a-DK" dirty="0">
                          <a:solidFill>
                            <a:schemeClr val="bg1"/>
                          </a:solidFill>
                        </a:rPr>
                        <a:t>Budget </a:t>
                      </a:r>
                    </a:p>
                    <a:p>
                      <a:r>
                        <a:rPr lang="da-DK" dirty="0">
                          <a:solidFill>
                            <a:schemeClr val="bg1"/>
                          </a:solidFill>
                        </a:rPr>
                        <a:t>2020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da-DK" dirty="0">
                          <a:solidFill>
                            <a:schemeClr val="bg1"/>
                          </a:solidFill>
                        </a:rPr>
                        <a:t>Regnskab </a:t>
                      </a:r>
                    </a:p>
                    <a:p>
                      <a:r>
                        <a:rPr lang="da-DK" dirty="0">
                          <a:solidFill>
                            <a:schemeClr val="bg1"/>
                          </a:solidFill>
                        </a:rPr>
                        <a:t>2020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111357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Indtægter</a:t>
                      </a:r>
                    </a:p>
                  </a:txBody>
                  <a:tcPr marL="83091" marR="83091" marT="43200" marB="43200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Verdana" pitchFamily="34" charset="0"/>
                          <a:cs typeface="Verdana" pitchFamily="34" charset="0"/>
                        </a:rPr>
                        <a:t>228.838</a:t>
                      </a:r>
                    </a:p>
                  </a:txBody>
                  <a:tcPr marL="83091" marR="83091" marT="43200" marB="43200" anchor="ctr" horzOverflow="overflow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8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235.002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8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248.149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9529119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Lokalt</a:t>
                      </a:r>
                    </a:p>
                  </a:txBody>
                  <a:tcPr marL="83091" marR="83091" marT="43200" marB="43200" anchor="ctr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Verdana" pitchFamily="34" charset="0"/>
                          <a:cs typeface="Verdana" pitchFamily="34" charset="0"/>
                        </a:rPr>
                        <a:t>-22.080</a:t>
                      </a:r>
                    </a:p>
                  </a:txBody>
                  <a:tcPr marL="83091" marR="83091" marT="43200" marB="43200" anchor="ctr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8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-29.144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8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-17.160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221339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Frivillige</a:t>
                      </a:r>
                    </a:p>
                  </a:txBody>
                  <a:tcPr marL="83091" marR="83091" marT="43200" marB="43200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-46.984</a:t>
                      </a:r>
                    </a:p>
                  </a:txBody>
                  <a:tcPr marL="83091" marR="83091" marT="43200" marB="43200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800" dirty="0">
                          <a:solidFill>
                            <a:schemeClr val="tx1"/>
                          </a:solidFill>
                        </a:rPr>
                        <a:t>-59.098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800" dirty="0">
                          <a:solidFill>
                            <a:schemeClr val="tx1"/>
                          </a:solidFill>
                        </a:rPr>
                        <a:t>-49.523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18868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Lokalt og regionalt relaterede udgifter i alt</a:t>
                      </a:r>
                    </a:p>
                  </a:txBody>
                  <a:tcPr marL="83091" marR="83091" marT="43200" marB="43200" anchor="ctr" horzOverflow="overflow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+mj-lt"/>
                          <a:ea typeface="Verdana" pitchFamily="34" charset="0"/>
                          <a:cs typeface="Verdana" pitchFamily="34" charset="0"/>
                        </a:rPr>
                        <a:t>-69.064</a:t>
                      </a:r>
                    </a:p>
                  </a:txBody>
                  <a:tcPr marL="83091" marR="83091" marT="43200" marB="43200" anchor="ctr" horzOverflow="overflow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8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-88.242</a:t>
                      </a: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8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-66.683</a:t>
                      </a: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6051857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  <a:sym typeface="Palatino"/>
                        </a:rPr>
                        <a:t>Kommunikation</a:t>
                      </a:r>
                    </a:p>
                  </a:txBody>
                  <a:tcPr marL="83091" marR="83091" marT="43200" marB="43200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Verdana" pitchFamily="34" charset="0"/>
                          <a:cs typeface="Verdana" pitchFamily="34" charset="0"/>
                        </a:rPr>
                        <a:t>-26.278</a:t>
                      </a:r>
                    </a:p>
                  </a:txBody>
                  <a:tcPr marL="83091" marR="83091" marT="43200" marB="43200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8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-30.538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8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-28.543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132982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Rådgivning</a:t>
                      </a:r>
                    </a:p>
                  </a:txBody>
                  <a:tcPr marL="83091" marR="83091" marT="43200" marB="43200" anchor="ctr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Verdana" pitchFamily="34" charset="0"/>
                          <a:cs typeface="Verdana" pitchFamily="34" charset="0"/>
                        </a:rPr>
                        <a:t>-16.238</a:t>
                      </a:r>
                    </a:p>
                  </a:txBody>
                  <a:tcPr marL="83091" marR="83091" marT="43200" marB="43200" anchor="ctr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8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-16.863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8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-16.861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805703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a-DK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Samfundsanalyse</a:t>
                      </a:r>
                    </a:p>
                  </a:txBody>
                  <a:tcPr marL="83091" marR="83091" marT="43200" marB="43200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Verdana" pitchFamily="34" charset="0"/>
                          <a:cs typeface="Verdana" pitchFamily="34" charset="0"/>
                        </a:rPr>
                        <a:t>-27.520</a:t>
                      </a:r>
                    </a:p>
                  </a:txBody>
                  <a:tcPr marL="83091" marR="83091" marT="43200" marB="43200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8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-25.551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8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-23.538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652681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Landsrelaterede udgifter i alt</a:t>
                      </a:r>
                    </a:p>
                  </a:txBody>
                  <a:tcPr marL="83091" marR="83091" marT="43200" marB="43200" anchor="ctr" horzOverflow="overflow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+mj-lt"/>
                          <a:ea typeface="Verdana" pitchFamily="34" charset="0"/>
                          <a:cs typeface="Verdana" pitchFamily="34" charset="0"/>
                        </a:rPr>
                        <a:t>-70.036</a:t>
                      </a:r>
                    </a:p>
                  </a:txBody>
                  <a:tcPr marL="83091" marR="83091" marT="43200" marB="43200" anchor="ctr" horzOverflow="overflow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8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-72.952</a:t>
                      </a: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8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-68.942</a:t>
                      </a: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355045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Medlemsadministration og medlemspleje</a:t>
                      </a:r>
                    </a:p>
                  </a:txBody>
                  <a:tcPr marL="83091" marR="83091" marT="43200" marB="43200" anchor="ctr" horzOverflow="overflow">
                    <a:solidFill>
                      <a:schemeClr val="bg1">
                        <a:lumMod val="9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Verdana" pitchFamily="34" charset="0"/>
                          <a:cs typeface="Verdana" pitchFamily="34" charset="0"/>
                        </a:rPr>
                        <a:t>-10.173</a:t>
                      </a:r>
                    </a:p>
                  </a:txBody>
                  <a:tcPr marL="83091" marR="83091" marT="43200" marB="43200" anchor="ctr" horzOverflow="overflow">
                    <a:solidFill>
                      <a:schemeClr val="bg1">
                        <a:lumMod val="9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8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-10.463</a:t>
                      </a:r>
                    </a:p>
                  </a:txBody>
                  <a:tcPr>
                    <a:solidFill>
                      <a:schemeClr val="bg1">
                        <a:lumMod val="9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8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-9.918</a:t>
                      </a:r>
                    </a:p>
                  </a:txBody>
                  <a:tcPr>
                    <a:solidFill>
                      <a:schemeClr val="bg1">
                        <a:lumMod val="95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905466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Medlemskaber og Marked</a:t>
                      </a:r>
                    </a:p>
                  </a:txBody>
                  <a:tcPr marL="83091" marR="83091" marT="43200" marB="43200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Verdana" pitchFamily="34" charset="0"/>
                          <a:cs typeface="Verdana" pitchFamily="34" charset="0"/>
                        </a:rPr>
                        <a:t>-36.413</a:t>
                      </a:r>
                    </a:p>
                  </a:txBody>
                  <a:tcPr marL="83091" marR="83091" marT="43200" marB="43200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8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-37.661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8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-36.489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486627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Medlemsblad</a:t>
                      </a:r>
                    </a:p>
                  </a:txBody>
                  <a:tcPr marL="83091" marR="83091" marT="43200" marB="43200" anchor="ctr" horzOverflow="overflow">
                    <a:solidFill>
                      <a:schemeClr val="bg1">
                        <a:lumMod val="9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Verdana" pitchFamily="34" charset="0"/>
                          <a:cs typeface="Verdana" pitchFamily="34" charset="0"/>
                        </a:rPr>
                        <a:t>-20.121</a:t>
                      </a:r>
                    </a:p>
                  </a:txBody>
                  <a:tcPr marL="83091" marR="83091" marT="43200" marB="43200" anchor="ctr" horzOverflow="overflow">
                    <a:solidFill>
                      <a:schemeClr val="bg1">
                        <a:lumMod val="9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8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-23.158</a:t>
                      </a:r>
                    </a:p>
                  </a:txBody>
                  <a:tcPr>
                    <a:solidFill>
                      <a:schemeClr val="bg1">
                        <a:lumMod val="9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8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-21.996</a:t>
                      </a:r>
                    </a:p>
                  </a:txBody>
                  <a:tcPr>
                    <a:solidFill>
                      <a:schemeClr val="bg1">
                        <a:lumMod val="95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3049598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Palatino"/>
                        </a:rPr>
                        <a:t>Medlemsrelaterede udgifter i alt</a:t>
                      </a: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800" dirty="0">
                          <a:solidFill>
                            <a:schemeClr val="bg1"/>
                          </a:solidFill>
                        </a:rPr>
                        <a:t>-66.707</a:t>
                      </a: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800" dirty="0">
                          <a:solidFill>
                            <a:schemeClr val="bg1"/>
                          </a:solidFill>
                        </a:rPr>
                        <a:t>-71.282 </a:t>
                      </a: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800" dirty="0">
                          <a:solidFill>
                            <a:schemeClr val="bg1"/>
                          </a:solidFill>
                        </a:rPr>
                        <a:t>-68.403</a:t>
                      </a: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96696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8557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Lige forbindelse 5"/>
          <p:cNvCxnSpPr/>
          <p:nvPr/>
        </p:nvCxnSpPr>
        <p:spPr>
          <a:xfrm>
            <a:off x="503767" y="542925"/>
            <a:ext cx="11228917" cy="0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Lige forbindelse 6"/>
          <p:cNvCxnSpPr/>
          <p:nvPr/>
        </p:nvCxnSpPr>
        <p:spPr>
          <a:xfrm>
            <a:off x="503767" y="101600"/>
            <a:ext cx="11228917" cy="0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kstboks 9"/>
          <p:cNvSpPr txBox="1"/>
          <p:nvPr/>
        </p:nvSpPr>
        <p:spPr>
          <a:xfrm>
            <a:off x="459316" y="177912"/>
            <a:ext cx="11228917" cy="47192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da-DK" sz="2400" dirty="0">
                <a:solidFill>
                  <a:schemeClr val="tx2"/>
                </a:solidFill>
                <a:latin typeface="+mj-lt"/>
                <a:ea typeface="Palatino"/>
                <a:cs typeface="Palatino"/>
                <a:sym typeface="Palatino"/>
              </a:rPr>
              <a:t>Resultat før disponering</a:t>
            </a:r>
            <a:endParaRPr kumimoji="0" lang="da-DK" sz="2400" b="0" i="0" u="none" strike="noStrike" cap="none" spc="0" normalizeH="0" baseline="0" dirty="0">
              <a:ln>
                <a:noFill/>
              </a:ln>
              <a:solidFill>
                <a:schemeClr val="tx2"/>
              </a:solidFill>
              <a:effectLst/>
              <a:uFillTx/>
              <a:latin typeface="+mj-lt"/>
              <a:ea typeface="Palatino"/>
              <a:cs typeface="Palatino"/>
              <a:sym typeface="Palatino"/>
            </a:endParaRPr>
          </a:p>
        </p:txBody>
      </p:sp>
      <p:graphicFrame>
        <p:nvGraphicFramePr>
          <p:cNvPr id="8" name="Tabel 2">
            <a:extLst>
              <a:ext uri="{FF2B5EF4-FFF2-40B4-BE49-F238E27FC236}">
                <a16:creationId xmlns:a16="http://schemas.microsoft.com/office/drawing/2014/main" id="{D09E4F65-4668-4FC0-81CB-7F17BA059A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2999809"/>
              </p:ext>
            </p:extLst>
          </p:nvPr>
        </p:nvGraphicFramePr>
        <p:xfrm>
          <a:off x="178225" y="756745"/>
          <a:ext cx="11880000" cy="3720960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6480000">
                  <a:extLst>
                    <a:ext uri="{9D8B030D-6E8A-4147-A177-3AD203B41FA5}">
                      <a16:colId xmlns:a16="http://schemas.microsoft.com/office/drawing/2014/main" val="1748056439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433606998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3663411847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1136950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da-DK" b="0" dirty="0">
                          <a:solidFill>
                            <a:schemeClr val="bg1"/>
                          </a:solidFill>
                        </a:rPr>
                        <a:t>Tusinde kr.</a:t>
                      </a:r>
                    </a:p>
                    <a:p>
                      <a:pPr algn="r"/>
                      <a:endParaRPr lang="da-DK" dirty="0">
                        <a:solidFill>
                          <a:schemeClr val="bg1"/>
                        </a:solidFill>
                      </a:endParaRPr>
                    </a:p>
                    <a:p>
                      <a:pPr algn="r"/>
                      <a:endParaRPr lang="da-DK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da-DK" sz="2000" dirty="0">
                          <a:solidFill>
                            <a:schemeClr val="bg1"/>
                          </a:solidFill>
                          <a:latin typeface="+mn-lt"/>
                        </a:rPr>
                        <a:t>Regnskab</a:t>
                      </a:r>
                      <a:endParaRPr lang="da-DK" dirty="0">
                        <a:solidFill>
                          <a:schemeClr val="bg1"/>
                        </a:solidFill>
                        <a:latin typeface="+mn-lt"/>
                      </a:endParaRPr>
                    </a:p>
                    <a:p>
                      <a:r>
                        <a:rPr lang="da-DK" dirty="0">
                          <a:solidFill>
                            <a:schemeClr val="bg1"/>
                          </a:solidFill>
                        </a:rPr>
                        <a:t>2019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a-DK" dirty="0">
                          <a:solidFill>
                            <a:schemeClr val="bg1"/>
                          </a:solidFill>
                        </a:rPr>
                        <a:t>Budget </a:t>
                      </a:r>
                    </a:p>
                    <a:p>
                      <a:r>
                        <a:rPr lang="da-DK" dirty="0">
                          <a:solidFill>
                            <a:schemeClr val="bg1"/>
                          </a:solidFill>
                        </a:rPr>
                        <a:t>2020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da-DK" dirty="0">
                          <a:solidFill>
                            <a:schemeClr val="bg1"/>
                          </a:solidFill>
                        </a:rPr>
                        <a:t>Regnskab </a:t>
                      </a:r>
                    </a:p>
                    <a:p>
                      <a:r>
                        <a:rPr lang="da-DK" dirty="0">
                          <a:solidFill>
                            <a:schemeClr val="bg1"/>
                          </a:solidFill>
                        </a:rPr>
                        <a:t>2020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111357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Resultat før finansielle poster og projekthensættelser</a:t>
                      </a:r>
                    </a:p>
                  </a:txBody>
                  <a:tcPr marL="83091" marR="83091" marT="43200" marB="43200" anchor="ctr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Verdana" pitchFamily="34" charset="0"/>
                          <a:cs typeface="Verdana" pitchFamily="34" charset="0"/>
                        </a:rPr>
                        <a:t>23.031</a:t>
                      </a:r>
                    </a:p>
                  </a:txBody>
                  <a:tcPr marL="83091" marR="83091" marT="43200" marB="43200" anchor="ctr" horzOverflow="overflow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8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2.526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8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44.121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9529119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Finansielle poster netto</a:t>
                      </a:r>
                    </a:p>
                  </a:txBody>
                  <a:tcPr marL="83091" marR="83091" marT="43200" marB="43200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Verdana" pitchFamily="34" charset="0"/>
                          <a:cs typeface="Verdana" pitchFamily="34" charset="0"/>
                        </a:rPr>
                        <a:t>-4.050</a:t>
                      </a:r>
                    </a:p>
                  </a:txBody>
                  <a:tcPr marL="83091" marR="83091" marT="43200" marB="43200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8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-2.323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8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-3.217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221339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Resultat før hensættelser</a:t>
                      </a:r>
                    </a:p>
                  </a:txBody>
                  <a:tcPr marL="83091" marR="83091" marT="43200" marB="43200" anchor="ctr" horzOverflow="overflow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Verdana" pitchFamily="34" charset="0"/>
                          <a:cs typeface="Verdana" pitchFamily="34" charset="0"/>
                        </a:rPr>
                        <a:t>18.981</a:t>
                      </a:r>
                    </a:p>
                  </a:txBody>
                  <a:tcPr marL="83091" marR="83091" marT="43200" marB="43200" anchor="ctr" horzOverflow="overflow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800" dirty="0">
                          <a:solidFill>
                            <a:schemeClr val="bg1"/>
                          </a:solidFill>
                        </a:rPr>
                        <a:t>203</a:t>
                      </a: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800" dirty="0">
                          <a:solidFill>
                            <a:schemeClr val="bg1"/>
                          </a:solidFill>
                        </a:rPr>
                        <a:t>40.904</a:t>
                      </a: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18868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  <a:sym typeface="Palatino"/>
                        </a:rPr>
                        <a:t>Hensat arv lokale formål</a:t>
                      </a:r>
                    </a:p>
                  </a:txBody>
                  <a:tcPr marL="83091" marR="83091" marT="43200" marB="43200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Verdana" pitchFamily="34" charset="0"/>
                          <a:cs typeface="Verdana" pitchFamily="34" charset="0"/>
                        </a:rPr>
                        <a:t>-120</a:t>
                      </a:r>
                    </a:p>
                  </a:txBody>
                  <a:tcPr marL="83091" marR="83091" marT="43200" marB="43200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18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8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-160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6051857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Resultat før projekthensættelser</a:t>
                      </a:r>
                    </a:p>
                  </a:txBody>
                  <a:tcPr marL="83091" marR="83091" marT="43200" marB="43200" anchor="ctr" horzOverflow="overflow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+mj-lt"/>
                          <a:ea typeface="Verdana" pitchFamily="34" charset="0"/>
                          <a:cs typeface="Verdana" pitchFamily="34" charset="0"/>
                        </a:rPr>
                        <a:t>18.861</a:t>
                      </a:r>
                    </a:p>
                  </a:txBody>
                  <a:tcPr marL="83091" marR="83091" marT="43200" marB="43200" anchor="ctr" horzOverflow="overflow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8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203</a:t>
                      </a: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8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40.744</a:t>
                      </a: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132982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Hensættelser til konkrete projekter</a:t>
                      </a:r>
                    </a:p>
                  </a:txBody>
                  <a:tcPr marL="83091" marR="83091" marT="43200" marB="43200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Verdana" pitchFamily="34" charset="0"/>
                          <a:cs typeface="Verdana" pitchFamily="34" charset="0"/>
                        </a:rPr>
                        <a:t>-15.292</a:t>
                      </a:r>
                    </a:p>
                  </a:txBody>
                  <a:tcPr marL="83091" marR="83091" marT="43200" marB="43200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18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8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-30.392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8057031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Årets resultat</a:t>
                      </a:r>
                    </a:p>
                  </a:txBody>
                  <a:tcPr marL="83091" marR="83091" marT="43200" marB="43200" anchor="ctr" horzOverflow="overflow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3.569</a:t>
                      </a:r>
                    </a:p>
                  </a:txBody>
                  <a:tcPr marL="83091" marR="83091" marT="43200" marB="43200" anchor="ctr" horzOverflow="overflow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000" dirty="0">
                          <a:solidFill>
                            <a:schemeClr val="bg1"/>
                          </a:solidFill>
                        </a:rPr>
                        <a:t>203</a:t>
                      </a: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000" dirty="0">
                          <a:solidFill>
                            <a:schemeClr val="bg1"/>
                          </a:solidFill>
                        </a:rPr>
                        <a:t>10.352</a:t>
                      </a: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96696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3432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Lige forbindelse 5"/>
          <p:cNvCxnSpPr/>
          <p:nvPr/>
        </p:nvCxnSpPr>
        <p:spPr>
          <a:xfrm>
            <a:off x="503767" y="542925"/>
            <a:ext cx="11228917" cy="0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Lige forbindelse 6"/>
          <p:cNvCxnSpPr/>
          <p:nvPr/>
        </p:nvCxnSpPr>
        <p:spPr>
          <a:xfrm>
            <a:off x="503767" y="101600"/>
            <a:ext cx="11228917" cy="0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kstboks 9"/>
          <p:cNvSpPr txBox="1"/>
          <p:nvPr/>
        </p:nvSpPr>
        <p:spPr>
          <a:xfrm>
            <a:off x="503767" y="86301"/>
            <a:ext cx="11228917" cy="47192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da-DK" sz="2400" dirty="0">
                <a:solidFill>
                  <a:schemeClr val="tx2"/>
                </a:solidFill>
                <a:latin typeface="+mj-lt"/>
                <a:ea typeface="Palatino"/>
                <a:cs typeface="Palatino"/>
                <a:sym typeface="Palatino"/>
              </a:rPr>
              <a:t>L</a:t>
            </a:r>
            <a:r>
              <a:rPr kumimoji="0" lang="da-DK" sz="2400" b="0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+mj-lt"/>
                <a:ea typeface="Palatino"/>
                <a:cs typeface="Palatino"/>
                <a:sym typeface="Palatino"/>
              </a:rPr>
              <a:t>okalt 2019</a:t>
            </a:r>
            <a:r>
              <a:rPr kumimoji="0" lang="da-DK" sz="2400" b="0" i="0" u="none" strike="noStrike" cap="none" spc="0" normalizeH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+mj-lt"/>
                <a:ea typeface="Palatino"/>
                <a:cs typeface="Palatino"/>
                <a:sym typeface="Palatino"/>
              </a:rPr>
              <a:t> - 2020</a:t>
            </a:r>
            <a:endParaRPr kumimoji="0" lang="da-DK" sz="2400" b="0" i="0" u="none" strike="noStrike" cap="none" spc="0" normalizeH="0" baseline="0" dirty="0">
              <a:ln>
                <a:noFill/>
              </a:ln>
              <a:solidFill>
                <a:schemeClr val="tx2"/>
              </a:solidFill>
              <a:effectLst/>
              <a:uFillTx/>
              <a:latin typeface="+mj-lt"/>
              <a:ea typeface="Palatino"/>
              <a:cs typeface="Palatino"/>
              <a:sym typeface="Palatino"/>
            </a:endParaRPr>
          </a:p>
        </p:txBody>
      </p:sp>
      <p:graphicFrame>
        <p:nvGraphicFramePr>
          <p:cNvPr id="9" name="Tabel 2">
            <a:extLst>
              <a:ext uri="{FF2B5EF4-FFF2-40B4-BE49-F238E27FC236}">
                <a16:creationId xmlns:a16="http://schemas.microsoft.com/office/drawing/2014/main" id="{63D9FE7B-1602-4415-BB2D-C0C5D78F02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9679444"/>
              </p:ext>
            </p:extLst>
          </p:nvPr>
        </p:nvGraphicFramePr>
        <p:xfrm>
          <a:off x="152400" y="757498"/>
          <a:ext cx="11905825" cy="5575200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6494086">
                  <a:extLst>
                    <a:ext uri="{9D8B030D-6E8A-4147-A177-3AD203B41FA5}">
                      <a16:colId xmlns:a16="http://schemas.microsoft.com/office/drawing/2014/main" val="1748056439"/>
                    </a:ext>
                  </a:extLst>
                </a:gridCol>
                <a:gridCol w="1803913">
                  <a:extLst>
                    <a:ext uri="{9D8B030D-6E8A-4147-A177-3AD203B41FA5}">
                      <a16:colId xmlns:a16="http://schemas.microsoft.com/office/drawing/2014/main" val="433606998"/>
                    </a:ext>
                  </a:extLst>
                </a:gridCol>
                <a:gridCol w="1803913">
                  <a:extLst>
                    <a:ext uri="{9D8B030D-6E8A-4147-A177-3AD203B41FA5}">
                      <a16:colId xmlns:a16="http://schemas.microsoft.com/office/drawing/2014/main" val="3663411847"/>
                    </a:ext>
                  </a:extLst>
                </a:gridCol>
                <a:gridCol w="1803913">
                  <a:extLst>
                    <a:ext uri="{9D8B030D-6E8A-4147-A177-3AD203B41FA5}">
                      <a16:colId xmlns:a16="http://schemas.microsoft.com/office/drawing/2014/main" val="1136950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da-DK" b="0" dirty="0">
                          <a:solidFill>
                            <a:schemeClr val="bg1"/>
                          </a:solidFill>
                        </a:rPr>
                        <a:t>Tusinde kr.</a:t>
                      </a:r>
                    </a:p>
                    <a:p>
                      <a:pPr algn="r"/>
                      <a:endParaRPr lang="da-DK" dirty="0">
                        <a:solidFill>
                          <a:schemeClr val="bg1"/>
                        </a:solidFill>
                      </a:endParaRPr>
                    </a:p>
                    <a:p>
                      <a:pPr algn="r"/>
                      <a:r>
                        <a:rPr lang="da-DK" dirty="0">
                          <a:solidFill>
                            <a:schemeClr val="bg1"/>
                          </a:solidFill>
                        </a:rPr>
                        <a:t>Øvrige tilskud landsforeningen 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da-DK" sz="2000" dirty="0">
                          <a:solidFill>
                            <a:schemeClr val="bg1"/>
                          </a:solidFill>
                          <a:latin typeface="+mn-lt"/>
                        </a:rPr>
                        <a:t>Regnskab</a:t>
                      </a:r>
                      <a:endParaRPr lang="da-DK" dirty="0">
                        <a:solidFill>
                          <a:schemeClr val="bg1"/>
                        </a:solidFill>
                        <a:latin typeface="+mn-lt"/>
                      </a:endParaRPr>
                    </a:p>
                    <a:p>
                      <a:r>
                        <a:rPr lang="da-DK" dirty="0">
                          <a:solidFill>
                            <a:schemeClr val="bg1"/>
                          </a:solidFill>
                        </a:rPr>
                        <a:t>2019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a-DK" dirty="0">
                          <a:solidFill>
                            <a:schemeClr val="bg1"/>
                          </a:solidFill>
                        </a:rPr>
                        <a:t>Budget </a:t>
                      </a:r>
                    </a:p>
                    <a:p>
                      <a:r>
                        <a:rPr lang="da-DK" dirty="0">
                          <a:solidFill>
                            <a:schemeClr val="bg1"/>
                          </a:solidFill>
                        </a:rPr>
                        <a:t>2020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da-DK" dirty="0">
                          <a:solidFill>
                            <a:schemeClr val="bg1"/>
                          </a:solidFill>
                        </a:rPr>
                        <a:t>Regnskab </a:t>
                      </a:r>
                    </a:p>
                    <a:p>
                      <a:r>
                        <a:rPr lang="da-DK" dirty="0">
                          <a:solidFill>
                            <a:schemeClr val="bg1"/>
                          </a:solidFill>
                        </a:rPr>
                        <a:t>2020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111357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/>
                      <a:r>
                        <a:rPr lang="da-DK" sz="1800" b="0" dirty="0"/>
                        <a:t>Ensomhed</a:t>
                      </a:r>
                    </a:p>
                  </a:txBody>
                  <a:tcPr marL="68580" marR="6858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Verdana" pitchFamily="34" charset="0"/>
                          <a:cs typeface="Verdana" pitchFamily="34" charset="0"/>
                        </a:rPr>
                        <a:t>1.745</a:t>
                      </a:r>
                    </a:p>
                  </a:txBody>
                  <a:tcPr marL="83091" marR="83091" marT="43200" marB="43200" anchor="ctr" horzOverflow="overflow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1.780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266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9529119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lvl="0" algn="l"/>
                      <a:r>
                        <a:rPr lang="da-DK" sz="1800" b="0" dirty="0"/>
                        <a:t>50 - 140 kr.pr frivillig</a:t>
                      </a:r>
                    </a:p>
                  </a:txBody>
                  <a:tcPr marL="68580" marR="6858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Verdana" pitchFamily="34" charset="0"/>
                          <a:cs typeface="Verdana" pitchFamily="34" charset="0"/>
                        </a:rPr>
                        <a:t>1.032</a:t>
                      </a:r>
                    </a:p>
                  </a:txBody>
                  <a:tcPr marL="83091" marR="83091" marT="43200" marB="43200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3.080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2.964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221339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lvl="0" algn="l"/>
                      <a:r>
                        <a:rPr lang="da-DK" sz="1800" b="0" dirty="0"/>
                        <a:t>It aktiviteter</a:t>
                      </a:r>
                    </a:p>
                  </a:txBody>
                  <a:tcPr marL="68580" marR="6858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363</a:t>
                      </a:r>
                    </a:p>
                  </a:txBody>
                  <a:tcPr marL="83091" marR="83091" marT="43200" marB="43200" anchor="ctr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480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220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18868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lvl="0" algn="l"/>
                      <a:r>
                        <a:rPr lang="da-DK" sz="1800" b="0" dirty="0"/>
                        <a:t>Soc. - humanitære søgepulje</a:t>
                      </a:r>
                    </a:p>
                  </a:txBody>
                  <a:tcPr marL="68580" marR="6858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Verdana" pitchFamily="34" charset="0"/>
                          <a:cs typeface="Verdana" pitchFamily="34" charset="0"/>
                        </a:rPr>
                        <a:t>238</a:t>
                      </a:r>
                    </a:p>
                  </a:txBody>
                  <a:tcPr marL="83091" marR="83091" marT="43200" marB="43200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480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192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6051857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lvl="0" algn="l"/>
                      <a:r>
                        <a:rPr lang="da-DK" sz="1800" b="0" dirty="0"/>
                        <a:t>Distriktssøgepulje</a:t>
                      </a:r>
                    </a:p>
                  </a:txBody>
                  <a:tcPr marL="68580" marR="6858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Verdana" pitchFamily="34" charset="0"/>
                          <a:cs typeface="Verdana" pitchFamily="34" charset="0"/>
                        </a:rPr>
                        <a:t>244</a:t>
                      </a:r>
                    </a:p>
                  </a:txBody>
                  <a:tcPr marL="83091" marR="83091" marT="43200" marB="43200" anchor="ctr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530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144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070726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/>
                      <a:r>
                        <a:rPr lang="da-DK" sz="1800" b="0" dirty="0"/>
                        <a:t>Frivilligkurser</a:t>
                      </a:r>
                    </a:p>
                  </a:txBody>
                  <a:tcPr marL="68580" marR="6858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Verdana" pitchFamily="34" charset="0"/>
                          <a:cs typeface="Verdana" pitchFamily="34" charset="0"/>
                        </a:rPr>
                        <a:t>243</a:t>
                      </a:r>
                    </a:p>
                  </a:txBody>
                  <a:tcPr marL="83091" marR="83091" marT="43200" marB="43200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505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97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901631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/>
                      <a:r>
                        <a:rPr lang="da-DK" sz="1800" b="0" dirty="0"/>
                        <a:t>Aktiv sund nye aktiviteter</a:t>
                      </a:r>
                    </a:p>
                  </a:txBody>
                  <a:tcPr marL="68580" marR="6858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Verdana" pitchFamily="34" charset="0"/>
                          <a:cs typeface="Verdana" pitchFamily="34" charset="0"/>
                        </a:rPr>
                        <a:t>146</a:t>
                      </a:r>
                    </a:p>
                  </a:txBody>
                  <a:tcPr marL="83091" marR="83091" marT="43200" marB="43200" anchor="ctr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250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87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652681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/>
                      <a:r>
                        <a:rPr lang="da-DK" sz="1800" b="0" dirty="0"/>
                        <a:t>Øvrige tilskud</a:t>
                      </a:r>
                    </a:p>
                  </a:txBody>
                  <a:tcPr marL="68580" marR="6858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Verdana" pitchFamily="34" charset="0"/>
                          <a:cs typeface="Verdana" pitchFamily="34" charset="0"/>
                        </a:rPr>
                        <a:t>44</a:t>
                      </a:r>
                    </a:p>
                  </a:txBody>
                  <a:tcPr marL="83091" marR="83091" marT="43200" marB="43200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175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30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355045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/>
                      <a:r>
                        <a:rPr lang="da-DK" sz="1800" b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Styrkelse lokal ældrepolitik</a:t>
                      </a:r>
                    </a:p>
                  </a:txBody>
                  <a:tcPr marL="68580" marR="68580">
                    <a:solidFill>
                      <a:schemeClr val="bg1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j-lt"/>
                          <a:ea typeface="Verdana" pitchFamily="34" charset="0"/>
                          <a:cs typeface="Verdana" pitchFamily="34" charset="0"/>
                        </a:rPr>
                        <a:t>25</a:t>
                      </a:r>
                    </a:p>
                  </a:txBody>
                  <a:tcPr marL="83091" marR="83091" marT="43200" marB="43200" anchor="ctr" horzOverflow="overflow">
                    <a:solidFill>
                      <a:schemeClr val="bg1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905466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/>
                      <a:r>
                        <a:rPr lang="da-DK" sz="1800" b="0" dirty="0">
                          <a:solidFill>
                            <a:schemeClr val="tx1"/>
                          </a:solidFill>
                        </a:rPr>
                        <a:t>Nødlidende lokalafdelinger</a:t>
                      </a:r>
                    </a:p>
                  </a:txBody>
                  <a:tcPr marL="68580" marR="6858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j-lt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83091" marR="83091" marT="43200" marB="43200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237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486627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Julehilsen frivillige</a:t>
                      </a:r>
                    </a:p>
                  </a:txBody>
                  <a:tcPr marL="83091" marR="83091" marT="43200" marB="43200" anchor="ctr" horzOverflow="overflow">
                    <a:solidFill>
                      <a:schemeClr val="bg1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3091" marR="83091" marT="43200" marB="43200" anchor="ctr" horzOverflow="overflow">
                    <a:solidFill>
                      <a:schemeClr val="bg1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800" dirty="0">
                          <a:solidFill>
                            <a:schemeClr val="tx1"/>
                          </a:solidFill>
                        </a:rPr>
                        <a:t>1.058</a:t>
                      </a:r>
                    </a:p>
                  </a:txBody>
                  <a:tcPr>
                    <a:solidFill>
                      <a:schemeClr val="bg1">
                        <a:lumMod val="75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3049598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Lokalt i alt</a:t>
                      </a:r>
                    </a:p>
                  </a:txBody>
                  <a:tcPr marL="83091" marR="83091" marT="43200" marB="43200" anchor="ctr" horzOverflow="overflow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4.080</a:t>
                      </a:r>
                    </a:p>
                  </a:txBody>
                  <a:tcPr marL="83091" marR="83091" marT="43200" marB="43200" anchor="ctr" horzOverflow="overflow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800" dirty="0">
                          <a:solidFill>
                            <a:schemeClr val="bg1"/>
                          </a:solidFill>
                        </a:rPr>
                        <a:t>7.380 </a:t>
                      </a: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800" dirty="0">
                          <a:solidFill>
                            <a:schemeClr val="bg1"/>
                          </a:solidFill>
                        </a:rPr>
                        <a:t>5.295</a:t>
                      </a: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96696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8616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Lige forbindelse 5"/>
          <p:cNvCxnSpPr/>
          <p:nvPr/>
        </p:nvCxnSpPr>
        <p:spPr>
          <a:xfrm>
            <a:off x="503767" y="542925"/>
            <a:ext cx="11228917" cy="0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Lige forbindelse 6"/>
          <p:cNvCxnSpPr/>
          <p:nvPr/>
        </p:nvCxnSpPr>
        <p:spPr>
          <a:xfrm>
            <a:off x="503767" y="101600"/>
            <a:ext cx="11228917" cy="0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kstboks 9"/>
          <p:cNvSpPr txBox="1"/>
          <p:nvPr/>
        </p:nvSpPr>
        <p:spPr>
          <a:xfrm>
            <a:off x="459316" y="177912"/>
            <a:ext cx="11228917" cy="47192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da-DK" sz="2400" b="0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+mj-lt"/>
                <a:ea typeface="Palatino"/>
                <a:cs typeface="Palatino"/>
                <a:sym typeface="Palatino"/>
              </a:rPr>
              <a:t>Årets hensættelser</a:t>
            </a:r>
          </a:p>
        </p:txBody>
      </p:sp>
      <p:graphicFrame>
        <p:nvGraphicFramePr>
          <p:cNvPr id="8" name="Tabel 2">
            <a:extLst>
              <a:ext uri="{FF2B5EF4-FFF2-40B4-BE49-F238E27FC236}">
                <a16:creationId xmlns:a16="http://schemas.microsoft.com/office/drawing/2014/main" id="{D09E4F65-4668-4FC0-81CB-7F17BA059A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9426732"/>
              </p:ext>
            </p:extLst>
          </p:nvPr>
        </p:nvGraphicFramePr>
        <p:xfrm>
          <a:off x="178224" y="756745"/>
          <a:ext cx="11681543" cy="4406400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9142077">
                  <a:extLst>
                    <a:ext uri="{9D8B030D-6E8A-4147-A177-3AD203B41FA5}">
                      <a16:colId xmlns:a16="http://schemas.microsoft.com/office/drawing/2014/main" val="1748056439"/>
                    </a:ext>
                  </a:extLst>
                </a:gridCol>
                <a:gridCol w="2539466">
                  <a:extLst>
                    <a:ext uri="{9D8B030D-6E8A-4147-A177-3AD203B41FA5}">
                      <a16:colId xmlns:a16="http://schemas.microsoft.com/office/drawing/2014/main" val="1136950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da-DK" b="0" dirty="0">
                          <a:solidFill>
                            <a:schemeClr val="bg1"/>
                          </a:solidFill>
                        </a:rPr>
                        <a:t>Tusinde kr.</a:t>
                      </a:r>
                    </a:p>
                    <a:p>
                      <a:pPr algn="r"/>
                      <a:endParaRPr lang="da-DK" dirty="0">
                        <a:solidFill>
                          <a:schemeClr val="bg1"/>
                        </a:solidFill>
                      </a:endParaRPr>
                    </a:p>
                    <a:p>
                      <a:pPr algn="r"/>
                      <a:endParaRPr lang="da-DK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da-DK" dirty="0">
                          <a:solidFill>
                            <a:schemeClr val="bg1"/>
                          </a:solidFill>
                        </a:rPr>
                        <a:t>Regnskab </a:t>
                      </a:r>
                    </a:p>
                    <a:p>
                      <a:r>
                        <a:rPr lang="da-DK" dirty="0">
                          <a:solidFill>
                            <a:schemeClr val="bg1"/>
                          </a:solidFill>
                        </a:rPr>
                        <a:t>2020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111357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 fontAlgn="ctr"/>
                      <a:r>
                        <a:rPr lang="da-DK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Indretning af campus</a:t>
                      </a:r>
                    </a:p>
                  </a:txBody>
                  <a:tcPr marL="7620" marR="7620" marT="762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8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1.000</a:t>
                      </a:r>
                    </a:p>
                  </a:txBody>
                  <a:tcPr marL="7620" marR="7620" marT="7620" marB="0" anchor="b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9529119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 fontAlgn="b"/>
                      <a:r>
                        <a:rPr lang="da-DK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Efter </a:t>
                      </a:r>
                      <a:r>
                        <a:rPr lang="da-DK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coronaen</a:t>
                      </a:r>
                      <a:endParaRPr lang="da-DK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8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3.000</a:t>
                      </a:r>
                    </a:p>
                  </a:txBody>
                  <a:tcPr marL="7620" marR="7620" marT="762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221339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 fontAlgn="b"/>
                      <a:r>
                        <a:rPr lang="da-DK" sz="18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Diskrimination af seniorer på arbejdsmarkedet</a:t>
                      </a:r>
                    </a:p>
                  </a:txBody>
                  <a:tcPr marL="7620" marR="7620" marT="762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8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2.000</a:t>
                      </a:r>
                    </a:p>
                  </a:txBody>
                  <a:tcPr marL="7620" marR="7620" marT="762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18868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 fontAlgn="ctr"/>
                      <a:r>
                        <a:rPr lang="da-DK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Ældre på boligområdet</a:t>
                      </a:r>
                    </a:p>
                  </a:txBody>
                  <a:tcPr marL="7620" marR="7620" marT="762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8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3.000</a:t>
                      </a:r>
                    </a:p>
                  </a:txBody>
                  <a:tcPr marL="7620" marR="7620" marT="762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6051857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 fontAlgn="ctr"/>
                      <a:r>
                        <a:rPr lang="da-DK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Pleje og omsorg af sårbare ældre</a:t>
                      </a:r>
                    </a:p>
                  </a:txBody>
                  <a:tcPr marL="7620" marR="7620" marT="762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8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3.000</a:t>
                      </a:r>
                    </a:p>
                  </a:txBody>
                  <a:tcPr marL="7620" marR="7620" marT="762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132982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 fontAlgn="ctr"/>
                      <a:r>
                        <a:rPr lang="da-DK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Pensioner i nyt realrenteregime</a:t>
                      </a:r>
                    </a:p>
                  </a:txBody>
                  <a:tcPr marL="7620" marR="7620" marT="762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8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2.000</a:t>
                      </a:r>
                    </a:p>
                  </a:txBody>
                  <a:tcPr marL="7620" marR="7620" marT="762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805703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 fontAlgn="ctr"/>
                      <a:r>
                        <a:rPr lang="da-DK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Forbedring af digitale tilbudsunivers</a:t>
                      </a:r>
                    </a:p>
                  </a:txBody>
                  <a:tcPr marL="7620" marR="7620" marT="762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8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1.400</a:t>
                      </a:r>
                    </a:p>
                  </a:txBody>
                  <a:tcPr marL="7620" marR="7620" marT="762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652681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 fontAlgn="ctr"/>
                      <a:r>
                        <a:rPr lang="da-DK" sz="18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Digitalisering 2021-22</a:t>
                      </a:r>
                    </a:p>
                  </a:txBody>
                  <a:tcPr marL="7620" marR="7620" marT="762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8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4.050</a:t>
                      </a:r>
                    </a:p>
                  </a:txBody>
                  <a:tcPr marL="7620" marR="7620" marT="762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3550452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pPr algn="l"/>
                      <a:r>
                        <a:rPr lang="da-DK" sz="1800" b="0" dirty="0" err="1">
                          <a:solidFill>
                            <a:schemeClr val="bg1"/>
                          </a:solidFill>
                        </a:rPr>
                        <a:t>Ovf</a:t>
                      </a:r>
                      <a:r>
                        <a:rPr lang="da-DK" sz="1800" b="0" dirty="0">
                          <a:solidFill>
                            <a:schemeClr val="bg1"/>
                          </a:solidFill>
                        </a:rPr>
                        <a:t>.</a:t>
                      </a: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96696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1670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Lige forbindelse 5"/>
          <p:cNvCxnSpPr/>
          <p:nvPr/>
        </p:nvCxnSpPr>
        <p:spPr>
          <a:xfrm>
            <a:off x="503767" y="542925"/>
            <a:ext cx="11228917" cy="0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Lige forbindelse 6"/>
          <p:cNvCxnSpPr/>
          <p:nvPr/>
        </p:nvCxnSpPr>
        <p:spPr>
          <a:xfrm>
            <a:off x="503767" y="101600"/>
            <a:ext cx="11228917" cy="0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kstboks 9"/>
          <p:cNvSpPr txBox="1"/>
          <p:nvPr/>
        </p:nvSpPr>
        <p:spPr>
          <a:xfrm>
            <a:off x="459316" y="177912"/>
            <a:ext cx="11228917" cy="47192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da-DK" sz="2400" b="0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+mj-lt"/>
                <a:ea typeface="Palatino"/>
                <a:cs typeface="Palatino"/>
                <a:sym typeface="Palatino"/>
              </a:rPr>
              <a:t>Årets hensættelser</a:t>
            </a:r>
          </a:p>
        </p:txBody>
      </p:sp>
      <p:graphicFrame>
        <p:nvGraphicFramePr>
          <p:cNvPr id="8" name="Tabel 2">
            <a:extLst>
              <a:ext uri="{FF2B5EF4-FFF2-40B4-BE49-F238E27FC236}">
                <a16:creationId xmlns:a16="http://schemas.microsoft.com/office/drawing/2014/main" id="{D09E4F65-4668-4FC0-81CB-7F17BA059A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8637178"/>
              </p:ext>
            </p:extLst>
          </p:nvPr>
        </p:nvGraphicFramePr>
        <p:xfrm>
          <a:off x="178224" y="756745"/>
          <a:ext cx="11681543" cy="4406400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9142077">
                  <a:extLst>
                    <a:ext uri="{9D8B030D-6E8A-4147-A177-3AD203B41FA5}">
                      <a16:colId xmlns:a16="http://schemas.microsoft.com/office/drawing/2014/main" val="1748056439"/>
                    </a:ext>
                  </a:extLst>
                </a:gridCol>
                <a:gridCol w="2539466">
                  <a:extLst>
                    <a:ext uri="{9D8B030D-6E8A-4147-A177-3AD203B41FA5}">
                      <a16:colId xmlns:a16="http://schemas.microsoft.com/office/drawing/2014/main" val="1136950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da-DK" b="0" dirty="0">
                          <a:solidFill>
                            <a:schemeClr val="bg1"/>
                          </a:solidFill>
                        </a:rPr>
                        <a:t>Tusinde kr.</a:t>
                      </a:r>
                    </a:p>
                    <a:p>
                      <a:pPr algn="r"/>
                      <a:endParaRPr lang="da-DK" dirty="0">
                        <a:solidFill>
                          <a:schemeClr val="bg1"/>
                        </a:solidFill>
                      </a:endParaRPr>
                    </a:p>
                    <a:p>
                      <a:pPr algn="r"/>
                      <a:endParaRPr lang="da-DK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da-DK" dirty="0">
                          <a:solidFill>
                            <a:schemeClr val="bg1"/>
                          </a:solidFill>
                        </a:rPr>
                        <a:t>Regnskab </a:t>
                      </a:r>
                    </a:p>
                    <a:p>
                      <a:r>
                        <a:rPr lang="da-DK" dirty="0">
                          <a:solidFill>
                            <a:schemeClr val="bg1"/>
                          </a:solidFill>
                        </a:rPr>
                        <a:t>2020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111357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 fontAlgn="ctr"/>
                      <a:r>
                        <a:rPr lang="da-DK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Pleje drømmekommunen</a:t>
                      </a:r>
                    </a:p>
                  </a:txBody>
                  <a:tcPr marL="7620" marR="7620" marT="762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5.150</a:t>
                      </a:r>
                    </a:p>
                  </a:txBody>
                  <a:tcPr marL="7620" marR="7620" marT="7620" marB="0" anchor="b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9529119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 fontAlgn="ctr"/>
                      <a:r>
                        <a:rPr lang="da-DK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Digital tryghedstjeneste</a:t>
                      </a:r>
                    </a:p>
                  </a:txBody>
                  <a:tcPr marL="7620" marR="7620" marT="762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8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3.000</a:t>
                      </a:r>
                    </a:p>
                  </a:txBody>
                  <a:tcPr marL="7620" marR="7620" marT="762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221339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 fontAlgn="ctr"/>
                      <a:r>
                        <a:rPr lang="da-DK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Kortlægning af IT arkitektur, bookning</a:t>
                      </a:r>
                    </a:p>
                  </a:txBody>
                  <a:tcPr marL="7620" marR="7620" marT="762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8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1.400</a:t>
                      </a:r>
                    </a:p>
                  </a:txBody>
                  <a:tcPr marL="7620" marR="7620" marT="762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18868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 fontAlgn="ctr"/>
                      <a:r>
                        <a:rPr lang="da-DK" sz="18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Analyse komm.og region valg 21</a:t>
                      </a:r>
                    </a:p>
                  </a:txBody>
                  <a:tcPr marL="7620" marR="7620" marT="762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8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300</a:t>
                      </a:r>
                    </a:p>
                  </a:txBody>
                  <a:tcPr marL="7620" marR="7620" marT="762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6051857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 fontAlgn="ctr"/>
                      <a:r>
                        <a:rPr lang="da-DK" sz="18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Videoudstyr mødelokaler</a:t>
                      </a:r>
                    </a:p>
                  </a:txBody>
                  <a:tcPr marL="7620" marR="7620" marT="762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8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500</a:t>
                      </a:r>
                    </a:p>
                  </a:txBody>
                  <a:tcPr marL="7620" marR="7620" marT="762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132982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 fontAlgn="ctr"/>
                      <a:r>
                        <a:rPr lang="da-DK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Fuldmagter rådgivningen</a:t>
                      </a:r>
                    </a:p>
                  </a:txBody>
                  <a:tcPr marL="7620" marR="7620" marT="762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8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500</a:t>
                      </a:r>
                    </a:p>
                  </a:txBody>
                  <a:tcPr marL="7620" marR="7620" marT="762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805703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 fontAlgn="ctr"/>
                      <a:r>
                        <a:rPr lang="da-DK" sz="18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IT systemer frivillige</a:t>
                      </a:r>
                    </a:p>
                  </a:txBody>
                  <a:tcPr marL="7620" marR="7620" marT="762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8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300</a:t>
                      </a:r>
                    </a:p>
                  </a:txBody>
                  <a:tcPr marL="7620" marR="7620" marT="762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652681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 fontAlgn="b"/>
                      <a:r>
                        <a:rPr lang="da-DK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Vendte tidligere hensættelser</a:t>
                      </a:r>
                    </a:p>
                  </a:txBody>
                  <a:tcPr marL="7620" marR="7620" marT="762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-208</a:t>
                      </a:r>
                    </a:p>
                  </a:txBody>
                  <a:tcPr marL="7620" marR="7620" marT="762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3550452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pPr algn="l"/>
                      <a:r>
                        <a:rPr lang="da-DK" sz="1800" b="0" dirty="0">
                          <a:solidFill>
                            <a:schemeClr val="bg1"/>
                          </a:solidFill>
                        </a:rPr>
                        <a:t>I alt</a:t>
                      </a: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800" dirty="0">
                          <a:solidFill>
                            <a:schemeClr val="bg1"/>
                          </a:solidFill>
                        </a:rPr>
                        <a:t>30.392</a:t>
                      </a: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96696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6428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Lige forbindelse 5"/>
          <p:cNvCxnSpPr/>
          <p:nvPr/>
        </p:nvCxnSpPr>
        <p:spPr>
          <a:xfrm>
            <a:off x="503767" y="542925"/>
            <a:ext cx="11228917" cy="0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Lige forbindelse 6"/>
          <p:cNvCxnSpPr/>
          <p:nvPr/>
        </p:nvCxnSpPr>
        <p:spPr>
          <a:xfrm>
            <a:off x="503767" y="101600"/>
            <a:ext cx="11228917" cy="0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kstboks 9"/>
          <p:cNvSpPr txBox="1"/>
          <p:nvPr/>
        </p:nvSpPr>
        <p:spPr>
          <a:xfrm>
            <a:off x="503767" y="86301"/>
            <a:ext cx="11228917" cy="47192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da-DK" sz="2400" b="0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+mj-lt"/>
                <a:ea typeface="Palatino"/>
                <a:cs typeface="Palatino"/>
                <a:sym typeface="Palatino"/>
              </a:rPr>
              <a:t>Antal medarbejdere 2019</a:t>
            </a:r>
            <a:r>
              <a:rPr kumimoji="0" lang="da-DK" sz="2400" b="0" i="0" u="none" strike="noStrike" cap="none" spc="0" normalizeH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+mj-lt"/>
                <a:ea typeface="Palatino"/>
                <a:cs typeface="Palatino"/>
                <a:sym typeface="Palatino"/>
              </a:rPr>
              <a:t> - 2020</a:t>
            </a:r>
            <a:endParaRPr kumimoji="0" lang="da-DK" sz="2400" b="0" i="0" u="none" strike="noStrike" cap="none" spc="0" normalizeH="0" baseline="0" dirty="0">
              <a:ln>
                <a:noFill/>
              </a:ln>
              <a:solidFill>
                <a:schemeClr val="tx2"/>
              </a:solidFill>
              <a:effectLst/>
              <a:uFillTx/>
              <a:latin typeface="+mj-lt"/>
              <a:ea typeface="Palatino"/>
              <a:cs typeface="Palatino"/>
              <a:sym typeface="Palatino"/>
            </a:endParaRPr>
          </a:p>
        </p:txBody>
      </p:sp>
      <p:graphicFrame>
        <p:nvGraphicFramePr>
          <p:cNvPr id="9" name="Tabel 2">
            <a:extLst>
              <a:ext uri="{FF2B5EF4-FFF2-40B4-BE49-F238E27FC236}">
                <a16:creationId xmlns:a16="http://schemas.microsoft.com/office/drawing/2014/main" id="{63D9FE7B-1602-4415-BB2D-C0C5D78F02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8774044"/>
              </p:ext>
            </p:extLst>
          </p:nvPr>
        </p:nvGraphicFramePr>
        <p:xfrm>
          <a:off x="152400" y="757498"/>
          <a:ext cx="11905825" cy="3355200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6494086">
                  <a:extLst>
                    <a:ext uri="{9D8B030D-6E8A-4147-A177-3AD203B41FA5}">
                      <a16:colId xmlns:a16="http://schemas.microsoft.com/office/drawing/2014/main" val="1748056439"/>
                    </a:ext>
                  </a:extLst>
                </a:gridCol>
                <a:gridCol w="1803913">
                  <a:extLst>
                    <a:ext uri="{9D8B030D-6E8A-4147-A177-3AD203B41FA5}">
                      <a16:colId xmlns:a16="http://schemas.microsoft.com/office/drawing/2014/main" val="433606998"/>
                    </a:ext>
                  </a:extLst>
                </a:gridCol>
                <a:gridCol w="1803913">
                  <a:extLst>
                    <a:ext uri="{9D8B030D-6E8A-4147-A177-3AD203B41FA5}">
                      <a16:colId xmlns:a16="http://schemas.microsoft.com/office/drawing/2014/main" val="3663411847"/>
                    </a:ext>
                  </a:extLst>
                </a:gridCol>
                <a:gridCol w="1803913">
                  <a:extLst>
                    <a:ext uri="{9D8B030D-6E8A-4147-A177-3AD203B41FA5}">
                      <a16:colId xmlns:a16="http://schemas.microsoft.com/office/drawing/2014/main" val="1136950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da-DK" b="0" dirty="0">
                          <a:solidFill>
                            <a:schemeClr val="bg1"/>
                          </a:solidFill>
                        </a:rPr>
                        <a:t>Tusinde kr.</a:t>
                      </a:r>
                    </a:p>
                    <a:p>
                      <a:pPr algn="r"/>
                      <a:endParaRPr lang="da-DK" dirty="0">
                        <a:solidFill>
                          <a:schemeClr val="bg1"/>
                        </a:solidFill>
                      </a:endParaRPr>
                    </a:p>
                    <a:p>
                      <a:pPr algn="r"/>
                      <a:endParaRPr lang="da-DK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da-DK" sz="2000" dirty="0">
                          <a:solidFill>
                            <a:schemeClr val="bg1"/>
                          </a:solidFill>
                          <a:latin typeface="+mn-lt"/>
                        </a:rPr>
                        <a:t>Regnskab</a:t>
                      </a:r>
                      <a:endParaRPr lang="da-DK" dirty="0">
                        <a:solidFill>
                          <a:schemeClr val="bg1"/>
                        </a:solidFill>
                        <a:latin typeface="+mn-lt"/>
                      </a:endParaRPr>
                    </a:p>
                    <a:p>
                      <a:r>
                        <a:rPr lang="da-DK" dirty="0">
                          <a:solidFill>
                            <a:schemeClr val="bg1"/>
                          </a:solidFill>
                        </a:rPr>
                        <a:t>2019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a-DK" dirty="0">
                          <a:solidFill>
                            <a:schemeClr val="bg1"/>
                          </a:solidFill>
                        </a:rPr>
                        <a:t>Budget </a:t>
                      </a:r>
                    </a:p>
                    <a:p>
                      <a:r>
                        <a:rPr lang="da-DK" dirty="0">
                          <a:solidFill>
                            <a:schemeClr val="bg1"/>
                          </a:solidFill>
                        </a:rPr>
                        <a:t>2020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da-DK" dirty="0">
                          <a:solidFill>
                            <a:schemeClr val="bg1"/>
                          </a:solidFill>
                        </a:rPr>
                        <a:t>Regnskab </a:t>
                      </a:r>
                    </a:p>
                    <a:p>
                      <a:r>
                        <a:rPr lang="da-DK" dirty="0">
                          <a:solidFill>
                            <a:schemeClr val="bg1"/>
                          </a:solidFill>
                        </a:rPr>
                        <a:t>2020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111357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lvl="0" algn="l"/>
                      <a:r>
                        <a:rPr lang="da-DK" sz="1800" b="0" dirty="0"/>
                        <a:t>Fastansatte</a:t>
                      </a:r>
                    </a:p>
                  </a:txBody>
                  <a:tcPr marL="68580" marR="6858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Verdana" pitchFamily="34" charset="0"/>
                          <a:cs typeface="Verdana" pitchFamily="34" charset="0"/>
                        </a:rPr>
                        <a:t>122</a:t>
                      </a:r>
                    </a:p>
                  </a:txBody>
                  <a:tcPr marL="83091" marR="83091" marT="43200" marB="43200" anchor="ctr" horzOverflow="overflow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122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121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9529119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lvl="0" algn="l"/>
                      <a:r>
                        <a:rPr lang="da-DK" sz="1800" b="0" dirty="0"/>
                        <a:t>Projektansatte</a:t>
                      </a:r>
                    </a:p>
                  </a:txBody>
                  <a:tcPr marL="68580" marR="6858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Verdana" pitchFamily="34" charset="0"/>
                          <a:cs typeface="Verdana" pitchFamily="34" charset="0"/>
                        </a:rPr>
                        <a:t>3</a:t>
                      </a:r>
                    </a:p>
                  </a:txBody>
                  <a:tcPr marL="83091" marR="83091" marT="43200" marB="43200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6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6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221339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/>
                      <a:r>
                        <a:rPr lang="da-DK" sz="1800" b="0" dirty="0"/>
                        <a:t>Timelønnede / vikarer</a:t>
                      </a:r>
                    </a:p>
                  </a:txBody>
                  <a:tcPr marL="68580" marR="6858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83091" marR="83091" marT="43200" marB="43200" anchor="ctr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6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7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18868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/>
                      <a:r>
                        <a:rPr lang="da-DK" sz="1800" b="0" dirty="0"/>
                        <a:t>Elever, praktikanter, studenter </a:t>
                      </a:r>
                    </a:p>
                  </a:txBody>
                  <a:tcPr marL="68580" marR="6858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Verdana" pitchFamily="34" charset="0"/>
                          <a:cs typeface="Verdana" pitchFamily="34" charset="0"/>
                        </a:rPr>
                        <a:t>7</a:t>
                      </a:r>
                    </a:p>
                  </a:txBody>
                  <a:tcPr marL="83091" marR="83091" marT="43200" marB="43200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7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8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6051857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/>
                      <a:r>
                        <a:rPr lang="da-DK" sz="1800" b="0" dirty="0"/>
                        <a:t>Flexjob</a:t>
                      </a:r>
                      <a:r>
                        <a:rPr lang="da-DK" sz="1800" b="0" baseline="0" dirty="0"/>
                        <a:t> / skånejob mv. lokalt</a:t>
                      </a:r>
                      <a:endParaRPr lang="da-DK" sz="1800" b="0" dirty="0"/>
                    </a:p>
                  </a:txBody>
                  <a:tcPr marL="68580" marR="6858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Verdana" pitchFamily="34" charset="0"/>
                          <a:cs typeface="Verdana" pitchFamily="34" charset="0"/>
                        </a:rPr>
                        <a:t>2</a:t>
                      </a:r>
                    </a:p>
                  </a:txBody>
                  <a:tcPr marL="83091" marR="83091" marT="43200" marB="43200" anchor="ctr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0707265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a-DK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Palatino"/>
                        </a:rPr>
                        <a:t>I alt</a:t>
                      </a:r>
                    </a:p>
                  </a:txBody>
                  <a:tcPr marL="83091" marR="83091" marT="43200" marB="43200" anchor="ctr" horzOverflow="overflow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140</a:t>
                      </a:r>
                    </a:p>
                  </a:txBody>
                  <a:tcPr marL="83091" marR="83091" marT="43200" marB="43200" anchor="ctr" horzOverflow="overflow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800" dirty="0">
                          <a:solidFill>
                            <a:schemeClr val="bg1"/>
                          </a:solidFill>
                        </a:rPr>
                        <a:t>143</a:t>
                      </a: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800" dirty="0">
                          <a:solidFill>
                            <a:schemeClr val="bg1"/>
                          </a:solidFill>
                        </a:rPr>
                        <a:t>144</a:t>
                      </a: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96696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9399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Lige forbindelse 5"/>
          <p:cNvCxnSpPr/>
          <p:nvPr/>
        </p:nvCxnSpPr>
        <p:spPr>
          <a:xfrm>
            <a:off x="503767" y="542925"/>
            <a:ext cx="11228917" cy="0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Lige forbindelse 6"/>
          <p:cNvCxnSpPr/>
          <p:nvPr/>
        </p:nvCxnSpPr>
        <p:spPr>
          <a:xfrm>
            <a:off x="503767" y="101600"/>
            <a:ext cx="11228917" cy="0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kstboks 9"/>
          <p:cNvSpPr txBox="1"/>
          <p:nvPr/>
        </p:nvSpPr>
        <p:spPr>
          <a:xfrm>
            <a:off x="503767" y="86301"/>
            <a:ext cx="11228917" cy="47192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da-DK" sz="2400" b="0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+mj-lt"/>
                <a:ea typeface="Palatino"/>
                <a:cs typeface="Palatino"/>
                <a:sym typeface="Palatino"/>
              </a:rPr>
              <a:t>Balance 2019</a:t>
            </a:r>
            <a:r>
              <a:rPr kumimoji="0" lang="da-DK" sz="2400" b="0" i="0" u="none" strike="noStrike" cap="none" spc="0" normalizeH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+mj-lt"/>
                <a:ea typeface="Palatino"/>
                <a:cs typeface="Palatino"/>
                <a:sym typeface="Palatino"/>
              </a:rPr>
              <a:t> - 2020</a:t>
            </a:r>
            <a:endParaRPr kumimoji="0" lang="da-DK" sz="2400" b="0" i="0" u="none" strike="noStrike" cap="none" spc="0" normalizeH="0" baseline="0" dirty="0">
              <a:ln>
                <a:noFill/>
              </a:ln>
              <a:solidFill>
                <a:schemeClr val="tx2"/>
              </a:solidFill>
              <a:effectLst/>
              <a:uFillTx/>
              <a:latin typeface="+mj-lt"/>
              <a:ea typeface="Palatino"/>
              <a:cs typeface="Palatino"/>
              <a:sym typeface="Palatino"/>
            </a:endParaRPr>
          </a:p>
        </p:txBody>
      </p:sp>
      <p:graphicFrame>
        <p:nvGraphicFramePr>
          <p:cNvPr id="9" name="Tabel 2">
            <a:extLst>
              <a:ext uri="{FF2B5EF4-FFF2-40B4-BE49-F238E27FC236}">
                <a16:creationId xmlns:a16="http://schemas.microsoft.com/office/drawing/2014/main" id="{63D9FE7B-1602-4415-BB2D-C0C5D78F02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6322811"/>
              </p:ext>
            </p:extLst>
          </p:nvPr>
        </p:nvGraphicFramePr>
        <p:xfrm>
          <a:off x="152400" y="757498"/>
          <a:ext cx="11905825" cy="4112160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6494086">
                  <a:extLst>
                    <a:ext uri="{9D8B030D-6E8A-4147-A177-3AD203B41FA5}">
                      <a16:colId xmlns:a16="http://schemas.microsoft.com/office/drawing/2014/main" val="1748056439"/>
                    </a:ext>
                  </a:extLst>
                </a:gridCol>
                <a:gridCol w="1803913">
                  <a:extLst>
                    <a:ext uri="{9D8B030D-6E8A-4147-A177-3AD203B41FA5}">
                      <a16:colId xmlns:a16="http://schemas.microsoft.com/office/drawing/2014/main" val="433606998"/>
                    </a:ext>
                  </a:extLst>
                </a:gridCol>
                <a:gridCol w="1803913">
                  <a:extLst>
                    <a:ext uri="{9D8B030D-6E8A-4147-A177-3AD203B41FA5}">
                      <a16:colId xmlns:a16="http://schemas.microsoft.com/office/drawing/2014/main" val="3663411847"/>
                    </a:ext>
                  </a:extLst>
                </a:gridCol>
                <a:gridCol w="1803913">
                  <a:extLst>
                    <a:ext uri="{9D8B030D-6E8A-4147-A177-3AD203B41FA5}">
                      <a16:colId xmlns:a16="http://schemas.microsoft.com/office/drawing/2014/main" val="1136950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da-DK" b="0" dirty="0">
                          <a:solidFill>
                            <a:schemeClr val="bg1"/>
                          </a:solidFill>
                        </a:rPr>
                        <a:t>Tusinde kr.</a:t>
                      </a:r>
                    </a:p>
                    <a:p>
                      <a:pPr algn="r"/>
                      <a:r>
                        <a:rPr lang="da-DK" dirty="0">
                          <a:solidFill>
                            <a:schemeClr val="bg1"/>
                          </a:solidFill>
                        </a:rPr>
                        <a:t>Aktiver</a:t>
                      </a:r>
                    </a:p>
                    <a:p>
                      <a:pPr algn="r"/>
                      <a:endParaRPr lang="da-DK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da-DK" sz="2000" dirty="0">
                          <a:solidFill>
                            <a:schemeClr val="bg1"/>
                          </a:solidFill>
                          <a:latin typeface="+mn-lt"/>
                        </a:rPr>
                        <a:t>Regnskab</a:t>
                      </a:r>
                      <a:endParaRPr lang="da-DK" dirty="0">
                        <a:solidFill>
                          <a:schemeClr val="bg1"/>
                        </a:solidFill>
                        <a:latin typeface="+mn-lt"/>
                      </a:endParaRPr>
                    </a:p>
                    <a:p>
                      <a:r>
                        <a:rPr lang="da-DK" dirty="0">
                          <a:solidFill>
                            <a:schemeClr val="bg1"/>
                          </a:solidFill>
                        </a:rPr>
                        <a:t>2019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a-DK" dirty="0">
                          <a:solidFill>
                            <a:schemeClr val="bg1"/>
                          </a:solidFill>
                        </a:rPr>
                        <a:t>Budget </a:t>
                      </a:r>
                    </a:p>
                    <a:p>
                      <a:r>
                        <a:rPr lang="da-DK" dirty="0">
                          <a:solidFill>
                            <a:schemeClr val="bg1"/>
                          </a:solidFill>
                        </a:rPr>
                        <a:t>2020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da-DK" dirty="0">
                          <a:solidFill>
                            <a:schemeClr val="bg1"/>
                          </a:solidFill>
                        </a:rPr>
                        <a:t>Regnskab </a:t>
                      </a:r>
                    </a:p>
                    <a:p>
                      <a:r>
                        <a:rPr lang="da-DK" dirty="0">
                          <a:solidFill>
                            <a:schemeClr val="bg1"/>
                          </a:solidFill>
                        </a:rPr>
                        <a:t>2020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111357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Ejendom</a:t>
                      </a:r>
                    </a:p>
                  </a:txBody>
                  <a:tcPr marL="62657" marR="62657" marT="44450" marB="44450" anchor="ctr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Verdana" pitchFamily="34" charset="0"/>
                          <a:cs typeface="Verdana" pitchFamily="34" charset="0"/>
                        </a:rPr>
                        <a:t>231.822</a:t>
                      </a:r>
                      <a:endParaRPr kumimoji="0" lang="da-DK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83091" marR="83091" marT="43200" marB="43200" anchor="ctr" horzOverflow="overflow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8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269.000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8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239.230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9529119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Salgsartikler</a:t>
                      </a:r>
                    </a:p>
                  </a:txBody>
                  <a:tcPr marL="62657" marR="62657" marT="44450" marB="44450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a-DK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83091" marR="83091" marT="43200" marB="43200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18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8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345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221339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Tilgodehavender</a:t>
                      </a:r>
                      <a:endParaRPr kumimoji="0" lang="da-DK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62657" marR="62657" marT="44450" marB="44450" anchor="ctr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Verdana" pitchFamily="34" charset="0"/>
                          <a:cs typeface="Verdana" pitchFamily="34" charset="0"/>
                        </a:rPr>
                        <a:t>1.632</a:t>
                      </a:r>
                    </a:p>
                  </a:txBody>
                  <a:tcPr marL="83091" marR="83091" marT="43200" marB="43200" anchor="ctr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800" b="0" dirty="0">
                          <a:solidFill>
                            <a:schemeClr val="tx1"/>
                          </a:solidFill>
                          <a:latin typeface="+mj-lt"/>
                        </a:rPr>
                        <a:t>2.000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800" b="0" dirty="0">
                          <a:solidFill>
                            <a:schemeClr val="tx1"/>
                          </a:solidFill>
                          <a:latin typeface="+mj-lt"/>
                        </a:rPr>
                        <a:t>17.463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18868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Periodeafgrænsningsposter</a:t>
                      </a:r>
                    </a:p>
                  </a:txBody>
                  <a:tcPr marL="62657" marR="62657" marT="44450" marB="44450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Verdana" pitchFamily="34" charset="0"/>
                          <a:cs typeface="Verdana" pitchFamily="34" charset="0"/>
                          <a:sym typeface="Palatino"/>
                        </a:rPr>
                        <a:t>2.680</a:t>
                      </a:r>
                    </a:p>
                  </a:txBody>
                  <a:tcPr marL="83091" marR="83091" marT="43200" marB="43200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8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3.800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8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2.455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6051857"/>
                  </a:ext>
                </a:extLst>
              </a:tr>
              <a:tr h="183805"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Diverse lokale aktiver</a:t>
                      </a:r>
                    </a:p>
                  </a:txBody>
                  <a:tcPr marL="62657" marR="62657" marT="44450" marB="44450" anchor="ctr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Verdana" pitchFamily="34" charset="0"/>
                          <a:cs typeface="Verdana" pitchFamily="34" charset="0"/>
                          <a:sym typeface="Palatino"/>
                        </a:rPr>
                        <a:t>1.432</a:t>
                      </a:r>
                    </a:p>
                  </a:txBody>
                  <a:tcPr marL="83091" marR="83091" marT="43200" marB="43200" anchor="ctr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8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1.577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8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1.497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070726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Likvider</a:t>
                      </a:r>
                    </a:p>
                  </a:txBody>
                  <a:tcPr marL="62657" marR="62657" marT="44450" marB="44450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Verdana" pitchFamily="34" charset="0"/>
                          <a:cs typeface="Verdana" pitchFamily="34" charset="0"/>
                        </a:rPr>
                        <a:t>24.275</a:t>
                      </a:r>
                    </a:p>
                  </a:txBody>
                  <a:tcPr marL="83091" marR="83091" marT="43200" marB="43200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8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1.000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8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33.190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901631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Likvide beholdninger og obligationer lokalt</a:t>
                      </a:r>
                    </a:p>
                  </a:txBody>
                  <a:tcPr marL="62657" marR="62657" marT="44450" marB="44450" anchor="ctr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Verdana" pitchFamily="34" charset="0"/>
                          <a:cs typeface="Verdana" pitchFamily="34" charset="0"/>
                        </a:rPr>
                        <a:t>52.526</a:t>
                      </a:r>
                    </a:p>
                  </a:txBody>
                  <a:tcPr marL="83091" marR="83091" marT="43200" marB="43200" anchor="ctr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8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47.565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8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61.565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6526814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Palatino"/>
                        </a:rPr>
                        <a:t>Aktiver i alt</a:t>
                      </a:r>
                    </a:p>
                  </a:txBody>
                  <a:tcPr marL="83091" marR="83091" marT="43200" marB="43200" anchor="ctr" horzOverflow="overflow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+mj-lt"/>
                          <a:ea typeface="Verdana" pitchFamily="34" charset="0"/>
                          <a:sym typeface="Palatino"/>
                        </a:rPr>
                        <a:t>314.367</a:t>
                      </a:r>
                    </a:p>
                  </a:txBody>
                  <a:tcPr marL="83091" marR="83091" marT="43200" marB="43200" anchor="ctr" horzOverflow="overflow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da-DK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+mj-lt"/>
                          <a:ea typeface="Verdana" pitchFamily="34" charset="0"/>
                          <a:sym typeface="Palatino"/>
                        </a:rPr>
                        <a:t>324.942</a:t>
                      </a: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da-DK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+mj-lt"/>
                          <a:ea typeface="Verdana" pitchFamily="34" charset="0"/>
                          <a:sym typeface="Palatino"/>
                        </a:rPr>
                        <a:t>355.745</a:t>
                      </a: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96696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5849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a_Ældre Sagen Powerpoint 20-03_2019">
  <a:themeElements>
    <a:clrScheme name="Ældresagen2016">
      <a:dk1>
        <a:srgbClr val="000000"/>
      </a:dk1>
      <a:lt1>
        <a:srgbClr val="FFFFFF"/>
      </a:lt1>
      <a:dk2>
        <a:srgbClr val="A91D1E"/>
      </a:dk2>
      <a:lt2>
        <a:srgbClr val="908979"/>
      </a:lt2>
      <a:accent1>
        <a:srgbClr val="C15F9C"/>
      </a:accent1>
      <a:accent2>
        <a:srgbClr val="9D1E65"/>
      </a:accent2>
      <a:accent3>
        <a:srgbClr val="6EA7AF"/>
      </a:accent3>
      <a:accent4>
        <a:srgbClr val="15494F"/>
      </a:accent4>
      <a:accent5>
        <a:srgbClr val="7281A4"/>
      </a:accent5>
      <a:accent6>
        <a:srgbClr val="111535"/>
      </a:accent6>
      <a:hlink>
        <a:srgbClr val="314C83"/>
      </a:hlink>
      <a:folHlink>
        <a:srgbClr val="5E22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_Templat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solidFill>
            <a:schemeClr val="accent1">
              <a:lumMod val="50000"/>
            </a:schemeClr>
          </a:solidFill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fromWordArt="0" anchor="ctr" anchorCtr="0" forceAA="0" compatLnSpc="1">
        <a:prstTxWarp prst="textNoShape">
          <a:avLst/>
        </a:prstTxWarp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700" b="0" i="0" u="none" strike="noStrike" cap="none" spc="0" normalizeH="0" baseline="0" dirty="0" err="1" smtClean="0">
            <a:solidFill>
              <a:srgbClr val="FFFFFF"/>
            </a:solidFill>
            <a:uFillTx/>
            <a:ea typeface="Palatino"/>
            <a:cs typeface="Palatino"/>
            <a:sym typeface="Palatino"/>
          </a:defRPr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414141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 dirty="0" err="1" smtClean="0">
            <a:ln>
              <a:noFill/>
            </a:ln>
            <a:solidFill>
              <a:srgbClr val="414141"/>
            </a:solidFill>
            <a:effectLst/>
            <a:uFillTx/>
            <a:latin typeface="+mn-lt"/>
            <a:ea typeface="Palatino"/>
            <a:cs typeface="Palatino"/>
            <a:sym typeface="Palatino"/>
          </a:defRPr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  <a:extLst>
    <a:ext uri="{05A4C25C-085E-4340-85A3-A5531E510DB2}">
      <thm15:themeFamily xmlns:thm15="http://schemas.microsoft.com/office/thememl/2012/main" name="Ældre Sagen 2016-16_9.potx" id="{FA62C7F8-41E3-4CF3-B1AF-0560228E0AF8}" vid="{84D6CD33-1C15-46A3-8315-F2B29DD7BD60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AES_PowerPointskabelon_2019</Template>
  <TotalTime>2249</TotalTime>
  <Words>1303</Words>
  <Application>Microsoft Office PowerPoint</Application>
  <PresentationFormat>Widescreen</PresentationFormat>
  <Paragraphs>442</Paragraphs>
  <Slides>29</Slides>
  <Notes>29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6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29</vt:i4>
      </vt:variant>
    </vt:vector>
  </HeadingPairs>
  <TitlesOfParts>
    <vt:vector size="36" baseType="lpstr">
      <vt:lpstr>Arial</vt:lpstr>
      <vt:lpstr>Calibri</vt:lpstr>
      <vt:lpstr>Calibri Light</vt:lpstr>
      <vt:lpstr>Georgia</vt:lpstr>
      <vt:lpstr>Helvetica</vt:lpstr>
      <vt:lpstr>Palatino</vt:lpstr>
      <vt:lpstr>a_Ældre Sagen Powerpoint 20-03_2019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Company>Ældre Sagen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Anne Køhn</dc:creator>
  <cp:lastModifiedBy>Jens Søndergaard</cp:lastModifiedBy>
  <cp:revision>230</cp:revision>
  <dcterms:created xsi:type="dcterms:W3CDTF">2020-10-13T08:02:17Z</dcterms:created>
  <dcterms:modified xsi:type="dcterms:W3CDTF">2021-10-29T12:54:25Z</dcterms:modified>
</cp:coreProperties>
</file>