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7" r:id="rId3"/>
    <p:sldId id="258" r:id="rId4"/>
    <p:sldId id="259" r:id="rId5"/>
    <p:sldId id="261" r:id="rId6"/>
    <p:sldId id="260" r:id="rId7"/>
    <p:sldId id="264" r:id="rId8"/>
    <p:sldId id="263" r:id="rId9"/>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71123"/>
    <a:srgbClr val="C7D7DC"/>
    <a:srgbClr val="C8D0DC"/>
    <a:srgbClr val="C3D7DC"/>
    <a:srgbClr val="C8D8D2"/>
    <a:srgbClr val="FFFFFF"/>
    <a:srgbClr val="B7D7DC"/>
    <a:srgbClr val="B7CDD2"/>
    <a:srgbClr val="A6D2CD"/>
    <a:srgbClr val="5E80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2" autoAdjust="0"/>
    <p:restoredTop sz="58770" autoAdjust="0"/>
  </p:normalViewPr>
  <p:slideViewPr>
    <p:cSldViewPr snapToGrid="0">
      <p:cViewPr varScale="1">
        <p:scale>
          <a:sx n="69" d="100"/>
          <a:sy n="69" d="100"/>
        </p:scale>
        <p:origin x="219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B1E12C-1927-404E-9C1F-583649FB5B8D}" type="datetimeFigureOut">
              <a:rPr lang="da-DK" smtClean="0"/>
              <a:t>13-06-2023</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E87BA9-5249-408C-A349-B8D17557387F}" type="slidenum">
              <a:rPr lang="da-DK" smtClean="0"/>
              <a:t>‹nr.›</a:t>
            </a:fld>
            <a:endParaRPr lang="da-DK"/>
          </a:p>
        </p:txBody>
      </p:sp>
    </p:spTree>
    <p:extLst>
      <p:ext uri="{BB962C8B-B14F-4D97-AF65-F5344CB8AC3E}">
        <p14:creationId xmlns:p14="http://schemas.microsoft.com/office/powerpoint/2010/main" val="12780618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dirty="0" smtClean="0"/>
              <a:t>Præsentation:</a:t>
            </a:r>
          </a:p>
          <a:p>
            <a:r>
              <a:rPr lang="da-DK" b="1" dirty="0" smtClean="0"/>
              <a:t/>
            </a:r>
            <a:br>
              <a:rPr lang="da-DK" b="1" dirty="0" smtClean="0"/>
            </a:br>
            <a:r>
              <a:rPr lang="da-DK" dirty="0" smtClean="0"/>
              <a:t>Velkommen</a:t>
            </a:r>
            <a:r>
              <a:rPr lang="da-DK" baseline="0" dirty="0" smtClean="0"/>
              <a:t> – i dag skal vi tale om telefonsvindel, der er en svindelform, som især ældre borgere udsættes for. </a:t>
            </a:r>
          </a:p>
          <a:p>
            <a:endParaRPr lang="da-DK" baseline="0" dirty="0" smtClean="0"/>
          </a:p>
          <a:p>
            <a:r>
              <a:rPr lang="da-DK" baseline="0" dirty="0" smtClean="0"/>
              <a:t>I 2022 er mange primært ældre borgere blevet svindlet eller forsøgt svindlet for næsten 100 millioner kr. ved telefonsvindel, og antallet er stigende. Politiet ser sager, hvor ældre er blevet svindlet for over 800.000 kr. Så det er rigtig store beløb, der er tale om. I en del af de sager, politiet ser, ringer de kriminelle til ældre og forsøger enten at lokke</a:t>
            </a:r>
            <a:r>
              <a:rPr lang="da-DK" b="1" baseline="0" dirty="0" smtClean="0"/>
              <a:t> </a:t>
            </a:r>
            <a:r>
              <a:rPr lang="da-DK" b="0" baseline="0" dirty="0" smtClean="0"/>
              <a:t>jer</a:t>
            </a:r>
            <a:r>
              <a:rPr lang="da-DK" b="1" baseline="0" dirty="0" smtClean="0"/>
              <a:t> </a:t>
            </a:r>
            <a:r>
              <a:rPr lang="da-DK" baseline="0" dirty="0" smtClean="0"/>
              <a:t>til selv at overføre penge eller lukke gerningspersonen ind i jeres netbank under påskud af, at jeres konto er i fare.</a:t>
            </a:r>
          </a:p>
          <a:p>
            <a:endParaRPr lang="da-DK" baseline="0" dirty="0" smtClean="0"/>
          </a:p>
          <a:p>
            <a:r>
              <a:rPr lang="da-DK" baseline="0" dirty="0" smtClean="0"/>
              <a:t>Det kan være en meget ubehagelig oplevelse at blive udsat for telefonsvindel, og det kan lede til stor utryghed hos den enkelte. Det er også væsentligt at bemærke, at hvis man over telefonen bliver manipuleret til at selv at åbne sin netbank, overføre penge og godkende med ens eget MitID, så dækker du selv tabet. Derfor holder vi dette oplæg for at klæde jer bedre på til at kunne gennemskue telefonsvindel, således I undgår store økonomiske tab.</a:t>
            </a:r>
          </a:p>
          <a:p>
            <a:endParaRPr lang="da-DK" baseline="0" dirty="0" smtClean="0"/>
          </a:p>
          <a:p>
            <a:endParaRPr lang="da-DK" baseline="0" dirty="0" smtClean="0"/>
          </a:p>
        </p:txBody>
      </p:sp>
      <p:sp>
        <p:nvSpPr>
          <p:cNvPr id="4" name="Pladsholder til slidenummer 3"/>
          <p:cNvSpPr>
            <a:spLocks noGrp="1"/>
          </p:cNvSpPr>
          <p:nvPr>
            <p:ph type="sldNum" sz="quarter" idx="10"/>
          </p:nvPr>
        </p:nvSpPr>
        <p:spPr/>
        <p:txBody>
          <a:bodyPr/>
          <a:lstStyle/>
          <a:p>
            <a:fld id="{EDE87BA9-5249-408C-A349-B8D17557387F}" type="slidenum">
              <a:rPr lang="da-DK" smtClean="0"/>
              <a:t>1</a:t>
            </a:fld>
            <a:endParaRPr lang="da-DK"/>
          </a:p>
        </p:txBody>
      </p:sp>
    </p:spTree>
    <p:extLst>
      <p:ext uri="{BB962C8B-B14F-4D97-AF65-F5344CB8AC3E}">
        <p14:creationId xmlns:p14="http://schemas.microsoft.com/office/powerpoint/2010/main" val="17798429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i="0" dirty="0" smtClean="0"/>
              <a:t>Til </a:t>
            </a:r>
            <a:r>
              <a:rPr lang="da-DK" b="1" i="0" baseline="0" dirty="0" smtClean="0"/>
              <a:t>underviseren:</a:t>
            </a:r>
          </a:p>
          <a:p>
            <a:endParaRPr lang="da-DK" baseline="0" dirty="0" smtClean="0"/>
          </a:p>
          <a:p>
            <a:r>
              <a:rPr lang="da-DK" b="1" i="0" baseline="0" dirty="0" smtClean="0"/>
              <a:t>Fortæl: </a:t>
            </a:r>
            <a:r>
              <a:rPr lang="da-DK" i="1" baseline="0" dirty="0" smtClean="0"/>
              <a:t>Der findes forskellige former for svindel mod ældre. I dag skal vi primært tale om den svindelform der finder sted via telefonen, men jeg vil alligevel forklare kort om de to andre former for svindel.</a:t>
            </a:r>
          </a:p>
          <a:p>
            <a:endParaRPr lang="da-DK" i="1" baseline="0" dirty="0" smtClean="0"/>
          </a:p>
          <a:p>
            <a:pPr marL="228600" indent="-228600">
              <a:buFont typeface="+mj-lt"/>
              <a:buAutoNum type="arabicPeriod"/>
            </a:pPr>
            <a:endParaRPr lang="da-DK" i="0" baseline="0" dirty="0" smtClean="0"/>
          </a:p>
          <a:p>
            <a:pPr marL="228600" indent="-228600">
              <a:buFont typeface="+mj-lt"/>
              <a:buAutoNum type="arabicPeriod"/>
            </a:pPr>
            <a:r>
              <a:rPr lang="da-DK" sz="1200" kern="1200" dirty="0" smtClean="0">
                <a:solidFill>
                  <a:schemeClr val="tx1"/>
                </a:solidFill>
                <a:effectLst/>
                <a:latin typeface="+mn-lt"/>
                <a:ea typeface="+mn-ea"/>
                <a:cs typeface="+mn-cs"/>
              </a:rPr>
              <a:t>Phishing er falske mails, mens smishing er falske sms'er. </a:t>
            </a:r>
          </a:p>
          <a:p>
            <a:pPr marL="228600" indent="-228600">
              <a:buFont typeface="+mj-lt"/>
              <a:buAutoNum type="arabicPeriod"/>
            </a:pPr>
            <a:endParaRPr lang="da-DK" sz="1200" kern="1200" dirty="0" smtClean="0">
              <a:solidFill>
                <a:schemeClr val="tx1"/>
              </a:solidFill>
              <a:effectLst/>
              <a:latin typeface="+mn-lt"/>
              <a:ea typeface="+mn-ea"/>
              <a:cs typeface="+mn-cs"/>
            </a:endParaRPr>
          </a:p>
          <a:p>
            <a:pPr marL="228600" indent="-228600">
              <a:buFont typeface="+mj-lt"/>
              <a:buAutoNum type="arabicPeriod"/>
            </a:pPr>
            <a:r>
              <a:rPr lang="da-DK" sz="1200" kern="1200" dirty="0" smtClean="0">
                <a:solidFill>
                  <a:schemeClr val="tx1"/>
                </a:solidFill>
                <a:effectLst/>
                <a:latin typeface="+mn-lt"/>
                <a:ea typeface="+mn-ea"/>
                <a:cs typeface="+mn-cs"/>
              </a:rPr>
              <a:t>Svindlen sker typisk ved, at du får tilsendt en e-mail (phishing) eller sms (smishing), hvor afsenderen forsøger at få dig til at udlevere dine personlige oplysninger, som fx betalingskortoplysninger, MitID-oplysninger eller andre private oplysninger via et link i enten e-mailen eller sms'en. </a:t>
            </a:r>
          </a:p>
          <a:p>
            <a:pPr marL="228600" indent="-228600">
              <a:buFont typeface="+mj-lt"/>
              <a:buAutoNum type="arabicPeriod"/>
            </a:pPr>
            <a:endParaRPr lang="da-DK" sz="1200" kern="1200" dirty="0" smtClean="0">
              <a:solidFill>
                <a:schemeClr val="tx1"/>
              </a:solidFill>
              <a:effectLst/>
              <a:latin typeface="+mn-lt"/>
              <a:ea typeface="+mn-ea"/>
              <a:cs typeface="+mn-cs"/>
            </a:endParaRPr>
          </a:p>
          <a:p>
            <a:pPr marL="228600" indent="-228600">
              <a:buFont typeface="+mj-lt"/>
              <a:buAutoNum type="arabicPeriod"/>
            </a:pPr>
            <a:r>
              <a:rPr lang="da-DK" sz="1200" kern="1200" dirty="0" smtClean="0">
                <a:solidFill>
                  <a:schemeClr val="tx1"/>
                </a:solidFill>
                <a:effectLst/>
                <a:latin typeface="+mn-lt"/>
                <a:ea typeface="+mn-ea"/>
                <a:cs typeface="+mn-cs"/>
              </a:rPr>
              <a:t>Telefonsvindel bliver også kaldt vishing</a:t>
            </a:r>
            <a:r>
              <a:rPr lang="da-DK" sz="1200" kern="1200" baseline="0" dirty="0" smtClean="0">
                <a:solidFill>
                  <a:schemeClr val="tx1"/>
                </a:solidFill>
                <a:effectLst/>
                <a:latin typeface="+mn-lt"/>
                <a:ea typeface="+mn-ea"/>
                <a:cs typeface="+mn-cs"/>
              </a:rPr>
              <a:t>, og er et telefonopkald, hvor kriminelle udgiver sig for at være fra din bank, politiet eller en anden offentlig myndighed.</a:t>
            </a:r>
            <a:endParaRPr lang="da-DK" sz="1200" kern="1200" dirty="0" smtClean="0">
              <a:solidFill>
                <a:schemeClr val="tx1"/>
              </a:solidFill>
              <a:effectLst/>
              <a:latin typeface="+mn-lt"/>
              <a:ea typeface="+mn-ea"/>
              <a:cs typeface="+mn-cs"/>
            </a:endParaRPr>
          </a:p>
          <a:p>
            <a:pPr marL="0" indent="0">
              <a:buFont typeface="+mj-lt"/>
              <a:buNone/>
            </a:pPr>
            <a:endParaRPr lang="da-DK" sz="1200" kern="1200" dirty="0" smtClean="0">
              <a:solidFill>
                <a:schemeClr val="tx1"/>
              </a:solidFill>
              <a:effectLst/>
              <a:latin typeface="+mn-lt"/>
              <a:ea typeface="+mn-ea"/>
              <a:cs typeface="+mn-cs"/>
            </a:endParaRPr>
          </a:p>
          <a:p>
            <a:r>
              <a:rPr lang="da-DK" sz="1200" b="1" kern="1200" dirty="0" smtClean="0">
                <a:solidFill>
                  <a:schemeClr val="tx1"/>
                </a:solidFill>
                <a:effectLst/>
                <a:latin typeface="+mn-lt"/>
                <a:ea typeface="+mn-ea"/>
                <a:cs typeface="+mn-cs"/>
              </a:rPr>
              <a:t>Fortæl: </a:t>
            </a:r>
            <a:r>
              <a:rPr lang="da-DK" sz="1200" kern="1200" dirty="0" smtClean="0">
                <a:solidFill>
                  <a:schemeClr val="tx1"/>
                </a:solidFill>
                <a:effectLst/>
                <a:latin typeface="+mn-lt"/>
                <a:ea typeface="+mn-ea"/>
                <a:cs typeface="+mn-cs"/>
              </a:rPr>
              <a:t>Vær opmærksom på, at du også kan få falske beskeder på andre platforme som fx Facebook, hvor kriminelle kan udgive sig for, at være dine venner, nabo eller familiemedlemmer. </a:t>
            </a:r>
          </a:p>
          <a:p>
            <a:endParaRPr lang="da-DK" sz="1200" i="0" kern="1200" dirty="0" smtClean="0">
              <a:solidFill>
                <a:schemeClr val="tx1"/>
              </a:solidFill>
              <a:effectLst/>
              <a:latin typeface="+mn-lt"/>
              <a:ea typeface="+mn-ea"/>
              <a:cs typeface="+mn-cs"/>
            </a:endParaRPr>
          </a:p>
          <a:p>
            <a:r>
              <a:rPr lang="da-DK" sz="1200" b="1" i="0" kern="1200" dirty="0" smtClean="0">
                <a:solidFill>
                  <a:schemeClr val="tx1"/>
                </a:solidFill>
                <a:effectLst/>
                <a:latin typeface="+mn-lt"/>
                <a:ea typeface="+mn-ea"/>
                <a:cs typeface="+mn-cs"/>
              </a:rPr>
              <a:t>Forslag til spørgsmål</a:t>
            </a:r>
            <a:r>
              <a:rPr lang="da-DK" sz="1200" b="1" i="0" kern="1200" baseline="0" dirty="0" smtClean="0">
                <a:solidFill>
                  <a:schemeClr val="tx1"/>
                </a:solidFill>
                <a:effectLst/>
                <a:latin typeface="+mn-lt"/>
                <a:ea typeface="+mn-ea"/>
                <a:cs typeface="+mn-cs"/>
              </a:rPr>
              <a:t> der kan stilles i plenum:</a:t>
            </a:r>
            <a:endParaRPr lang="da-DK" sz="1200" b="1" i="0" kern="1200" dirty="0" smtClean="0">
              <a:solidFill>
                <a:schemeClr val="tx1"/>
              </a:solidFill>
              <a:effectLst/>
              <a:latin typeface="+mn-lt"/>
              <a:ea typeface="+mn-ea"/>
              <a:cs typeface="+mn-cs"/>
            </a:endParaRPr>
          </a:p>
          <a:p>
            <a:pPr marL="0" indent="0">
              <a:buFont typeface="Arial" panose="020B0604020202020204" pitchFamily="34" charset="0"/>
              <a:buNone/>
            </a:pPr>
            <a:endParaRPr lang="da-DK" sz="1200" i="1" kern="1200" dirty="0" smtClean="0">
              <a:solidFill>
                <a:schemeClr val="tx1"/>
              </a:solidFill>
              <a:effectLst/>
              <a:latin typeface="+mn-lt"/>
              <a:ea typeface="+mn-ea"/>
              <a:cs typeface="+mn-cs"/>
            </a:endParaRPr>
          </a:p>
          <a:p>
            <a:pPr marL="0" indent="0">
              <a:buFont typeface="Arial" panose="020B0604020202020204" pitchFamily="34" charset="0"/>
              <a:buNone/>
            </a:pPr>
            <a:r>
              <a:rPr lang="da-DK" sz="1200" i="1" kern="1200" dirty="0" smtClean="0">
                <a:solidFill>
                  <a:schemeClr val="tx1"/>
                </a:solidFill>
                <a:effectLst/>
                <a:latin typeface="+mn-lt"/>
                <a:ea typeface="+mn-ea"/>
                <a:cs typeface="+mn-cs"/>
              </a:rPr>
              <a:t>Hvor</a:t>
            </a:r>
            <a:r>
              <a:rPr lang="da-DK" sz="1200" i="1" kern="1200" baseline="0" dirty="0" smtClean="0">
                <a:solidFill>
                  <a:schemeClr val="tx1"/>
                </a:solidFill>
                <a:effectLst/>
                <a:latin typeface="+mn-lt"/>
                <a:ea typeface="+mn-ea"/>
                <a:cs typeface="+mn-cs"/>
              </a:rPr>
              <a:t> mange af jer har prøvet at modtage en falsk mail?</a:t>
            </a:r>
          </a:p>
          <a:p>
            <a:pPr marL="0" indent="0">
              <a:buFont typeface="Arial" panose="020B0604020202020204" pitchFamily="34" charset="0"/>
              <a:buNone/>
            </a:pPr>
            <a:endParaRPr lang="da-DK" sz="1200" i="1" kern="1200" baseline="0" dirty="0" smtClean="0">
              <a:solidFill>
                <a:schemeClr val="tx1"/>
              </a:solidFill>
              <a:effectLst/>
              <a:latin typeface="+mn-lt"/>
              <a:ea typeface="+mn-ea"/>
              <a:cs typeface="+mn-cs"/>
            </a:endParaRPr>
          </a:p>
          <a:p>
            <a:pPr marL="0" indent="0">
              <a:buFont typeface="Arial" panose="020B0604020202020204" pitchFamily="34" charset="0"/>
              <a:buNone/>
            </a:pPr>
            <a:r>
              <a:rPr lang="da-DK" sz="1200" i="1" kern="1200" baseline="0" dirty="0" smtClean="0">
                <a:solidFill>
                  <a:schemeClr val="tx1"/>
                </a:solidFill>
                <a:effectLst/>
                <a:latin typeface="+mn-lt"/>
                <a:ea typeface="+mn-ea"/>
                <a:cs typeface="+mn-cs"/>
              </a:rPr>
              <a:t>Hvad gjorde at du kunne spotte, at den var falsk?</a:t>
            </a:r>
          </a:p>
          <a:p>
            <a:pPr marL="0" indent="0">
              <a:buFont typeface="Arial" panose="020B0604020202020204" pitchFamily="34" charset="0"/>
              <a:buNone/>
            </a:pPr>
            <a:endParaRPr lang="da-DK" sz="1200" i="1" kern="1200" baseline="0" dirty="0" smtClean="0">
              <a:solidFill>
                <a:schemeClr val="tx1"/>
              </a:solidFill>
              <a:effectLst/>
              <a:latin typeface="+mn-lt"/>
              <a:ea typeface="+mn-ea"/>
              <a:cs typeface="+mn-cs"/>
            </a:endParaRPr>
          </a:p>
          <a:p>
            <a:pPr marL="0" indent="0">
              <a:buFont typeface="Arial" panose="020B0604020202020204" pitchFamily="34" charset="0"/>
              <a:buNone/>
            </a:pPr>
            <a:r>
              <a:rPr lang="da-DK" sz="1200" i="1" kern="1200" baseline="0" dirty="0" smtClean="0">
                <a:solidFill>
                  <a:schemeClr val="tx1"/>
                </a:solidFill>
                <a:effectLst/>
                <a:latin typeface="+mn-lt"/>
                <a:ea typeface="+mn-ea"/>
                <a:cs typeface="+mn-cs"/>
              </a:rPr>
              <a:t>Har nogle af jer modtaget en svindelbesked på et socialt medie som fx Facebook?</a:t>
            </a:r>
          </a:p>
          <a:p>
            <a:pPr marL="0" indent="0">
              <a:buFont typeface="Arial" panose="020B0604020202020204" pitchFamily="34" charset="0"/>
              <a:buNone/>
            </a:pPr>
            <a:endParaRPr lang="da-DK" sz="1200" i="1" kern="1200" baseline="0" dirty="0" smtClean="0">
              <a:solidFill>
                <a:schemeClr val="tx1"/>
              </a:solidFill>
              <a:effectLst/>
              <a:latin typeface="+mn-lt"/>
              <a:ea typeface="+mn-ea"/>
              <a:cs typeface="+mn-cs"/>
            </a:endParaRPr>
          </a:p>
          <a:p>
            <a:pPr marL="0" indent="0">
              <a:buFont typeface="Arial" panose="020B0604020202020204" pitchFamily="34" charset="0"/>
              <a:buNone/>
            </a:pPr>
            <a:r>
              <a:rPr lang="da-DK" sz="1200" i="1" kern="1200" baseline="0" dirty="0" smtClean="0">
                <a:solidFill>
                  <a:schemeClr val="tx1"/>
                </a:solidFill>
                <a:effectLst/>
                <a:latin typeface="+mn-lt"/>
                <a:ea typeface="+mn-ea"/>
                <a:cs typeface="+mn-cs"/>
              </a:rPr>
              <a:t>Er der nogle af jer der har været udsat for svindel over telefonen? </a:t>
            </a:r>
          </a:p>
          <a:p>
            <a:pPr marL="0" indent="0">
              <a:buFont typeface="Arial" panose="020B0604020202020204" pitchFamily="34" charset="0"/>
              <a:buNone/>
            </a:pPr>
            <a:endParaRPr lang="da-DK" sz="1200" i="1" kern="1200" baseline="0" dirty="0" smtClean="0">
              <a:solidFill>
                <a:schemeClr val="tx1"/>
              </a:solidFill>
              <a:effectLst/>
              <a:latin typeface="+mn-lt"/>
              <a:ea typeface="+mn-ea"/>
              <a:cs typeface="+mn-cs"/>
            </a:endParaRPr>
          </a:p>
          <a:p>
            <a:pPr marL="0" indent="0">
              <a:buFont typeface="Arial" panose="020B0604020202020204" pitchFamily="34" charset="0"/>
              <a:buNone/>
            </a:pPr>
            <a:r>
              <a:rPr lang="da-DK" sz="1200" b="1" i="0" kern="1200" baseline="0" dirty="0" smtClean="0">
                <a:solidFill>
                  <a:schemeClr val="tx1"/>
                </a:solidFill>
                <a:effectLst/>
                <a:latin typeface="+mn-lt"/>
                <a:ea typeface="+mn-ea"/>
                <a:cs typeface="+mn-cs"/>
              </a:rPr>
              <a:t>Det er politiets anbefaling, at du aldrig klikker på de links du modtager i sms eller på mail. Er du i tvivl om henvendelsen er rigtig, så søg selv hjemmesiden frem, fremfor at klikke på et link. På den måde undgår du falske hjemmesider. </a:t>
            </a:r>
          </a:p>
          <a:p>
            <a:pPr marL="0" indent="0">
              <a:buFont typeface="Arial" panose="020B0604020202020204" pitchFamily="34" charset="0"/>
              <a:buNone/>
            </a:pPr>
            <a:endParaRPr lang="da-DK" sz="1200" i="1" kern="1200" baseline="0" dirty="0" smtClean="0">
              <a:solidFill>
                <a:schemeClr val="tx1"/>
              </a:solidFill>
              <a:effectLst/>
              <a:latin typeface="+mn-lt"/>
              <a:ea typeface="+mn-ea"/>
              <a:cs typeface="+mn-cs"/>
            </a:endParaRPr>
          </a:p>
          <a:p>
            <a:pPr marL="0" indent="0">
              <a:buFont typeface="Arial" panose="020B0604020202020204" pitchFamily="34" charset="0"/>
              <a:buNone/>
            </a:pPr>
            <a:endParaRPr lang="da-DK" sz="1200" kern="1200" dirty="0" smtClean="0">
              <a:solidFill>
                <a:schemeClr val="tx1"/>
              </a:solidFill>
              <a:effectLst/>
              <a:latin typeface="+mn-lt"/>
              <a:ea typeface="+mn-ea"/>
              <a:cs typeface="+mn-cs"/>
            </a:endParaRPr>
          </a:p>
          <a:p>
            <a:endParaRPr lang="da-DK" sz="1200" kern="1200" dirty="0" smtClean="0">
              <a:solidFill>
                <a:schemeClr val="tx1"/>
              </a:solidFill>
              <a:effectLst/>
              <a:latin typeface="+mn-lt"/>
              <a:ea typeface="+mn-ea"/>
              <a:cs typeface="+mn-cs"/>
            </a:endParaRPr>
          </a:p>
          <a:p>
            <a:pPr marL="0" indent="0">
              <a:buFont typeface="+mj-lt"/>
              <a:buNone/>
            </a:pPr>
            <a:endParaRPr lang="da-DK" i="0" baseline="0" dirty="0" smtClean="0"/>
          </a:p>
          <a:p>
            <a:pPr marL="0" indent="0">
              <a:buFont typeface="+mj-lt"/>
              <a:buNone/>
            </a:pPr>
            <a:endParaRPr lang="da-DK" i="0" baseline="0" dirty="0" smtClean="0"/>
          </a:p>
          <a:p>
            <a:pPr marL="0" indent="0">
              <a:buFont typeface="+mj-lt"/>
              <a:buNone/>
            </a:pPr>
            <a:endParaRPr lang="da-DK" i="0" baseline="0" dirty="0" smtClean="0"/>
          </a:p>
          <a:p>
            <a:endParaRPr lang="da-DK" i="1" baseline="0" dirty="0" smtClean="0"/>
          </a:p>
          <a:p>
            <a:endParaRPr lang="da-DK" baseline="0" dirty="0" smtClean="0"/>
          </a:p>
          <a:p>
            <a:endParaRPr lang="da-DK" dirty="0"/>
          </a:p>
        </p:txBody>
      </p:sp>
      <p:sp>
        <p:nvSpPr>
          <p:cNvPr id="4" name="Pladsholder til slidenummer 3"/>
          <p:cNvSpPr>
            <a:spLocks noGrp="1"/>
          </p:cNvSpPr>
          <p:nvPr>
            <p:ph type="sldNum" sz="quarter" idx="10"/>
          </p:nvPr>
        </p:nvSpPr>
        <p:spPr/>
        <p:txBody>
          <a:bodyPr/>
          <a:lstStyle/>
          <a:p>
            <a:fld id="{EDE87BA9-5249-408C-A349-B8D17557387F}" type="slidenum">
              <a:rPr lang="da-DK" smtClean="0"/>
              <a:t>2</a:t>
            </a:fld>
            <a:endParaRPr lang="da-DK"/>
          </a:p>
        </p:txBody>
      </p:sp>
    </p:spTree>
    <p:extLst>
      <p:ext uri="{BB962C8B-B14F-4D97-AF65-F5344CB8AC3E}">
        <p14:creationId xmlns:p14="http://schemas.microsoft.com/office/powerpoint/2010/main" val="8448495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dirty="0" smtClean="0"/>
              <a:t>Til underviseren:</a:t>
            </a:r>
          </a:p>
          <a:p>
            <a:endParaRPr lang="da-DK" b="1" dirty="0" smtClean="0"/>
          </a:p>
          <a:p>
            <a:r>
              <a:rPr lang="da-DK" dirty="0" smtClean="0"/>
              <a:t>Nu skal vi se et eksempel på</a:t>
            </a:r>
            <a:r>
              <a:rPr lang="da-DK" baseline="0" dirty="0" smtClean="0"/>
              <a:t> et ægte opkald, hvor en ældre borger bliver svindlet over telefonen. Videoklippet er rekonstrueret af Københavns Politi.</a:t>
            </a:r>
          </a:p>
          <a:p>
            <a:endParaRPr lang="da-DK" i="1" baseline="0" dirty="0" smtClean="0"/>
          </a:p>
          <a:p>
            <a:r>
              <a:rPr lang="da-DK" i="1" baseline="0" dirty="0" smtClean="0"/>
              <a:t>Afspil klippet.</a:t>
            </a:r>
          </a:p>
          <a:p>
            <a:endParaRPr lang="da-DK" i="1" baseline="0" dirty="0" smtClean="0"/>
          </a:p>
          <a:p>
            <a:r>
              <a:rPr lang="da-DK" b="1" i="0" baseline="0" dirty="0" smtClean="0"/>
              <a:t>Fortæl: </a:t>
            </a:r>
            <a:r>
              <a:rPr lang="da-DK" i="0" baseline="0" dirty="0" smtClean="0"/>
              <a:t>Som I kan høre i videoen, udgiver de kriminelle sig ofte for at komme fra banken, politiet eller andre offentlige myndigheder som fx Skattestyrelsen, som eksemplet illustrerer. </a:t>
            </a:r>
          </a:p>
          <a:p>
            <a:endParaRPr lang="da-DK" i="0" baseline="0" dirty="0" smtClean="0"/>
          </a:p>
          <a:p>
            <a:endParaRPr lang="da-DK" i="0" baseline="0" dirty="0" smtClean="0"/>
          </a:p>
          <a:p>
            <a:endParaRPr lang="da-DK" i="0" baseline="0" dirty="0" smtClean="0"/>
          </a:p>
          <a:p>
            <a:endParaRPr lang="da-DK" i="1" baseline="0" dirty="0" smtClean="0"/>
          </a:p>
          <a:p>
            <a:endParaRPr lang="da-DK" i="1" dirty="0"/>
          </a:p>
        </p:txBody>
      </p:sp>
      <p:sp>
        <p:nvSpPr>
          <p:cNvPr id="4" name="Pladsholder til slidenummer 3"/>
          <p:cNvSpPr>
            <a:spLocks noGrp="1"/>
          </p:cNvSpPr>
          <p:nvPr>
            <p:ph type="sldNum" sz="quarter" idx="10"/>
          </p:nvPr>
        </p:nvSpPr>
        <p:spPr/>
        <p:txBody>
          <a:bodyPr/>
          <a:lstStyle/>
          <a:p>
            <a:fld id="{EDE87BA9-5249-408C-A349-B8D17557387F}" type="slidenum">
              <a:rPr lang="da-DK" smtClean="0"/>
              <a:t>3</a:t>
            </a:fld>
            <a:endParaRPr lang="da-DK"/>
          </a:p>
        </p:txBody>
      </p:sp>
    </p:spTree>
    <p:extLst>
      <p:ext uri="{BB962C8B-B14F-4D97-AF65-F5344CB8AC3E}">
        <p14:creationId xmlns:p14="http://schemas.microsoft.com/office/powerpoint/2010/main" val="2388148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dirty="0" smtClean="0"/>
              <a:t>Fortæl:</a:t>
            </a:r>
            <a:r>
              <a:rPr lang="da-DK" b="1" baseline="0" dirty="0" smtClean="0"/>
              <a:t> </a:t>
            </a:r>
            <a:r>
              <a:rPr lang="da-DK" b="1" dirty="0" smtClean="0"/>
              <a:t>De kriminelle</a:t>
            </a:r>
            <a:r>
              <a:rPr lang="da-DK" b="1" baseline="0" dirty="0" smtClean="0"/>
              <a:t> vil forsøge at overbevise dig om, at du er ved at miste dine penge, eller fortælle dig at der er omstændigheder der gør, at de skal bruge dine personlige oplysninger – for at du fx kan få ”dine penge” tilbage i skat.</a:t>
            </a:r>
            <a:r>
              <a:rPr lang="da-DK" baseline="0" dirty="0" smtClean="0"/>
              <a:t> </a:t>
            </a:r>
          </a:p>
          <a:p>
            <a:endParaRPr lang="da-DK" baseline="0" dirty="0" smtClean="0"/>
          </a:p>
          <a:p>
            <a:r>
              <a:rPr lang="da-DK" baseline="0" dirty="0" smtClean="0"/>
              <a:t>Eksemplerne på skærmen illustrerer nogle af de måder, hvorpå kriminelle forsøger at franarre dig dine penge og dine personlige oplysninger.</a:t>
            </a:r>
          </a:p>
          <a:p>
            <a:endParaRPr lang="da-DK" b="1" baseline="0" dirty="0" smtClean="0"/>
          </a:p>
          <a:p>
            <a:r>
              <a:rPr lang="da-DK" b="1" baseline="0" dirty="0" smtClean="0"/>
              <a:t>En god huskeregel er, at ingen – hverken banker, myndigheder eller andre virksomheder – vil ringe til dig og bede om at få adgang til netbank, om at overføre penge eller om andre personlige oplysninger, som fx koder til MitID eller netbank. </a:t>
            </a:r>
          </a:p>
          <a:p>
            <a:endParaRPr lang="da-DK" baseline="0" dirty="0" smtClean="0"/>
          </a:p>
          <a:p>
            <a:r>
              <a:rPr lang="da-DK" b="1" baseline="0" dirty="0" smtClean="0"/>
              <a:t>Fortæl om spoofing: </a:t>
            </a:r>
          </a:p>
          <a:p>
            <a:r>
              <a:rPr lang="da-DK" baseline="0" dirty="0" smtClean="0"/>
              <a:t>I skal også være opmærksomme på, at kriminelle kan benytte en teknik, kaldet spoofing, som får det til at se ud som om, at opkaldet kommer fra et autoriseret telefonnummer fx din banks hovednummer. </a:t>
            </a:r>
          </a:p>
          <a:p>
            <a:endParaRPr lang="da-DK" baseline="0" dirty="0" smtClean="0"/>
          </a:p>
          <a:p>
            <a:r>
              <a:rPr lang="da-DK" baseline="0" dirty="0" smtClean="0"/>
              <a:t>Hvis du er i tvivl om, hvorvidt opkaldet er korrekt, anbefaler politiet, at du smækker røret på, eller siger at du vil ringe tilbage. Find derefter din banks hovednummer og ring selv nummeret op. På den måde sikrer du dig, at det er din rigtige bank, du snakker med.  </a:t>
            </a:r>
          </a:p>
          <a:p>
            <a:endParaRPr lang="da-DK"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b="1" i="0" kern="1200" dirty="0" smtClean="0">
                <a:solidFill>
                  <a:schemeClr val="tx1"/>
                </a:solidFill>
                <a:effectLst/>
                <a:latin typeface="+mn-lt"/>
                <a:ea typeface="+mn-ea"/>
                <a:cs typeface="+mn-cs"/>
              </a:rPr>
              <a:t>Forslag til spørgsmål</a:t>
            </a:r>
            <a:r>
              <a:rPr lang="da-DK" sz="1200" b="1" i="0" kern="1200" baseline="0" dirty="0" smtClean="0">
                <a:solidFill>
                  <a:schemeClr val="tx1"/>
                </a:solidFill>
                <a:effectLst/>
                <a:latin typeface="+mn-lt"/>
                <a:ea typeface="+mn-ea"/>
                <a:cs typeface="+mn-cs"/>
              </a:rPr>
              <a:t> der kan stilles i plenum:</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b="1" i="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b="0" i="1" kern="1200" baseline="0" dirty="0" smtClean="0">
                <a:solidFill>
                  <a:schemeClr val="tx1"/>
                </a:solidFill>
                <a:effectLst/>
                <a:latin typeface="+mn-lt"/>
                <a:ea typeface="+mn-ea"/>
                <a:cs typeface="+mn-cs"/>
              </a:rPr>
              <a:t>Hvordan ville I have det med, at smække røret på hvis banken eller politiet ringede? (politiet har erfaret, at mange har svært ved at smække røret på, da de har stor tiltro og respekt for autoriteter, som fx banken eller politiet).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b="1" i="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b="1" i="0" kern="1200" baseline="0" dirty="0" smtClean="0">
                <a:solidFill>
                  <a:schemeClr val="tx1"/>
                </a:solidFill>
                <a:effectLst/>
                <a:latin typeface="+mn-lt"/>
                <a:ea typeface="+mn-ea"/>
                <a:cs typeface="+mn-cs"/>
              </a:rPr>
              <a:t>Det er vigtigt at huske, at hverken banken, politiet eller andre myndigheder ikke bliver sure, hvis du smækker røret på. De har kun stor forståelse for, at du udviser forsigtighed og selv ringer tilbage til dem på deres hovednummer.</a:t>
            </a:r>
            <a:endParaRPr lang="da-DK" sz="1200" b="1" i="0" kern="1200" dirty="0" smtClean="0">
              <a:solidFill>
                <a:schemeClr val="tx1"/>
              </a:solidFill>
              <a:effectLst/>
              <a:latin typeface="+mn-lt"/>
              <a:ea typeface="+mn-ea"/>
              <a:cs typeface="+mn-cs"/>
            </a:endParaRPr>
          </a:p>
          <a:p>
            <a:endParaRPr lang="da-DK" baseline="0" dirty="0" smtClean="0"/>
          </a:p>
          <a:p>
            <a:endParaRPr lang="da-DK" baseline="0" dirty="0" smtClean="0"/>
          </a:p>
        </p:txBody>
      </p:sp>
      <p:sp>
        <p:nvSpPr>
          <p:cNvPr id="4" name="Pladsholder til slidenummer 3"/>
          <p:cNvSpPr>
            <a:spLocks noGrp="1"/>
          </p:cNvSpPr>
          <p:nvPr>
            <p:ph type="sldNum" sz="quarter" idx="10"/>
          </p:nvPr>
        </p:nvSpPr>
        <p:spPr/>
        <p:txBody>
          <a:bodyPr/>
          <a:lstStyle/>
          <a:p>
            <a:fld id="{EDE87BA9-5249-408C-A349-B8D17557387F}" type="slidenum">
              <a:rPr lang="da-DK" smtClean="0"/>
              <a:t>4</a:t>
            </a:fld>
            <a:endParaRPr lang="da-DK"/>
          </a:p>
        </p:txBody>
      </p:sp>
    </p:spTree>
    <p:extLst>
      <p:ext uri="{BB962C8B-B14F-4D97-AF65-F5344CB8AC3E}">
        <p14:creationId xmlns:p14="http://schemas.microsoft.com/office/powerpoint/2010/main" val="26554653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dirty="0" smtClean="0"/>
              <a:t>Fortæl: </a:t>
            </a:r>
            <a:r>
              <a:rPr lang="da-DK" b="0" dirty="0" smtClean="0"/>
              <a:t>Det</a:t>
            </a:r>
            <a:r>
              <a:rPr lang="da-DK" b="0" baseline="0" dirty="0" smtClean="0"/>
              <a:t> her</a:t>
            </a:r>
            <a:r>
              <a:rPr lang="da-DK" b="0" dirty="0" smtClean="0"/>
              <a:t> er politiets tre</a:t>
            </a:r>
            <a:r>
              <a:rPr lang="da-DK" b="0" baseline="0" dirty="0" smtClean="0"/>
              <a:t> gode råd, som du kan følge for at undgå at blive svindlet.</a:t>
            </a:r>
          </a:p>
          <a:p>
            <a:endParaRPr lang="da-DK" b="0" baseline="0" dirty="0" smtClean="0"/>
          </a:p>
          <a:p>
            <a:r>
              <a:rPr lang="da-DK" b="0" baseline="0" dirty="0" smtClean="0"/>
              <a:t>Efter oplægget kan I tage de tre gode råd med hjem, hænge det på køleskabet eller ligge det der, hvor I ofte får øje det. </a:t>
            </a:r>
          </a:p>
          <a:p>
            <a:endParaRPr lang="da-DK" b="0" baseline="0" dirty="0" smtClean="0"/>
          </a:p>
          <a:p>
            <a:r>
              <a:rPr lang="da-DK" b="0" baseline="0" dirty="0" smtClean="0"/>
              <a:t>(Til underviseren: Vedhæftet i undervisningsmaterialet finder du politiets tre gode råd, som du forinden oplægget kan printe ud og videregive).</a:t>
            </a:r>
            <a:endParaRPr lang="da-DK" b="0" dirty="0"/>
          </a:p>
        </p:txBody>
      </p:sp>
      <p:sp>
        <p:nvSpPr>
          <p:cNvPr id="4" name="Pladsholder til slidenummer 3"/>
          <p:cNvSpPr>
            <a:spLocks noGrp="1"/>
          </p:cNvSpPr>
          <p:nvPr>
            <p:ph type="sldNum" sz="quarter" idx="10"/>
          </p:nvPr>
        </p:nvSpPr>
        <p:spPr/>
        <p:txBody>
          <a:bodyPr/>
          <a:lstStyle/>
          <a:p>
            <a:fld id="{EDE87BA9-5249-408C-A349-B8D17557387F}" type="slidenum">
              <a:rPr lang="da-DK" smtClean="0"/>
              <a:t>5</a:t>
            </a:fld>
            <a:endParaRPr lang="da-DK"/>
          </a:p>
        </p:txBody>
      </p:sp>
    </p:spTree>
    <p:extLst>
      <p:ext uri="{BB962C8B-B14F-4D97-AF65-F5344CB8AC3E}">
        <p14:creationId xmlns:p14="http://schemas.microsoft.com/office/powerpoint/2010/main" val="26337653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dirty="0" smtClean="0"/>
              <a:t>Fortæl: </a:t>
            </a:r>
            <a:r>
              <a:rPr lang="da-DK" dirty="0" smtClean="0"/>
              <a:t>Politiet</a:t>
            </a:r>
            <a:r>
              <a:rPr lang="da-DK" baseline="0" dirty="0" smtClean="0"/>
              <a:t> har forskellige anbefalinger til, hvordan I kan begrænse muligheden for, at kriminelle lykkedes med at svindle dig. </a:t>
            </a:r>
          </a:p>
          <a:p>
            <a:endParaRPr lang="da-DK" b="1" baseline="0" dirty="0" smtClean="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da-DK" b="1" baseline="0" dirty="0" smtClean="0"/>
              <a:t>Udeladt nummer: </a:t>
            </a:r>
            <a:r>
              <a:rPr lang="da-DK" b="0" baseline="0" dirty="0" smtClean="0"/>
              <a:t>Med udeladt nummer vil dit telefonnummer være </a:t>
            </a:r>
            <a:r>
              <a:rPr lang="da-DK" sz="1200" b="0" i="0" kern="1200" dirty="0" smtClean="0">
                <a:solidFill>
                  <a:schemeClr val="tx1"/>
                </a:solidFill>
                <a:effectLst/>
                <a:latin typeface="+mn-lt"/>
                <a:ea typeface="+mn-ea"/>
                <a:cs typeface="+mn-cs"/>
              </a:rPr>
              <a:t>skjult for oplysningstjenesterne</a:t>
            </a:r>
            <a:r>
              <a:rPr lang="da-DK" sz="1200" b="0" i="0" kern="1200" baseline="0" dirty="0" smtClean="0">
                <a:solidFill>
                  <a:schemeClr val="tx1"/>
                </a:solidFill>
                <a:effectLst/>
                <a:latin typeface="+mn-lt"/>
                <a:ea typeface="+mn-ea"/>
                <a:cs typeface="+mn-cs"/>
              </a:rPr>
              <a:t>. Det vil gøre det svære for kriminelle, at få fat på dit telefonnummer. Du kan få udeladt nummer via dit telefonselskabs hjemmeside eller ved at ringe til dem på deres hovednummer. </a:t>
            </a:r>
            <a:endParaRPr lang="da-DK" b="0" i="0" baseline="0" dirty="0" smtClean="0"/>
          </a:p>
          <a:p>
            <a:pPr marL="228600" indent="-228600">
              <a:buAutoNum type="arabicPeriod"/>
            </a:pPr>
            <a:endParaRPr lang="da-DK" b="0" i="0" baseline="0" dirty="0" smtClean="0"/>
          </a:p>
          <a:p>
            <a:pPr marL="228600" indent="-228600">
              <a:buAutoNum type="arabicPeriod"/>
            </a:pPr>
            <a:endParaRPr lang="da-DK" b="1" baseline="0" dirty="0" smtClean="0"/>
          </a:p>
          <a:p>
            <a:pPr marL="228600" indent="-228600">
              <a:buAutoNum type="arabicPeriod"/>
            </a:pPr>
            <a:r>
              <a:rPr lang="da-DK" b="1" baseline="0" dirty="0" smtClean="0"/>
              <a:t>Privat Facebook-profil: </a:t>
            </a:r>
            <a:r>
              <a:rPr lang="da-DK" b="0" baseline="0" dirty="0" smtClean="0"/>
              <a:t>Kriminelle udnytter ofte alle de oplysninger, der findes om dig på nettet som fx fødselsdagsdato, bopæl eller tidligere arbejdsplads til at fremstå mere troværdige, når de ringer til dig. Disse informationer finder kriminelle ofte på sociale medier som fx Facebook. Derfor anbefales det, at du under privatindstillinger gør din Facebook-profil privat, så det kun er dig og dine </a:t>
            </a:r>
            <a:r>
              <a:rPr lang="da-DK" b="1" baseline="0" dirty="0" smtClean="0"/>
              <a:t>nærmeste</a:t>
            </a:r>
            <a:r>
              <a:rPr lang="da-DK" b="0" baseline="0" dirty="0" smtClean="0"/>
              <a:t>, der kan se oplysninger om dig. Måske du kan få dit barnebarn eller en anden nærtstående til at hjælpe dig med dette </a:t>
            </a:r>
            <a:r>
              <a:rPr lang="da-DK" b="0" i="1" baseline="0" dirty="0" smtClean="0"/>
              <a:t>(En guide til dette kan nemt fremfindes på nettet). </a:t>
            </a:r>
          </a:p>
          <a:p>
            <a:pPr marL="228600" indent="-228600">
              <a:buAutoNum type="arabicPeriod"/>
            </a:pPr>
            <a:endParaRPr lang="da-DK" b="1" baseline="0" dirty="0" smtClean="0"/>
          </a:p>
          <a:p>
            <a:pPr marL="228600" indent="-228600">
              <a:buAutoNum type="arabicPeriod"/>
            </a:pPr>
            <a:r>
              <a:rPr lang="da-DK" b="1" baseline="0" dirty="0" smtClean="0"/>
              <a:t>Dialog med banken: </a:t>
            </a:r>
            <a:r>
              <a:rPr lang="da-DK" b="0" baseline="0" dirty="0" smtClean="0"/>
              <a:t>Det kan være en god idé at rådføre dig med din bank om, hvordan du sikrer dig bedst imod økonomisk svindel. Du kan fx vælge, at sætte din beløbsgrænse ned, så det kun er muligt at overføre x antal kr. om dagen. Hos flere af de store danske banker er det i øjeblikket muligt at overføre op til en halv million kr. med enkelte klik i din netbank. En lavere beløbsgrænse vil gøre det sværere for svindlere og begrænse de økonomiske tab, I risikerer at lide, hvis I udsættes for telefonsvindel. </a:t>
            </a:r>
            <a:endParaRPr lang="da-DK" b="1" baseline="0" dirty="0" smtClean="0"/>
          </a:p>
        </p:txBody>
      </p:sp>
      <p:sp>
        <p:nvSpPr>
          <p:cNvPr id="4" name="Pladsholder til slidenummer 3"/>
          <p:cNvSpPr>
            <a:spLocks noGrp="1"/>
          </p:cNvSpPr>
          <p:nvPr>
            <p:ph type="sldNum" sz="quarter" idx="10"/>
          </p:nvPr>
        </p:nvSpPr>
        <p:spPr/>
        <p:txBody>
          <a:bodyPr/>
          <a:lstStyle/>
          <a:p>
            <a:fld id="{EDE87BA9-5249-408C-A349-B8D17557387F}" type="slidenum">
              <a:rPr lang="da-DK" smtClean="0"/>
              <a:t>6</a:t>
            </a:fld>
            <a:endParaRPr lang="da-DK"/>
          </a:p>
        </p:txBody>
      </p:sp>
    </p:spTree>
    <p:extLst>
      <p:ext uri="{BB962C8B-B14F-4D97-AF65-F5344CB8AC3E}">
        <p14:creationId xmlns:p14="http://schemas.microsoft.com/office/powerpoint/2010/main" val="23695634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b="1" kern="1200" dirty="0" smtClean="0">
                <a:solidFill>
                  <a:schemeClr val="tx1"/>
                </a:solidFill>
                <a:effectLst/>
                <a:latin typeface="+mn-lt"/>
                <a:ea typeface="+mn-ea"/>
                <a:cs typeface="+mn-cs"/>
              </a:rPr>
              <a:t>Fortæl: </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kern="1200" dirty="0" smtClean="0">
                <a:solidFill>
                  <a:schemeClr val="tx1"/>
                </a:solidFill>
                <a:effectLst/>
                <a:latin typeface="+mn-lt"/>
                <a:ea typeface="+mn-ea"/>
                <a:cs typeface="+mn-cs"/>
              </a:rPr>
              <a:t>Hvis du er blevet narret til, at overføre penge eller udlevere dine personlige oplysninger over telefonen, er det vigtigt, at du hurtigt kontakter din bank på deres hovednummer</a:t>
            </a:r>
            <a:r>
              <a:rPr lang="da-DK" sz="1200" kern="1200" baseline="0" dirty="0" smtClean="0">
                <a:solidFill>
                  <a:schemeClr val="tx1"/>
                </a:solidFill>
                <a:effectLst/>
                <a:latin typeface="+mn-lt"/>
                <a:ea typeface="+mn-ea"/>
                <a:cs typeface="+mn-cs"/>
              </a:rPr>
              <a:t> for at få spærret dine kort og dit MitID.  </a:t>
            </a:r>
            <a:endParaRPr lang="da-DK"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b="1" kern="1200" dirty="0" smtClean="0">
              <a:solidFill>
                <a:schemeClr val="tx1"/>
              </a:solidFill>
              <a:effectLst/>
              <a:latin typeface="+mn-lt"/>
              <a:ea typeface="+mn-ea"/>
              <a:cs typeface="+mn-cs"/>
            </a:endParaRPr>
          </a:p>
          <a:p>
            <a:r>
              <a:rPr lang="da-DK" sz="1200" b="0" i="0" kern="1200" dirty="0" smtClean="0">
                <a:solidFill>
                  <a:schemeClr val="tx1"/>
                </a:solidFill>
                <a:effectLst/>
                <a:latin typeface="+mn-lt"/>
                <a:ea typeface="+mn-ea"/>
                <a:cs typeface="+mn-cs"/>
              </a:rPr>
              <a:t>Du kan få råd og vejledning, hvis du har været udsat for eller har mistanke om at have været udsat for identitetstyveri</a:t>
            </a:r>
            <a:r>
              <a:rPr lang="da-DK" sz="1200" b="0" i="0" kern="1200" baseline="0" dirty="0" smtClean="0">
                <a:solidFill>
                  <a:schemeClr val="tx1"/>
                </a:solidFill>
                <a:effectLst/>
                <a:latin typeface="+mn-lt"/>
                <a:ea typeface="+mn-ea"/>
                <a:cs typeface="+mn-cs"/>
              </a:rPr>
              <a:t> på Digitaliseringsstyrelsens hotline på</a:t>
            </a:r>
            <a:r>
              <a:rPr lang="da-DK" sz="1200" b="0" i="0" kern="1200" dirty="0" smtClean="0">
                <a:solidFill>
                  <a:schemeClr val="tx1"/>
                </a:solidFill>
                <a:effectLst/>
                <a:latin typeface="+mn-lt"/>
                <a:ea typeface="+mn-ea"/>
                <a:cs typeface="+mn-cs"/>
              </a:rPr>
              <a:t> telefonnummer 33 98 00 98.</a:t>
            </a:r>
          </a:p>
          <a:p>
            <a:r>
              <a:rPr lang="da-DK" sz="1200" b="0" i="0" kern="1200" dirty="0" smtClean="0">
                <a:solidFill>
                  <a:schemeClr val="tx1"/>
                </a:solidFill>
                <a:effectLst/>
                <a:latin typeface="+mn-lt"/>
                <a:ea typeface="+mn-ea"/>
                <a:cs typeface="+mn-cs"/>
              </a:rPr>
              <a:t> </a:t>
            </a:r>
          </a:p>
          <a:p>
            <a:r>
              <a:rPr lang="da-DK" sz="1200" b="0" i="0" kern="1200" dirty="0" smtClean="0">
                <a:solidFill>
                  <a:schemeClr val="tx1"/>
                </a:solidFill>
                <a:effectLst/>
                <a:latin typeface="+mn-lt"/>
                <a:ea typeface="+mn-ea"/>
                <a:cs typeface="+mn-cs"/>
              </a:rPr>
              <a:t>Hvis du har en smartphone,</a:t>
            </a:r>
            <a:r>
              <a:rPr lang="da-DK" sz="1200" b="0" i="0" kern="1200" baseline="0" dirty="0" smtClean="0">
                <a:solidFill>
                  <a:schemeClr val="tx1"/>
                </a:solidFill>
                <a:effectLst/>
                <a:latin typeface="+mn-lt"/>
                <a:ea typeface="+mn-ea"/>
                <a:cs typeface="+mn-cs"/>
              </a:rPr>
              <a:t> kan du hente </a:t>
            </a:r>
            <a:r>
              <a:rPr lang="da-DK" sz="1200" b="0" i="0" kern="1200" baseline="0" dirty="0" err="1" smtClean="0">
                <a:solidFill>
                  <a:schemeClr val="tx1"/>
                </a:solidFill>
                <a:effectLst/>
                <a:latin typeface="+mn-lt"/>
                <a:ea typeface="+mn-ea"/>
                <a:cs typeface="+mn-cs"/>
              </a:rPr>
              <a:t>appen</a:t>
            </a:r>
            <a:r>
              <a:rPr lang="da-DK" sz="1200" b="0" i="0" kern="1200" baseline="0" dirty="0" smtClean="0">
                <a:solidFill>
                  <a:schemeClr val="tx1"/>
                </a:solidFill>
                <a:effectLst/>
                <a:latin typeface="+mn-lt"/>
                <a:ea typeface="+mn-ea"/>
                <a:cs typeface="+mn-cs"/>
              </a:rPr>
              <a:t> Mit Digitale Selvforsvar, som er en gratis </a:t>
            </a:r>
            <a:r>
              <a:rPr lang="da-DK" sz="1200" b="0" i="0" kern="1200" baseline="0" dirty="0" err="1" smtClean="0">
                <a:solidFill>
                  <a:schemeClr val="tx1"/>
                </a:solidFill>
                <a:effectLst/>
                <a:latin typeface="+mn-lt"/>
                <a:ea typeface="+mn-ea"/>
                <a:cs typeface="+mn-cs"/>
              </a:rPr>
              <a:t>app</a:t>
            </a:r>
            <a:r>
              <a:rPr lang="da-DK" sz="1200" b="0" i="0" kern="1200" baseline="0" dirty="0" smtClean="0">
                <a:solidFill>
                  <a:schemeClr val="tx1"/>
                </a:solidFill>
                <a:effectLst/>
                <a:latin typeface="+mn-lt"/>
                <a:ea typeface="+mn-ea"/>
                <a:cs typeface="+mn-cs"/>
              </a:rPr>
              <a:t>, der hjælper dig med at være sikker online. Appen holder dig opdateret på de nyeste digitale trusler, som fx hvilke falske mails, der er i omløb, falske konkurrencer, registrerede vira-trusler og andet skadelig software. </a:t>
            </a:r>
            <a:endParaRPr lang="da-DK"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b="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kern="1200" dirty="0" smtClean="0">
                <a:solidFill>
                  <a:schemeClr val="tx1"/>
                </a:solidFill>
                <a:effectLst/>
                <a:latin typeface="+mn-lt"/>
                <a:ea typeface="+mn-ea"/>
                <a:cs typeface="+mn-cs"/>
              </a:rPr>
              <a:t>Hvis du</a:t>
            </a:r>
            <a:r>
              <a:rPr lang="da-DK" sz="1200" kern="1200" baseline="0" dirty="0" smtClean="0">
                <a:solidFill>
                  <a:schemeClr val="tx1"/>
                </a:solidFill>
                <a:effectLst/>
                <a:latin typeface="+mn-lt"/>
                <a:ea typeface="+mn-ea"/>
                <a:cs typeface="+mn-cs"/>
              </a:rPr>
              <a:t> har været udsat for telefonsvindel er det vigtigt, at du får snakket om oplevelsen evt. med en nærtstående, så du ikke går og føler dig utryg eller bange. Nogle oplever også at have fået skæld ud af deres børn eller ægtefælle, og følelser om skam kan derfor også fylde en del. Det er også vigtigt, at advare din omgangskreds om telefonsvindel. På den måde kan vi hjælpe hinanden med at sprede budskabet.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p:txBody>
      </p:sp>
      <p:sp>
        <p:nvSpPr>
          <p:cNvPr id="4" name="Pladsholder til slidenummer 3"/>
          <p:cNvSpPr>
            <a:spLocks noGrp="1"/>
          </p:cNvSpPr>
          <p:nvPr>
            <p:ph type="sldNum" sz="quarter" idx="10"/>
          </p:nvPr>
        </p:nvSpPr>
        <p:spPr/>
        <p:txBody>
          <a:bodyPr/>
          <a:lstStyle/>
          <a:p>
            <a:fld id="{EDE87BA9-5249-408C-A349-B8D17557387F}" type="slidenum">
              <a:rPr lang="da-DK" smtClean="0"/>
              <a:t>7</a:t>
            </a:fld>
            <a:endParaRPr lang="da-DK"/>
          </a:p>
        </p:txBody>
      </p:sp>
    </p:spTree>
    <p:extLst>
      <p:ext uri="{BB962C8B-B14F-4D97-AF65-F5344CB8AC3E}">
        <p14:creationId xmlns:p14="http://schemas.microsoft.com/office/powerpoint/2010/main" val="3310733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EDE87BA9-5249-408C-A349-B8D17557387F}" type="slidenum">
              <a:rPr lang="da-DK" smtClean="0"/>
              <a:t>8</a:t>
            </a:fld>
            <a:endParaRPr lang="da-DK"/>
          </a:p>
        </p:txBody>
      </p:sp>
    </p:spTree>
    <p:extLst>
      <p:ext uri="{BB962C8B-B14F-4D97-AF65-F5344CB8AC3E}">
        <p14:creationId xmlns:p14="http://schemas.microsoft.com/office/powerpoint/2010/main" val="38380815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a-DK" smtClean="0"/>
              <a:t>Klik for at redigere i master</a:t>
            </a:r>
            <a:endParaRPr lang="da-DK"/>
          </a:p>
        </p:txBody>
      </p:sp>
      <p:sp>
        <p:nvSpPr>
          <p:cNvPr id="3" name="U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smtClean="0"/>
              <a:t>Klik for at redigere undertiteltypografien i masteren</a:t>
            </a:r>
            <a:endParaRPr lang="da-DK"/>
          </a:p>
        </p:txBody>
      </p:sp>
      <p:sp>
        <p:nvSpPr>
          <p:cNvPr id="4" name="Pladsholder til dato 3"/>
          <p:cNvSpPr>
            <a:spLocks noGrp="1"/>
          </p:cNvSpPr>
          <p:nvPr>
            <p:ph type="dt" sz="half" idx="10"/>
          </p:nvPr>
        </p:nvSpPr>
        <p:spPr/>
        <p:txBody>
          <a:bodyPr/>
          <a:lstStyle/>
          <a:p>
            <a:fld id="{7CC50EBD-5FE4-497A-9917-06669CB14454}" type="datetimeFigureOut">
              <a:rPr lang="da-DK" smtClean="0"/>
              <a:t>13-06-2023</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3A7FD600-81C7-47D2-8434-8479A27387E8}" type="slidenum">
              <a:rPr lang="da-DK" smtClean="0"/>
              <a:t>‹nr.›</a:t>
            </a:fld>
            <a:endParaRPr lang="da-DK"/>
          </a:p>
        </p:txBody>
      </p:sp>
    </p:spTree>
    <p:extLst>
      <p:ext uri="{BB962C8B-B14F-4D97-AF65-F5344CB8AC3E}">
        <p14:creationId xmlns:p14="http://schemas.microsoft.com/office/powerpoint/2010/main" val="24893880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lodret titel 2"/>
          <p:cNvSpPr>
            <a:spLocks noGrp="1"/>
          </p:cNvSpPr>
          <p:nvPr>
            <p:ph type="body" orient="vert" idx="1"/>
          </p:nvPr>
        </p:nvSpPr>
        <p:spPr/>
        <p:txBody>
          <a:bodyPr vert="eaVert"/>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7CC50EBD-5FE4-497A-9917-06669CB14454}" type="datetimeFigureOut">
              <a:rPr lang="da-DK" smtClean="0"/>
              <a:t>13-06-2023</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3A7FD600-81C7-47D2-8434-8479A27387E8}" type="slidenum">
              <a:rPr lang="da-DK" smtClean="0"/>
              <a:t>‹nr.›</a:t>
            </a:fld>
            <a:endParaRPr lang="da-DK"/>
          </a:p>
        </p:txBody>
      </p:sp>
    </p:spTree>
    <p:extLst>
      <p:ext uri="{BB962C8B-B14F-4D97-AF65-F5344CB8AC3E}">
        <p14:creationId xmlns:p14="http://schemas.microsoft.com/office/powerpoint/2010/main" val="1076011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8724900" y="365125"/>
            <a:ext cx="2628900" cy="5811838"/>
          </a:xfrm>
        </p:spPr>
        <p:txBody>
          <a:bodyPr vert="eaVert"/>
          <a:lstStyle/>
          <a:p>
            <a:r>
              <a:rPr lang="da-DK" smtClean="0"/>
              <a:t>Klik for at redigere i master</a:t>
            </a:r>
            <a:endParaRPr lang="da-DK"/>
          </a:p>
        </p:txBody>
      </p:sp>
      <p:sp>
        <p:nvSpPr>
          <p:cNvPr id="3" name="Pladsholder til lodret titel 2"/>
          <p:cNvSpPr>
            <a:spLocks noGrp="1"/>
          </p:cNvSpPr>
          <p:nvPr>
            <p:ph type="body" orient="vert" idx="1"/>
          </p:nvPr>
        </p:nvSpPr>
        <p:spPr>
          <a:xfrm>
            <a:off x="838200" y="365125"/>
            <a:ext cx="7734300" cy="5811838"/>
          </a:xfrm>
        </p:spPr>
        <p:txBody>
          <a:bodyPr vert="eaVert"/>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7CC50EBD-5FE4-497A-9917-06669CB14454}" type="datetimeFigureOut">
              <a:rPr lang="da-DK" smtClean="0"/>
              <a:t>13-06-2023</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3A7FD600-81C7-47D2-8434-8479A27387E8}" type="slidenum">
              <a:rPr lang="da-DK" smtClean="0"/>
              <a:t>‹nr.›</a:t>
            </a:fld>
            <a:endParaRPr lang="da-DK"/>
          </a:p>
        </p:txBody>
      </p:sp>
    </p:spTree>
    <p:extLst>
      <p:ext uri="{BB962C8B-B14F-4D97-AF65-F5344CB8AC3E}">
        <p14:creationId xmlns:p14="http://schemas.microsoft.com/office/powerpoint/2010/main" val="1462874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idx="1"/>
          </p:nvPr>
        </p:nvSpPr>
        <p:spPr/>
        <p:txBody>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7CC50EBD-5FE4-497A-9917-06669CB14454}" type="datetimeFigureOut">
              <a:rPr lang="da-DK" smtClean="0"/>
              <a:t>13-06-2023</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3A7FD600-81C7-47D2-8434-8479A27387E8}" type="slidenum">
              <a:rPr lang="da-DK" smtClean="0"/>
              <a:t>‹nr.›</a:t>
            </a:fld>
            <a:endParaRPr lang="da-DK"/>
          </a:p>
        </p:txBody>
      </p:sp>
    </p:spTree>
    <p:extLst>
      <p:ext uri="{BB962C8B-B14F-4D97-AF65-F5344CB8AC3E}">
        <p14:creationId xmlns:p14="http://schemas.microsoft.com/office/powerpoint/2010/main" val="3779039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a-DK" smtClean="0"/>
              <a:t>Klik for at redigere i master</a:t>
            </a:r>
            <a:endParaRPr lang="da-DK"/>
          </a:p>
        </p:txBody>
      </p:sp>
      <p:sp>
        <p:nvSpPr>
          <p:cNvPr id="3" name="Pladsholder til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smtClean="0"/>
              <a:t>Rediger typografien i masterens</a:t>
            </a:r>
          </a:p>
        </p:txBody>
      </p:sp>
      <p:sp>
        <p:nvSpPr>
          <p:cNvPr id="4" name="Pladsholder til dato 3"/>
          <p:cNvSpPr>
            <a:spLocks noGrp="1"/>
          </p:cNvSpPr>
          <p:nvPr>
            <p:ph type="dt" sz="half" idx="10"/>
          </p:nvPr>
        </p:nvSpPr>
        <p:spPr/>
        <p:txBody>
          <a:bodyPr/>
          <a:lstStyle/>
          <a:p>
            <a:fld id="{7CC50EBD-5FE4-497A-9917-06669CB14454}" type="datetimeFigureOut">
              <a:rPr lang="da-DK" smtClean="0"/>
              <a:t>13-06-2023</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3A7FD600-81C7-47D2-8434-8479A27387E8}" type="slidenum">
              <a:rPr lang="da-DK" smtClean="0"/>
              <a:t>‹nr.›</a:t>
            </a:fld>
            <a:endParaRPr lang="da-DK"/>
          </a:p>
        </p:txBody>
      </p:sp>
    </p:spTree>
    <p:extLst>
      <p:ext uri="{BB962C8B-B14F-4D97-AF65-F5344CB8AC3E}">
        <p14:creationId xmlns:p14="http://schemas.microsoft.com/office/powerpoint/2010/main" val="4021014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sz="half" idx="1"/>
          </p:nvPr>
        </p:nvSpPr>
        <p:spPr>
          <a:xfrm>
            <a:off x="838200" y="1825625"/>
            <a:ext cx="5181600" cy="4351338"/>
          </a:xfrm>
        </p:spPr>
        <p:txBody>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6172200" y="1825625"/>
            <a:ext cx="5181600" cy="4351338"/>
          </a:xfrm>
        </p:spPr>
        <p:txBody>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dato 4"/>
          <p:cNvSpPr>
            <a:spLocks noGrp="1"/>
          </p:cNvSpPr>
          <p:nvPr>
            <p:ph type="dt" sz="half" idx="10"/>
          </p:nvPr>
        </p:nvSpPr>
        <p:spPr/>
        <p:txBody>
          <a:bodyPr/>
          <a:lstStyle/>
          <a:p>
            <a:fld id="{7CC50EBD-5FE4-497A-9917-06669CB14454}" type="datetimeFigureOut">
              <a:rPr lang="da-DK" smtClean="0"/>
              <a:t>13-06-2023</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3A7FD600-81C7-47D2-8434-8479A27387E8}" type="slidenum">
              <a:rPr lang="da-DK" smtClean="0"/>
              <a:t>‹nr.›</a:t>
            </a:fld>
            <a:endParaRPr lang="da-DK"/>
          </a:p>
        </p:txBody>
      </p:sp>
    </p:spTree>
    <p:extLst>
      <p:ext uri="{BB962C8B-B14F-4D97-AF65-F5344CB8AC3E}">
        <p14:creationId xmlns:p14="http://schemas.microsoft.com/office/powerpoint/2010/main" val="2559562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a-DK" smtClean="0"/>
              <a:t>Klik for at redigere i master</a:t>
            </a:r>
            <a:endParaRPr lang="da-DK"/>
          </a:p>
        </p:txBody>
      </p:sp>
      <p:sp>
        <p:nvSpPr>
          <p:cNvPr id="3" name="Pladsholder til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Rediger typografien i masterens</a:t>
            </a:r>
          </a:p>
        </p:txBody>
      </p:sp>
      <p:sp>
        <p:nvSpPr>
          <p:cNvPr id="4" name="Pladsholder til indhold 3"/>
          <p:cNvSpPr>
            <a:spLocks noGrp="1"/>
          </p:cNvSpPr>
          <p:nvPr>
            <p:ph sz="half" idx="2"/>
          </p:nvPr>
        </p:nvSpPr>
        <p:spPr>
          <a:xfrm>
            <a:off x="839788" y="2505075"/>
            <a:ext cx="5157787" cy="3684588"/>
          </a:xfrm>
        </p:spPr>
        <p:txBody>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Rediger typografien i masterens</a:t>
            </a:r>
          </a:p>
        </p:txBody>
      </p:sp>
      <p:sp>
        <p:nvSpPr>
          <p:cNvPr id="6" name="Pladsholder til indhold 5"/>
          <p:cNvSpPr>
            <a:spLocks noGrp="1"/>
          </p:cNvSpPr>
          <p:nvPr>
            <p:ph sz="quarter" idx="4"/>
          </p:nvPr>
        </p:nvSpPr>
        <p:spPr>
          <a:xfrm>
            <a:off x="6172200" y="2505075"/>
            <a:ext cx="5183188" cy="3684588"/>
          </a:xfrm>
        </p:spPr>
        <p:txBody>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Pladsholder til dato 6"/>
          <p:cNvSpPr>
            <a:spLocks noGrp="1"/>
          </p:cNvSpPr>
          <p:nvPr>
            <p:ph type="dt" sz="half" idx="10"/>
          </p:nvPr>
        </p:nvSpPr>
        <p:spPr/>
        <p:txBody>
          <a:bodyPr/>
          <a:lstStyle/>
          <a:p>
            <a:fld id="{7CC50EBD-5FE4-497A-9917-06669CB14454}" type="datetimeFigureOut">
              <a:rPr lang="da-DK" smtClean="0"/>
              <a:t>13-06-2023</a:t>
            </a:fld>
            <a:endParaRPr lang="da-DK"/>
          </a:p>
        </p:txBody>
      </p:sp>
      <p:sp>
        <p:nvSpPr>
          <p:cNvPr id="8" name="Pladsholder til sidefod 7"/>
          <p:cNvSpPr>
            <a:spLocks noGrp="1"/>
          </p:cNvSpPr>
          <p:nvPr>
            <p:ph type="ftr" sz="quarter" idx="11"/>
          </p:nvPr>
        </p:nvSpPr>
        <p:spPr/>
        <p:txBody>
          <a:bodyPr/>
          <a:lstStyle/>
          <a:p>
            <a:endParaRPr lang="da-DK"/>
          </a:p>
        </p:txBody>
      </p:sp>
      <p:sp>
        <p:nvSpPr>
          <p:cNvPr id="9" name="Pladsholder til slidenummer 8"/>
          <p:cNvSpPr>
            <a:spLocks noGrp="1"/>
          </p:cNvSpPr>
          <p:nvPr>
            <p:ph type="sldNum" sz="quarter" idx="12"/>
          </p:nvPr>
        </p:nvSpPr>
        <p:spPr/>
        <p:txBody>
          <a:bodyPr/>
          <a:lstStyle/>
          <a:p>
            <a:fld id="{3A7FD600-81C7-47D2-8434-8479A27387E8}" type="slidenum">
              <a:rPr lang="da-DK" smtClean="0"/>
              <a:t>‹nr.›</a:t>
            </a:fld>
            <a:endParaRPr lang="da-DK"/>
          </a:p>
        </p:txBody>
      </p:sp>
    </p:spTree>
    <p:extLst>
      <p:ext uri="{BB962C8B-B14F-4D97-AF65-F5344CB8AC3E}">
        <p14:creationId xmlns:p14="http://schemas.microsoft.com/office/powerpoint/2010/main" val="467426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dato 2"/>
          <p:cNvSpPr>
            <a:spLocks noGrp="1"/>
          </p:cNvSpPr>
          <p:nvPr>
            <p:ph type="dt" sz="half" idx="10"/>
          </p:nvPr>
        </p:nvSpPr>
        <p:spPr/>
        <p:txBody>
          <a:bodyPr/>
          <a:lstStyle/>
          <a:p>
            <a:fld id="{7CC50EBD-5FE4-497A-9917-06669CB14454}" type="datetimeFigureOut">
              <a:rPr lang="da-DK" smtClean="0"/>
              <a:t>13-06-2023</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slidenummer 4"/>
          <p:cNvSpPr>
            <a:spLocks noGrp="1"/>
          </p:cNvSpPr>
          <p:nvPr>
            <p:ph type="sldNum" sz="quarter" idx="12"/>
          </p:nvPr>
        </p:nvSpPr>
        <p:spPr/>
        <p:txBody>
          <a:bodyPr/>
          <a:lstStyle/>
          <a:p>
            <a:fld id="{3A7FD600-81C7-47D2-8434-8479A27387E8}" type="slidenum">
              <a:rPr lang="da-DK" smtClean="0"/>
              <a:t>‹nr.›</a:t>
            </a:fld>
            <a:endParaRPr lang="da-DK"/>
          </a:p>
        </p:txBody>
      </p:sp>
    </p:spTree>
    <p:extLst>
      <p:ext uri="{BB962C8B-B14F-4D97-AF65-F5344CB8AC3E}">
        <p14:creationId xmlns:p14="http://schemas.microsoft.com/office/powerpoint/2010/main" val="2070069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7CC50EBD-5FE4-497A-9917-06669CB14454}" type="datetimeFigureOut">
              <a:rPr lang="da-DK" smtClean="0"/>
              <a:t>13-06-2023</a:t>
            </a:fld>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slidenummer 3"/>
          <p:cNvSpPr>
            <a:spLocks noGrp="1"/>
          </p:cNvSpPr>
          <p:nvPr>
            <p:ph type="sldNum" sz="quarter" idx="12"/>
          </p:nvPr>
        </p:nvSpPr>
        <p:spPr/>
        <p:txBody>
          <a:bodyPr/>
          <a:lstStyle/>
          <a:p>
            <a:fld id="{3A7FD600-81C7-47D2-8434-8479A27387E8}" type="slidenum">
              <a:rPr lang="da-DK" smtClean="0"/>
              <a:t>‹nr.›</a:t>
            </a:fld>
            <a:endParaRPr lang="da-DK"/>
          </a:p>
        </p:txBody>
      </p:sp>
    </p:spTree>
    <p:extLst>
      <p:ext uri="{BB962C8B-B14F-4D97-AF65-F5344CB8AC3E}">
        <p14:creationId xmlns:p14="http://schemas.microsoft.com/office/powerpoint/2010/main" val="7705121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smtClean="0"/>
              <a:t>Klik for at redigere i master</a:t>
            </a:r>
            <a:endParaRPr lang="da-DK"/>
          </a:p>
        </p:txBody>
      </p:sp>
      <p:sp>
        <p:nvSpPr>
          <p:cNvPr id="3" name="Pladsholder til ind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smtClean="0"/>
              <a:t>Rediger typografien i masterens</a:t>
            </a:r>
          </a:p>
        </p:txBody>
      </p:sp>
      <p:sp>
        <p:nvSpPr>
          <p:cNvPr id="5" name="Pladsholder til dato 4"/>
          <p:cNvSpPr>
            <a:spLocks noGrp="1"/>
          </p:cNvSpPr>
          <p:nvPr>
            <p:ph type="dt" sz="half" idx="10"/>
          </p:nvPr>
        </p:nvSpPr>
        <p:spPr/>
        <p:txBody>
          <a:bodyPr/>
          <a:lstStyle/>
          <a:p>
            <a:fld id="{7CC50EBD-5FE4-497A-9917-06669CB14454}" type="datetimeFigureOut">
              <a:rPr lang="da-DK" smtClean="0"/>
              <a:t>13-06-2023</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3A7FD600-81C7-47D2-8434-8479A27387E8}" type="slidenum">
              <a:rPr lang="da-DK" smtClean="0"/>
              <a:t>‹nr.›</a:t>
            </a:fld>
            <a:endParaRPr lang="da-DK"/>
          </a:p>
        </p:txBody>
      </p:sp>
    </p:spTree>
    <p:extLst>
      <p:ext uri="{BB962C8B-B14F-4D97-AF65-F5344CB8AC3E}">
        <p14:creationId xmlns:p14="http://schemas.microsoft.com/office/powerpoint/2010/main" val="1559398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smtClean="0"/>
              <a:t>Klik for at redigere i master</a:t>
            </a:r>
            <a:endParaRPr lang="da-DK"/>
          </a:p>
        </p:txBody>
      </p:sp>
      <p:sp>
        <p:nvSpPr>
          <p:cNvPr id="3" name="Pladsholder til bille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smtClean="0"/>
              <a:t>Rediger typografien i masterens</a:t>
            </a:r>
          </a:p>
        </p:txBody>
      </p:sp>
      <p:sp>
        <p:nvSpPr>
          <p:cNvPr id="5" name="Pladsholder til dato 4"/>
          <p:cNvSpPr>
            <a:spLocks noGrp="1"/>
          </p:cNvSpPr>
          <p:nvPr>
            <p:ph type="dt" sz="half" idx="10"/>
          </p:nvPr>
        </p:nvSpPr>
        <p:spPr/>
        <p:txBody>
          <a:bodyPr/>
          <a:lstStyle/>
          <a:p>
            <a:fld id="{7CC50EBD-5FE4-497A-9917-06669CB14454}" type="datetimeFigureOut">
              <a:rPr lang="da-DK" smtClean="0"/>
              <a:t>13-06-2023</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3A7FD600-81C7-47D2-8434-8479A27387E8}" type="slidenum">
              <a:rPr lang="da-DK" smtClean="0"/>
              <a:t>‹nr.›</a:t>
            </a:fld>
            <a:endParaRPr lang="da-DK"/>
          </a:p>
        </p:txBody>
      </p:sp>
    </p:spTree>
    <p:extLst>
      <p:ext uri="{BB962C8B-B14F-4D97-AF65-F5344CB8AC3E}">
        <p14:creationId xmlns:p14="http://schemas.microsoft.com/office/powerpoint/2010/main" val="32250756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smtClean="0"/>
              <a:t>Klik for at redigere i master</a:t>
            </a:r>
            <a:endParaRPr lang="da-DK"/>
          </a:p>
        </p:txBody>
      </p:sp>
      <p:sp>
        <p:nvSpPr>
          <p:cNvPr id="3" name="Pladsholder til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C50EBD-5FE4-497A-9917-06669CB14454}" type="datetimeFigureOut">
              <a:rPr lang="da-DK" smtClean="0"/>
              <a:t>13-06-2023</a:t>
            </a:fld>
            <a:endParaRPr lang="da-DK"/>
          </a:p>
        </p:txBody>
      </p:sp>
      <p:sp>
        <p:nvSpPr>
          <p:cNvPr id="5" name="Pladsholder til sidefod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7FD600-81C7-47D2-8434-8479A27387E8}" type="slidenum">
              <a:rPr lang="da-DK" smtClean="0"/>
              <a:t>‹nr.›</a:t>
            </a:fld>
            <a:endParaRPr lang="da-DK"/>
          </a:p>
        </p:txBody>
      </p:sp>
    </p:spTree>
    <p:extLst>
      <p:ext uri="{BB962C8B-B14F-4D97-AF65-F5344CB8AC3E}">
        <p14:creationId xmlns:p14="http://schemas.microsoft.com/office/powerpoint/2010/main" val="10012811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39852" y="664810"/>
            <a:ext cx="9144000" cy="802312"/>
          </a:xfrm>
        </p:spPr>
        <p:txBody>
          <a:bodyPr>
            <a:normAutofit/>
          </a:bodyPr>
          <a:lstStyle/>
          <a:p>
            <a:pPr algn="l"/>
            <a:r>
              <a:rPr lang="da-DK" sz="4800" b="1" dirty="0" smtClean="0">
                <a:latin typeface="Arial" panose="020B0604020202020204" pitchFamily="34" charset="0"/>
                <a:cs typeface="Arial" panose="020B0604020202020204" pitchFamily="34" charset="0"/>
              </a:rPr>
              <a:t>Telefonsvindel</a:t>
            </a:r>
            <a:endParaRPr lang="da-DK" sz="4000" b="1" dirty="0">
              <a:latin typeface="Arial" panose="020B0604020202020204" pitchFamily="34" charset="0"/>
              <a:cs typeface="Arial" panose="020B0604020202020204" pitchFamily="34" charset="0"/>
            </a:endParaRPr>
          </a:p>
        </p:txBody>
      </p:sp>
      <p:sp>
        <p:nvSpPr>
          <p:cNvPr id="7" name="Rektangel 5"/>
          <p:cNvSpPr>
            <a:spLocks noChangeArrowheads="1"/>
          </p:cNvSpPr>
          <p:nvPr/>
        </p:nvSpPr>
        <p:spPr bwMode="auto">
          <a:xfrm>
            <a:off x="583920" y="1705907"/>
            <a:ext cx="236314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da-DK" altLang="da-DK" sz="1600" b="1" i="1" u="none" strike="noStrike" kern="0" cap="none" spc="0" normalizeH="0" baseline="0" noProof="0" dirty="0" smtClean="0">
                <a:ln>
                  <a:noFill/>
                </a:ln>
                <a:effectLst/>
                <a:uLnTx/>
                <a:uFillTx/>
                <a:latin typeface="Arial" panose="020B0604020202020204" pitchFamily="34" charset="0"/>
                <a:cs typeface="Arial" panose="020B0604020202020204" pitchFamily="34" charset="0"/>
              </a:rPr>
              <a:t>[Oplægsholders</a:t>
            </a:r>
            <a:r>
              <a:rPr kumimoji="0" lang="da-DK" altLang="da-DK" sz="1600" b="1" i="1" u="none" strike="noStrike" kern="0" cap="none" spc="0" normalizeH="0" noProof="0" dirty="0" smtClean="0">
                <a:ln>
                  <a:noFill/>
                </a:ln>
                <a:effectLst/>
                <a:uLnTx/>
                <a:uFillTx/>
                <a:latin typeface="Arial" panose="020B0604020202020204" pitchFamily="34" charset="0"/>
                <a:cs typeface="Arial" panose="020B0604020202020204" pitchFamily="34" charset="0"/>
              </a:rPr>
              <a:t> navn]</a:t>
            </a:r>
            <a:endParaRPr kumimoji="0" lang="da-DK" altLang="da-DK" sz="1600" b="1" i="1" u="none" strike="noStrike" kern="0" cap="none" spc="0" normalizeH="0" baseline="0" noProof="0" dirty="0" smtClean="0">
              <a:ln>
                <a:noFill/>
              </a:ln>
              <a:effectLst/>
              <a:uLnTx/>
              <a:uFillTx/>
              <a:latin typeface="Arial" panose="020B0604020202020204" pitchFamily="34" charset="0"/>
              <a:cs typeface="Arial" panose="020B0604020202020204" pitchFamily="34" charset="0"/>
            </a:endParaRPr>
          </a:p>
        </p:txBody>
      </p:sp>
      <p:sp>
        <p:nvSpPr>
          <p:cNvPr id="8" name="Rektangel 13"/>
          <p:cNvSpPr>
            <a:spLocks noChangeArrowheads="1"/>
          </p:cNvSpPr>
          <p:nvPr/>
        </p:nvSpPr>
        <p:spPr bwMode="auto">
          <a:xfrm>
            <a:off x="605954" y="2051204"/>
            <a:ext cx="148630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da-DK" altLang="da-DK" sz="1600" b="1" i="1" u="none" strike="noStrike" kern="0" cap="none" spc="0" normalizeH="0" baseline="0" noProof="0" dirty="0" smtClean="0">
                <a:ln>
                  <a:noFill/>
                </a:ln>
                <a:effectLst/>
                <a:uLnTx/>
                <a:uFillTx/>
                <a:latin typeface="Arial" panose="020B0604020202020204" pitchFamily="34" charset="0"/>
                <a:cs typeface="Arial" panose="020B0604020202020204" pitchFamily="34" charset="0"/>
              </a:rPr>
              <a:t>[Indsæt dato]</a:t>
            </a:r>
          </a:p>
        </p:txBody>
      </p:sp>
      <p:sp>
        <p:nvSpPr>
          <p:cNvPr id="9" name="Rektangel 13"/>
          <p:cNvSpPr>
            <a:spLocks noChangeArrowheads="1"/>
          </p:cNvSpPr>
          <p:nvPr/>
        </p:nvSpPr>
        <p:spPr bwMode="auto">
          <a:xfrm>
            <a:off x="4438498" y="5648637"/>
            <a:ext cx="347563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da-DK" altLang="da-DK" sz="1600" b="1" i="1" u="none" strike="noStrike" kern="0" cap="none" spc="0" normalizeH="0" baseline="0" noProof="0" dirty="0" smtClean="0">
                <a:ln>
                  <a:noFill/>
                </a:ln>
                <a:effectLst/>
                <a:uLnTx/>
                <a:uFillTx/>
                <a:latin typeface="Arial" panose="020B0604020202020204" pitchFamily="34" charset="0"/>
                <a:cs typeface="Arial" panose="020B0604020202020204" pitchFamily="34" charset="0"/>
              </a:rPr>
              <a:t>Materialet er</a:t>
            </a:r>
            <a:r>
              <a:rPr kumimoji="0" lang="da-DK" altLang="da-DK" sz="1600" b="1" i="1" u="none" strike="noStrike" kern="0" cap="none" spc="0" normalizeH="0" noProof="0" dirty="0" smtClean="0">
                <a:ln>
                  <a:noFill/>
                </a:ln>
                <a:effectLst/>
                <a:uLnTx/>
                <a:uFillTx/>
                <a:latin typeface="Arial" panose="020B0604020202020204" pitchFamily="34" charset="0"/>
                <a:cs typeface="Arial" panose="020B0604020202020204" pitchFamily="34" charset="0"/>
              </a:rPr>
              <a:t> </a:t>
            </a:r>
            <a:r>
              <a:rPr kumimoji="0" lang="da-DK" altLang="da-DK" sz="1600" b="1" i="1" u="none" strike="noStrike" kern="0" cap="none" spc="0" normalizeH="0" baseline="0" noProof="0" dirty="0" smtClean="0">
                <a:ln>
                  <a:noFill/>
                </a:ln>
                <a:effectLst/>
                <a:uLnTx/>
                <a:uFillTx/>
                <a:latin typeface="Arial" panose="020B0604020202020204" pitchFamily="34" charset="0"/>
                <a:cs typeface="Arial" panose="020B0604020202020204" pitchFamily="34" charset="0"/>
              </a:rPr>
              <a:t>udarbejdet af politiet</a:t>
            </a:r>
          </a:p>
        </p:txBody>
      </p:sp>
      <p:pic>
        <p:nvPicPr>
          <p:cNvPr id="10" name="Billede 1"/>
          <p:cNvPicPr>
            <a:picLocks noChangeAspect="1"/>
          </p:cNvPicPr>
          <p:nvPr/>
        </p:nvPicPr>
        <p:blipFill>
          <a:blip r:embed="rId3" cstate="print">
            <a:extLst>
              <a:ext uri="{28A0092B-C50C-407E-A947-70E740481C1C}">
                <a14:useLocalDpi xmlns:a14="http://schemas.microsoft.com/office/drawing/2010/main" val="0"/>
              </a:ext>
            </a:extLst>
          </a:blip>
          <a:srcRect b="18187"/>
          <a:stretch>
            <a:fillRect/>
          </a:stretch>
        </p:blipFill>
        <p:spPr bwMode="auto">
          <a:xfrm>
            <a:off x="3479273" y="2389758"/>
            <a:ext cx="5394083" cy="3045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92185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itel 1"/>
          <p:cNvSpPr txBox="1">
            <a:spLocks/>
          </p:cNvSpPr>
          <p:nvPr/>
        </p:nvSpPr>
        <p:spPr>
          <a:xfrm>
            <a:off x="593466" y="457200"/>
            <a:ext cx="10515600" cy="84931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da-DK" sz="3200" b="1" dirty="0" smtClean="0">
                <a:latin typeface="Arial" panose="020B0604020202020204" pitchFamily="34" charset="0"/>
                <a:cs typeface="Arial" panose="020B0604020202020204" pitchFamily="34" charset="0"/>
              </a:rPr>
              <a:t>Forskellige former for svindel</a:t>
            </a:r>
            <a:endParaRPr lang="da-DK" sz="3200" b="1" dirty="0">
              <a:latin typeface="Arial" panose="020B0604020202020204" pitchFamily="34" charset="0"/>
              <a:cs typeface="Arial" panose="020B0604020202020204" pitchFamily="34" charset="0"/>
            </a:endParaRPr>
          </a:p>
        </p:txBody>
      </p:sp>
      <p:grpSp>
        <p:nvGrpSpPr>
          <p:cNvPr id="6" name="Gruppe 5"/>
          <p:cNvGrpSpPr/>
          <p:nvPr/>
        </p:nvGrpSpPr>
        <p:grpSpPr>
          <a:xfrm>
            <a:off x="1065912" y="2206626"/>
            <a:ext cx="10060537" cy="3343138"/>
            <a:chOff x="701838" y="1986286"/>
            <a:chExt cx="10060537" cy="3343138"/>
          </a:xfrm>
        </p:grpSpPr>
        <p:sp>
          <p:nvSpPr>
            <p:cNvPr id="23" name="Tekstfelt 31"/>
            <p:cNvSpPr txBox="1">
              <a:spLocks noChangeArrowheads="1"/>
            </p:cNvSpPr>
            <p:nvPr/>
          </p:nvSpPr>
          <p:spPr bwMode="auto">
            <a:xfrm>
              <a:off x="7646070" y="4847151"/>
              <a:ext cx="27491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eaLnBrk="0" fontAlgn="base" latinLnBrk="0" hangingPunct="0">
                <a:lnSpc>
                  <a:spcPct val="100000"/>
                </a:lnSpc>
                <a:spcBef>
                  <a:spcPct val="0"/>
                </a:spcBef>
                <a:spcAft>
                  <a:spcPts val="600"/>
                </a:spcAft>
                <a:buClrTx/>
                <a:buSzTx/>
                <a:buFontTx/>
                <a:buNone/>
                <a:tabLst/>
                <a:defRPr/>
              </a:pPr>
              <a:r>
                <a:rPr kumimoji="0" lang="da-DK" altLang="da-DK" sz="2400" b="1" i="0" u="none" strike="noStrike" kern="0" cap="none" spc="0" normalizeH="0" baseline="0" noProof="0" dirty="0" smtClean="0">
                  <a:ln>
                    <a:noFill/>
                  </a:ln>
                  <a:effectLst/>
                  <a:uLnTx/>
                  <a:uFillTx/>
                  <a:latin typeface="Arial" panose="020B0604020202020204" pitchFamily="34" charset="0"/>
                  <a:cs typeface="Arial" panose="020B0604020202020204" pitchFamily="34" charset="0"/>
                </a:rPr>
                <a:t>Telefon</a:t>
              </a:r>
              <a:endParaRPr kumimoji="0" lang="da-DK" altLang="da-DK" sz="1600" b="1" i="0" u="none" strike="noStrike" kern="0" cap="none" spc="0" normalizeH="0" baseline="0" noProof="0" dirty="0" smtClean="0">
                <a:ln>
                  <a:noFill/>
                </a:ln>
                <a:effectLst/>
                <a:uLnTx/>
                <a:uFillTx/>
                <a:latin typeface="Arial" panose="020B0604020202020204" pitchFamily="34" charset="0"/>
                <a:cs typeface="Arial" panose="020B0604020202020204" pitchFamily="34" charset="0"/>
              </a:endParaRPr>
            </a:p>
          </p:txBody>
        </p:sp>
        <p:sp>
          <p:nvSpPr>
            <p:cNvPr id="26" name="Tekstfelt 32"/>
            <p:cNvSpPr txBox="1">
              <a:spLocks noChangeArrowheads="1"/>
            </p:cNvSpPr>
            <p:nvPr/>
          </p:nvSpPr>
          <p:spPr bwMode="auto">
            <a:xfrm>
              <a:off x="1453329" y="4867759"/>
              <a:ext cx="23971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eaLnBrk="0" fontAlgn="base" latinLnBrk="0" hangingPunct="0">
                <a:lnSpc>
                  <a:spcPct val="100000"/>
                </a:lnSpc>
                <a:spcBef>
                  <a:spcPct val="0"/>
                </a:spcBef>
                <a:spcAft>
                  <a:spcPts val="600"/>
                </a:spcAft>
                <a:buClrTx/>
                <a:buSzTx/>
                <a:buFontTx/>
                <a:buNone/>
                <a:tabLst/>
                <a:defRPr/>
              </a:pPr>
              <a:r>
                <a:rPr kumimoji="0" lang="da-DK" altLang="da-DK" sz="2400" b="1" i="0" u="none" strike="noStrike" kern="0" cap="none" spc="0" normalizeH="0" baseline="0" noProof="0" dirty="0" smtClean="0">
                  <a:ln>
                    <a:noFill/>
                  </a:ln>
                  <a:effectLst/>
                  <a:uLnTx/>
                  <a:uFillTx/>
                  <a:latin typeface="Arial" panose="020B0604020202020204" pitchFamily="34" charset="0"/>
                  <a:cs typeface="Arial" panose="020B0604020202020204" pitchFamily="34" charset="0"/>
                </a:rPr>
                <a:t>E-mail</a:t>
              </a:r>
              <a:endParaRPr kumimoji="0" lang="da-DK" altLang="da-DK" sz="2000" b="1" i="0" u="none" strike="noStrike" kern="0" cap="none" spc="0" normalizeH="0" baseline="0" noProof="0" dirty="0" smtClean="0">
                <a:ln>
                  <a:noFill/>
                </a:ln>
                <a:effectLst/>
                <a:uLnTx/>
                <a:uFillTx/>
                <a:latin typeface="Arial" panose="020B0604020202020204" pitchFamily="34" charset="0"/>
                <a:cs typeface="Arial" panose="020B0604020202020204" pitchFamily="34" charset="0"/>
              </a:endParaRPr>
            </a:p>
          </p:txBody>
        </p:sp>
        <p:sp>
          <p:nvSpPr>
            <p:cNvPr id="29" name="Tekstfelt 33"/>
            <p:cNvSpPr txBox="1">
              <a:spLocks noChangeArrowheads="1"/>
            </p:cNvSpPr>
            <p:nvPr/>
          </p:nvSpPr>
          <p:spPr bwMode="auto">
            <a:xfrm>
              <a:off x="4775342" y="4867759"/>
              <a:ext cx="23955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eaLnBrk="0" fontAlgn="base" latinLnBrk="0" hangingPunct="0">
                <a:lnSpc>
                  <a:spcPct val="100000"/>
                </a:lnSpc>
                <a:spcBef>
                  <a:spcPct val="0"/>
                </a:spcBef>
                <a:spcAft>
                  <a:spcPts val="600"/>
                </a:spcAft>
                <a:buClrTx/>
                <a:buSzTx/>
                <a:buFontTx/>
                <a:buNone/>
                <a:tabLst/>
                <a:defRPr/>
              </a:pPr>
              <a:r>
                <a:rPr kumimoji="0" lang="da-DK" altLang="da-DK" sz="2400" b="1" i="0" u="none" strike="noStrike" kern="0" cap="none" spc="0" normalizeH="0" baseline="0" noProof="0" dirty="0" smtClean="0">
                  <a:ln>
                    <a:noFill/>
                  </a:ln>
                  <a:effectLst/>
                  <a:uLnTx/>
                  <a:uFillTx/>
                  <a:latin typeface="Arial" panose="020B0604020202020204" pitchFamily="34" charset="0"/>
                  <a:cs typeface="Arial" panose="020B0604020202020204" pitchFamily="34" charset="0"/>
                </a:rPr>
                <a:t> SMS</a:t>
              </a:r>
              <a:endParaRPr kumimoji="0" lang="da-DK" altLang="da-DK" sz="2000" b="1" i="0" u="none" strike="noStrike" kern="0" cap="none" spc="0" normalizeH="0" baseline="0" noProof="0" dirty="0" smtClean="0">
                <a:ln>
                  <a:noFill/>
                </a:ln>
                <a:effectLst/>
                <a:uLnTx/>
                <a:uFillTx/>
                <a:latin typeface="Arial" panose="020B0604020202020204" pitchFamily="34" charset="0"/>
                <a:cs typeface="Arial" panose="020B0604020202020204" pitchFamily="34" charset="0"/>
              </a:endParaRPr>
            </a:p>
          </p:txBody>
        </p:sp>
        <p:pic>
          <p:nvPicPr>
            <p:cNvPr id="2" name="Billede 1"/>
            <p:cNvPicPr>
              <a:picLocks noChangeAspect="1"/>
            </p:cNvPicPr>
            <p:nvPr/>
          </p:nvPicPr>
          <p:blipFill rotWithShape="1">
            <a:blip r:embed="rId3">
              <a:extLst>
                <a:ext uri="{BEBA8EAE-BF5A-486C-A8C5-ECC9F3942E4B}">
                  <a14:imgProps xmlns:a14="http://schemas.microsoft.com/office/drawing/2010/main">
                    <a14:imgLayer r:embed="rId4">
                      <a14:imgEffect>
                        <a14:backgroundRemoval t="3720" b="97812" l="1809" r="91990"/>
                      </a14:imgEffect>
                    </a14:imgLayer>
                  </a14:imgProps>
                </a:ext>
                <a:ext uri="{28A0092B-C50C-407E-A947-70E740481C1C}">
                  <a14:useLocalDpi xmlns:a14="http://schemas.microsoft.com/office/drawing/2010/main" val="0"/>
                </a:ext>
              </a:extLst>
            </a:blip>
            <a:srcRect l="2150" t="3892" r="6252" b="1659"/>
            <a:stretch/>
          </p:blipFill>
          <p:spPr>
            <a:xfrm rot="20581494">
              <a:off x="4860139" y="1986286"/>
              <a:ext cx="2225944" cy="2710370"/>
            </a:xfrm>
            <a:prstGeom prst="rect">
              <a:avLst/>
            </a:prstGeom>
          </p:spPr>
        </p:pic>
        <p:pic>
          <p:nvPicPr>
            <p:cNvPr id="3" name="Billede 2"/>
            <p:cNvPicPr>
              <a:picLocks noChangeAspect="1"/>
            </p:cNvPicPr>
            <p:nvPr/>
          </p:nvPicPr>
          <p:blipFill rotWithShape="1">
            <a:blip r:embed="rId5">
              <a:extLst>
                <a:ext uri="{BEBA8EAE-BF5A-486C-A8C5-ECC9F3942E4B}">
                  <a14:imgProps xmlns:a14="http://schemas.microsoft.com/office/drawing/2010/main">
                    <a14:imgLayer r:embed="rId6">
                      <a14:imgEffect>
                        <a14:backgroundRemoval t="0" b="85091" l="9341" r="100000">
                          <a14:foregroundMark x1="96703" y1="53455" x2="96703" y2="53455"/>
                          <a14:foregroundMark x1="83791" y1="57818" x2="83791" y2="57818"/>
                          <a14:foregroundMark x1="87637" y1="41455" x2="89286" y2="58909"/>
                        </a14:backgroundRemoval>
                      </a14:imgEffect>
                    </a14:imgLayer>
                  </a14:imgProps>
                </a:ext>
                <a:ext uri="{28A0092B-C50C-407E-A947-70E740481C1C}">
                  <a14:useLocalDpi xmlns:a14="http://schemas.microsoft.com/office/drawing/2010/main" val="0"/>
                </a:ext>
              </a:extLst>
            </a:blip>
            <a:srcRect r="17195"/>
            <a:stretch/>
          </p:blipFill>
          <p:spPr>
            <a:xfrm rot="390142">
              <a:off x="701838" y="2353702"/>
              <a:ext cx="3162556" cy="2613914"/>
            </a:xfrm>
            <a:prstGeom prst="rect">
              <a:avLst/>
            </a:prstGeom>
          </p:spPr>
        </p:pic>
        <p:pic>
          <p:nvPicPr>
            <p:cNvPr id="5" name="Billede 4"/>
            <p:cNvPicPr>
              <a:picLocks noChangeAspect="1"/>
            </p:cNvPicPr>
            <p:nvPr/>
          </p:nvPicPr>
          <p:blipFill>
            <a:blip r:embed="rId7">
              <a:extLst>
                <a:ext uri="{BEBA8EAE-BF5A-486C-A8C5-ECC9F3942E4B}">
                  <a14:imgProps xmlns:a14="http://schemas.microsoft.com/office/drawing/2010/main">
                    <a14:imgLayer r:embed="rId8">
                      <a14:imgEffect>
                        <a14:backgroundRemoval t="3014" b="99452" l="10755" r="97712">
                          <a14:foregroundMark x1="51487" y1="30137" x2="56751" y2="75890"/>
                          <a14:foregroundMark x1="66362" y1="13973" x2="77803" y2="47945"/>
                          <a14:foregroundMark x1="64302" y1="30685" x2="64302" y2="30685"/>
                          <a14:foregroundMark x1="68192" y1="4110" x2="54005" y2="93151"/>
                          <a14:foregroundMark x1="96339" y1="17808" x2="28375" y2="70685"/>
                          <a14:foregroundMark x1="80549" y1="22192" x2="59725" y2="34247"/>
                          <a14:foregroundMark x1="36384" y1="43836" x2="26545" y2="53699"/>
                          <a14:foregroundMark x1="60641" y1="41918" x2="60641" y2="41918"/>
                          <a14:foregroundMark x1="74142" y1="62740" x2="74142" y2="62740"/>
                          <a14:foregroundMark x1="72540" y1="46849" x2="72540" y2="46849"/>
                          <a14:foregroundMark x1="66362" y1="54521" x2="64989" y2="55890"/>
                          <a14:foregroundMark x1="69336" y1="45753" x2="63616" y2="70685"/>
                          <a14:foregroundMark x1="57895" y1="75068" x2="56979" y2="75616"/>
                          <a14:foregroundMark x1="47826" y1="72329" x2="47826" y2="72329"/>
                          <a14:foregroundMark x1="45080" y1="53973" x2="49886" y2="75068"/>
                          <a14:foregroundMark x1="60870" y1="5479" x2="41648" y2="80000"/>
                          <a14:foregroundMark x1="86499" y1="16438" x2="67506" y2="50959"/>
                          <a14:foregroundMark x1="79405" y1="14521" x2="58810" y2="38904"/>
                          <a14:foregroundMark x1="61785" y1="16164" x2="53318" y2="35890"/>
                          <a14:foregroundMark x1="89474" y1="24110" x2="76659" y2="49863"/>
                          <a14:foregroundMark x1="33181" y1="72329" x2="54462" y2="84384"/>
                        </a14:backgroundRemoval>
                      </a14:imgEffect>
                    </a14:imgLayer>
                  </a14:imgProps>
                </a:ext>
                <a:ext uri="{28A0092B-C50C-407E-A947-70E740481C1C}">
                  <a14:useLocalDpi xmlns:a14="http://schemas.microsoft.com/office/drawing/2010/main" val="0"/>
                </a:ext>
              </a:extLst>
            </a:blip>
            <a:stretch>
              <a:fillRect/>
            </a:stretch>
          </p:blipFill>
          <p:spPr>
            <a:xfrm rot="19800000">
              <a:off x="6909215" y="2014425"/>
              <a:ext cx="3853160" cy="3218314"/>
            </a:xfrm>
            <a:prstGeom prst="rect">
              <a:avLst/>
            </a:prstGeom>
          </p:spPr>
        </p:pic>
      </p:grpSp>
    </p:spTree>
    <p:extLst>
      <p:ext uri="{BB962C8B-B14F-4D97-AF65-F5344CB8AC3E}">
        <p14:creationId xmlns:p14="http://schemas.microsoft.com/office/powerpoint/2010/main" val="9633943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txBox="1">
            <a:spLocks/>
          </p:cNvSpPr>
          <p:nvPr/>
        </p:nvSpPr>
        <p:spPr>
          <a:xfrm>
            <a:off x="611597" y="590550"/>
            <a:ext cx="9871675" cy="109397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endParaRPr lang="da-DK" sz="3200" b="1" dirty="0">
              <a:latin typeface="Arial" panose="020B0604020202020204" pitchFamily="34" charset="0"/>
              <a:cs typeface="Arial" panose="020B0604020202020204" pitchFamily="34" charset="0"/>
            </a:endParaRPr>
          </a:p>
        </p:txBody>
      </p:sp>
      <p:sp>
        <p:nvSpPr>
          <p:cNvPr id="14" name="Titel 1"/>
          <p:cNvSpPr txBox="1">
            <a:spLocks/>
          </p:cNvSpPr>
          <p:nvPr/>
        </p:nvSpPr>
        <p:spPr>
          <a:xfrm>
            <a:off x="593466" y="457200"/>
            <a:ext cx="10515600" cy="84931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da-DK" sz="3200" b="1" dirty="0" smtClean="0">
                <a:latin typeface="Arial" panose="020B0604020202020204" pitchFamily="34" charset="0"/>
                <a:cs typeface="Arial" panose="020B0604020202020204" pitchFamily="34" charset="0"/>
              </a:rPr>
              <a:t>Hvordan foregår telefonsvindel?</a:t>
            </a:r>
            <a:endParaRPr lang="da-DK" sz="3200" b="1" dirty="0">
              <a:latin typeface="Arial" panose="020B0604020202020204" pitchFamily="34" charset="0"/>
              <a:cs typeface="Arial" panose="020B0604020202020204" pitchFamily="34" charset="0"/>
            </a:endParaRPr>
          </a:p>
        </p:txBody>
      </p:sp>
      <p:pic>
        <p:nvPicPr>
          <p:cNvPr id="2" name="Billed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79744" y="2142836"/>
            <a:ext cx="6832513" cy="4715164"/>
          </a:xfrm>
          <a:prstGeom prst="rect">
            <a:avLst/>
          </a:prstGeom>
        </p:spPr>
      </p:pic>
    </p:spTree>
    <p:extLst>
      <p:ext uri="{BB962C8B-B14F-4D97-AF65-F5344CB8AC3E}">
        <p14:creationId xmlns:p14="http://schemas.microsoft.com/office/powerpoint/2010/main" val="4207403826"/>
      </p:ext>
    </p:extLst>
  </p:cSld>
  <p:clrMapOvr>
    <a:masterClrMapping/>
  </p:clrMapOvr>
  <p:timing>
    <p:tnLst>
      <p:par>
        <p:cTn id="1" dur="indefinite" restart="never" nodeType="tmRoot">
          <p:childTnLst>
            <p:par>
              <p:cTn id="2"/>
            </p:par>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e 2"/>
          <p:cNvGrpSpPr/>
          <p:nvPr/>
        </p:nvGrpSpPr>
        <p:grpSpPr>
          <a:xfrm>
            <a:off x="8606296" y="673906"/>
            <a:ext cx="3020039" cy="1874772"/>
            <a:chOff x="5553664" y="361893"/>
            <a:chExt cx="2869679" cy="1781432"/>
          </a:xfrm>
        </p:grpSpPr>
        <p:sp>
          <p:nvSpPr>
            <p:cNvPr id="14" name="Oval billedforklaring 13"/>
            <p:cNvSpPr/>
            <p:nvPr/>
          </p:nvSpPr>
          <p:spPr>
            <a:xfrm>
              <a:off x="5744405" y="361893"/>
              <a:ext cx="2488196" cy="1781432"/>
            </a:xfrm>
            <a:prstGeom prst="wedgeEllipseCallout">
              <a:avLst/>
            </a:prstGeom>
            <a:solidFill>
              <a:srgbClr val="B7CD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Titel 1"/>
            <p:cNvSpPr txBox="1">
              <a:spLocks/>
            </p:cNvSpPr>
            <p:nvPr/>
          </p:nvSpPr>
          <p:spPr>
            <a:xfrm>
              <a:off x="5553664" y="942966"/>
              <a:ext cx="2869679" cy="619288"/>
            </a:xfrm>
            <a:prstGeom prst="rect">
              <a:avLst/>
            </a:prstGeom>
            <a:ln>
              <a:noFill/>
            </a:ln>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da-DK" sz="4000" b="1" i="1" dirty="0" smtClean="0">
                  <a:latin typeface="Arial" panose="020B0604020202020204" pitchFamily="34" charset="0"/>
                  <a:cs typeface="Arial" panose="020B0604020202020204" pitchFamily="34" charset="0"/>
                </a:rPr>
                <a:t>”Din konto er blevet hacket”</a:t>
              </a:r>
              <a:endParaRPr lang="da-DK" sz="4000" b="1" i="1" dirty="0">
                <a:latin typeface="Arial" panose="020B0604020202020204" pitchFamily="34" charset="0"/>
                <a:cs typeface="Arial" panose="020B0604020202020204" pitchFamily="34" charset="0"/>
              </a:endParaRPr>
            </a:p>
          </p:txBody>
        </p:sp>
      </p:grpSp>
      <p:grpSp>
        <p:nvGrpSpPr>
          <p:cNvPr id="5" name="Gruppe 4"/>
          <p:cNvGrpSpPr/>
          <p:nvPr/>
        </p:nvGrpSpPr>
        <p:grpSpPr>
          <a:xfrm>
            <a:off x="4696935" y="997610"/>
            <a:ext cx="3732942" cy="2672612"/>
            <a:chOff x="4154502" y="1748759"/>
            <a:chExt cx="3732942" cy="2672612"/>
          </a:xfrm>
        </p:grpSpPr>
        <p:sp>
          <p:nvSpPr>
            <p:cNvPr id="15" name="Oval billedforklaring 14"/>
            <p:cNvSpPr/>
            <p:nvPr/>
          </p:nvSpPr>
          <p:spPr>
            <a:xfrm>
              <a:off x="4154502" y="1748759"/>
              <a:ext cx="3732942" cy="2672612"/>
            </a:xfrm>
            <a:prstGeom prst="wedgeEllipseCallout">
              <a:avLst>
                <a:gd name="adj1" fmla="val -19948"/>
                <a:gd name="adj2" fmla="val 57141"/>
              </a:avLst>
            </a:prstGeom>
            <a:solidFill>
              <a:srgbClr val="B7CD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el 1"/>
            <p:cNvSpPr txBox="1">
              <a:spLocks/>
            </p:cNvSpPr>
            <p:nvPr/>
          </p:nvSpPr>
          <p:spPr>
            <a:xfrm>
              <a:off x="4330921" y="1955728"/>
              <a:ext cx="3380104" cy="1764633"/>
            </a:xfrm>
            <a:prstGeom prst="rect">
              <a:avLst/>
            </a:prstGeom>
            <a:ln>
              <a:noFill/>
            </a:ln>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da-DK" sz="2400" b="1" i="1" dirty="0" smtClean="0">
                  <a:latin typeface="Arial" panose="020B0604020202020204" pitchFamily="34" charset="0"/>
                  <a:cs typeface="Arial" panose="020B0604020202020204" pitchFamily="34" charset="0"/>
                </a:rPr>
                <a:t>”Vi skal have flyttet dine penge over på en sikkerhedskonto”</a:t>
              </a:r>
              <a:endParaRPr lang="da-DK" sz="2400" b="1" i="1" dirty="0">
                <a:latin typeface="Arial" panose="020B0604020202020204" pitchFamily="34" charset="0"/>
                <a:cs typeface="Arial" panose="020B0604020202020204" pitchFamily="34" charset="0"/>
              </a:endParaRPr>
            </a:p>
          </p:txBody>
        </p:sp>
      </p:grpSp>
      <p:grpSp>
        <p:nvGrpSpPr>
          <p:cNvPr id="18" name="Gruppe 17"/>
          <p:cNvGrpSpPr/>
          <p:nvPr/>
        </p:nvGrpSpPr>
        <p:grpSpPr>
          <a:xfrm>
            <a:off x="7224906" y="3505786"/>
            <a:ext cx="3669056" cy="2626554"/>
            <a:chOff x="7368506" y="3484231"/>
            <a:chExt cx="3669056" cy="2626554"/>
          </a:xfrm>
        </p:grpSpPr>
        <p:sp>
          <p:nvSpPr>
            <p:cNvPr id="16" name="Oval billedforklaring 15"/>
            <p:cNvSpPr/>
            <p:nvPr/>
          </p:nvSpPr>
          <p:spPr>
            <a:xfrm>
              <a:off x="7368506" y="3484231"/>
              <a:ext cx="3669056" cy="2626554"/>
            </a:xfrm>
            <a:prstGeom prst="wedgeEllipseCallout">
              <a:avLst/>
            </a:prstGeom>
            <a:solidFill>
              <a:srgbClr val="B7CD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Titel 1"/>
            <p:cNvSpPr txBox="1">
              <a:spLocks/>
            </p:cNvSpPr>
            <p:nvPr/>
          </p:nvSpPr>
          <p:spPr>
            <a:xfrm>
              <a:off x="7411496" y="4024595"/>
              <a:ext cx="3583075" cy="1545825"/>
            </a:xfrm>
            <a:prstGeom prst="rect">
              <a:avLst/>
            </a:prstGeom>
            <a:ln>
              <a:noFill/>
            </a:ln>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10000"/>
                </a:lnSpc>
              </a:pPr>
              <a:r>
                <a:rPr lang="da-DK" sz="2400" b="1" i="1" dirty="0" smtClean="0">
                  <a:latin typeface="Arial" panose="020B0604020202020204" pitchFamily="34" charset="0"/>
                  <a:cs typeface="Arial" panose="020B0604020202020204" pitchFamily="34" charset="0"/>
                </a:rPr>
                <a:t>”Er du i gang med at overføre penge til udlandet?”</a:t>
              </a:r>
              <a:endParaRPr lang="da-DK" sz="2400" b="1" i="1" dirty="0">
                <a:latin typeface="Arial" panose="020B0604020202020204" pitchFamily="34" charset="0"/>
                <a:cs typeface="Arial" panose="020B0604020202020204" pitchFamily="34" charset="0"/>
              </a:endParaRPr>
            </a:p>
          </p:txBody>
        </p:sp>
      </p:grpSp>
      <p:grpSp>
        <p:nvGrpSpPr>
          <p:cNvPr id="20" name="Gruppe 19"/>
          <p:cNvGrpSpPr/>
          <p:nvPr/>
        </p:nvGrpSpPr>
        <p:grpSpPr>
          <a:xfrm>
            <a:off x="634914" y="971837"/>
            <a:ext cx="3432464" cy="2533949"/>
            <a:chOff x="568813" y="278204"/>
            <a:chExt cx="3432464" cy="2533949"/>
          </a:xfrm>
        </p:grpSpPr>
        <p:sp>
          <p:nvSpPr>
            <p:cNvPr id="2" name="Oval billedforklaring 1"/>
            <p:cNvSpPr/>
            <p:nvPr/>
          </p:nvSpPr>
          <p:spPr>
            <a:xfrm>
              <a:off x="568813" y="354669"/>
              <a:ext cx="3432464" cy="2457484"/>
            </a:xfrm>
            <a:prstGeom prst="wedgeEllipseCallout">
              <a:avLst/>
            </a:prstGeom>
            <a:solidFill>
              <a:srgbClr val="B7CD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Titel 1"/>
            <p:cNvSpPr txBox="1">
              <a:spLocks/>
            </p:cNvSpPr>
            <p:nvPr/>
          </p:nvSpPr>
          <p:spPr>
            <a:xfrm>
              <a:off x="1092281" y="278204"/>
              <a:ext cx="2385527" cy="1930647"/>
            </a:xfrm>
            <a:prstGeom prst="rect">
              <a:avLst/>
            </a:prstGeom>
            <a:ln>
              <a:noFill/>
            </a:ln>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da-DK" sz="2400" b="1" i="1" dirty="0" smtClean="0">
                  <a:latin typeface="Arial" panose="020B0604020202020204" pitchFamily="34" charset="0"/>
                  <a:cs typeface="Arial" panose="020B0604020202020204" pitchFamily="34" charset="0"/>
                </a:rPr>
                <a:t>”Er du i gang med at optage et lån?”</a:t>
              </a:r>
              <a:endParaRPr lang="da-DK" sz="2400" b="1" i="1" dirty="0">
                <a:latin typeface="Arial" panose="020B0604020202020204" pitchFamily="34" charset="0"/>
                <a:cs typeface="Arial" panose="020B0604020202020204" pitchFamily="34" charset="0"/>
              </a:endParaRPr>
            </a:p>
          </p:txBody>
        </p:sp>
      </p:grpSp>
      <p:grpSp>
        <p:nvGrpSpPr>
          <p:cNvPr id="19" name="Gruppe 18"/>
          <p:cNvGrpSpPr/>
          <p:nvPr/>
        </p:nvGrpSpPr>
        <p:grpSpPr>
          <a:xfrm>
            <a:off x="2529125" y="3401905"/>
            <a:ext cx="3335501" cy="2450649"/>
            <a:chOff x="2438367" y="3205567"/>
            <a:chExt cx="3432464" cy="2685124"/>
          </a:xfrm>
        </p:grpSpPr>
        <p:sp>
          <p:nvSpPr>
            <p:cNvPr id="17" name="Oval billedforklaring 16"/>
            <p:cNvSpPr/>
            <p:nvPr/>
          </p:nvSpPr>
          <p:spPr>
            <a:xfrm>
              <a:off x="2438367" y="3433207"/>
              <a:ext cx="3432464" cy="2457484"/>
            </a:xfrm>
            <a:prstGeom prst="wedgeEllipseCallout">
              <a:avLst>
                <a:gd name="adj1" fmla="val -23464"/>
                <a:gd name="adj2" fmla="val 59284"/>
              </a:avLst>
            </a:prstGeom>
            <a:solidFill>
              <a:srgbClr val="B7CD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Titel 1"/>
            <p:cNvSpPr txBox="1">
              <a:spLocks/>
            </p:cNvSpPr>
            <p:nvPr/>
          </p:nvSpPr>
          <p:spPr>
            <a:xfrm>
              <a:off x="2748048" y="3205567"/>
              <a:ext cx="2751466" cy="2173497"/>
            </a:xfrm>
            <a:prstGeom prst="rect">
              <a:avLst/>
            </a:prstGeom>
            <a:ln>
              <a:noFill/>
            </a:ln>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da-DK" sz="2400" b="1" i="1" dirty="0" smtClean="0">
                  <a:latin typeface="Arial" panose="020B0604020202020204" pitchFamily="34" charset="0"/>
                  <a:cs typeface="Arial" panose="020B0604020202020204" pitchFamily="34" charset="0"/>
                </a:rPr>
                <a:t>”Du skal have penge tilbage i skat”</a:t>
              </a:r>
              <a:endParaRPr lang="da-DK" sz="2400" b="1" i="1" dirty="0">
                <a:latin typeface="Arial" panose="020B0604020202020204" pitchFamily="34" charset="0"/>
                <a:cs typeface="Arial" panose="020B0604020202020204" pitchFamily="34" charset="0"/>
              </a:endParaRPr>
            </a:p>
          </p:txBody>
        </p:sp>
      </p:grpSp>
      <p:grpSp>
        <p:nvGrpSpPr>
          <p:cNvPr id="21" name="Gruppe 20"/>
          <p:cNvGrpSpPr/>
          <p:nvPr/>
        </p:nvGrpSpPr>
        <p:grpSpPr>
          <a:xfrm rot="585127">
            <a:off x="711311" y="4566606"/>
            <a:ext cx="1329303" cy="1329303"/>
            <a:chOff x="1638042" y="5289864"/>
            <a:chExt cx="1325327" cy="1325327"/>
          </a:xfrm>
          <a:solidFill>
            <a:srgbClr val="071123"/>
          </a:solidFill>
        </p:grpSpPr>
        <p:sp>
          <p:nvSpPr>
            <p:cNvPr id="22" name="Freeform 109"/>
            <p:cNvSpPr>
              <a:spLocks noEditPoints="1"/>
            </p:cNvSpPr>
            <p:nvPr/>
          </p:nvSpPr>
          <p:spPr bwMode="auto">
            <a:xfrm>
              <a:off x="1638042" y="5289864"/>
              <a:ext cx="1325327" cy="1325327"/>
            </a:xfrm>
            <a:custGeom>
              <a:avLst/>
              <a:gdLst>
                <a:gd name="T0" fmla="*/ 298 w 303"/>
                <a:gd name="T1" fmla="*/ 229 h 303"/>
                <a:gd name="T2" fmla="*/ 298 w 303"/>
                <a:gd name="T3" fmla="*/ 229 h 303"/>
                <a:gd name="T4" fmla="*/ 235 w 303"/>
                <a:gd name="T5" fmla="*/ 172 h 303"/>
                <a:gd name="T6" fmla="*/ 218 w 303"/>
                <a:gd name="T7" fmla="*/ 173 h 303"/>
                <a:gd name="T8" fmla="*/ 182 w 303"/>
                <a:gd name="T9" fmla="*/ 209 h 303"/>
                <a:gd name="T10" fmla="*/ 121 w 303"/>
                <a:gd name="T11" fmla="*/ 183 h 303"/>
                <a:gd name="T12" fmla="*/ 94 w 303"/>
                <a:gd name="T13" fmla="*/ 121 h 303"/>
                <a:gd name="T14" fmla="*/ 130 w 303"/>
                <a:gd name="T15" fmla="*/ 85 h 303"/>
                <a:gd name="T16" fmla="*/ 131 w 303"/>
                <a:gd name="T17" fmla="*/ 68 h 303"/>
                <a:gd name="T18" fmla="*/ 74 w 303"/>
                <a:gd name="T19" fmla="*/ 5 h 303"/>
                <a:gd name="T20" fmla="*/ 74 w 303"/>
                <a:gd name="T21" fmla="*/ 5 h 303"/>
                <a:gd name="T22" fmla="*/ 58 w 303"/>
                <a:gd name="T23" fmla="*/ 4 h 303"/>
                <a:gd name="T24" fmla="*/ 23 w 303"/>
                <a:gd name="T25" fmla="*/ 33 h 303"/>
                <a:gd name="T26" fmla="*/ 0 w 303"/>
                <a:gd name="T27" fmla="*/ 78 h 303"/>
                <a:gd name="T28" fmla="*/ 85 w 303"/>
                <a:gd name="T29" fmla="*/ 217 h 303"/>
                <a:gd name="T30" fmla="*/ 85 w 303"/>
                <a:gd name="T31" fmla="*/ 218 h 303"/>
                <a:gd name="T32" fmla="*/ 226 w 303"/>
                <a:gd name="T33" fmla="*/ 303 h 303"/>
                <a:gd name="T34" fmla="*/ 271 w 303"/>
                <a:gd name="T35" fmla="*/ 280 h 303"/>
                <a:gd name="T36" fmla="*/ 299 w 303"/>
                <a:gd name="T37" fmla="*/ 245 h 303"/>
                <a:gd name="T38" fmla="*/ 298 w 303"/>
                <a:gd name="T39" fmla="*/ 229 h 303"/>
                <a:gd name="T40" fmla="*/ 262 w 303"/>
                <a:gd name="T41" fmla="*/ 271 h 303"/>
                <a:gd name="T42" fmla="*/ 226 w 303"/>
                <a:gd name="T43" fmla="*/ 290 h 303"/>
                <a:gd name="T44" fmla="*/ 94 w 303"/>
                <a:gd name="T45" fmla="*/ 209 h 303"/>
                <a:gd name="T46" fmla="*/ 93 w 303"/>
                <a:gd name="T47" fmla="*/ 209 h 303"/>
                <a:gd name="T48" fmla="*/ 13 w 303"/>
                <a:gd name="T49" fmla="*/ 78 h 303"/>
                <a:gd name="T50" fmla="*/ 32 w 303"/>
                <a:gd name="T51" fmla="*/ 42 h 303"/>
                <a:gd name="T52" fmla="*/ 66 w 303"/>
                <a:gd name="T53" fmla="*/ 14 h 303"/>
                <a:gd name="T54" fmla="*/ 121 w 303"/>
                <a:gd name="T55" fmla="*/ 76 h 303"/>
                <a:gd name="T56" fmla="*/ 85 w 303"/>
                <a:gd name="T57" fmla="*/ 112 h 303"/>
                <a:gd name="T58" fmla="*/ 112 w 303"/>
                <a:gd name="T59" fmla="*/ 192 h 303"/>
                <a:gd name="T60" fmla="*/ 191 w 303"/>
                <a:gd name="T61" fmla="*/ 218 h 303"/>
                <a:gd name="T62" fmla="*/ 227 w 303"/>
                <a:gd name="T63" fmla="*/ 182 h 303"/>
                <a:gd name="T64" fmla="*/ 289 w 303"/>
                <a:gd name="T65" fmla="*/ 238 h 303"/>
                <a:gd name="T66" fmla="*/ 262 w 303"/>
                <a:gd name="T67" fmla="*/ 271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3" h="303">
                  <a:moveTo>
                    <a:pt x="298" y="229"/>
                  </a:moveTo>
                  <a:lnTo>
                    <a:pt x="298" y="229"/>
                  </a:lnTo>
                  <a:cubicBezTo>
                    <a:pt x="284" y="215"/>
                    <a:pt x="257" y="189"/>
                    <a:pt x="235" y="172"/>
                  </a:cubicBezTo>
                  <a:cubicBezTo>
                    <a:pt x="230" y="168"/>
                    <a:pt x="223" y="169"/>
                    <a:pt x="218" y="173"/>
                  </a:cubicBezTo>
                  <a:lnTo>
                    <a:pt x="182" y="209"/>
                  </a:lnTo>
                  <a:cubicBezTo>
                    <a:pt x="168" y="224"/>
                    <a:pt x="141" y="203"/>
                    <a:pt x="121" y="183"/>
                  </a:cubicBezTo>
                  <a:cubicBezTo>
                    <a:pt x="100" y="163"/>
                    <a:pt x="79" y="135"/>
                    <a:pt x="94" y="121"/>
                  </a:cubicBezTo>
                  <a:lnTo>
                    <a:pt x="130" y="85"/>
                  </a:lnTo>
                  <a:cubicBezTo>
                    <a:pt x="134" y="80"/>
                    <a:pt x="135" y="73"/>
                    <a:pt x="131" y="68"/>
                  </a:cubicBezTo>
                  <a:cubicBezTo>
                    <a:pt x="114" y="46"/>
                    <a:pt x="88" y="19"/>
                    <a:pt x="74" y="5"/>
                  </a:cubicBezTo>
                  <a:lnTo>
                    <a:pt x="74" y="5"/>
                  </a:lnTo>
                  <a:cubicBezTo>
                    <a:pt x="70" y="1"/>
                    <a:pt x="63" y="0"/>
                    <a:pt x="58" y="4"/>
                  </a:cubicBezTo>
                  <a:cubicBezTo>
                    <a:pt x="50" y="10"/>
                    <a:pt x="30" y="25"/>
                    <a:pt x="23" y="33"/>
                  </a:cubicBezTo>
                  <a:cubicBezTo>
                    <a:pt x="12" y="44"/>
                    <a:pt x="0" y="55"/>
                    <a:pt x="0" y="78"/>
                  </a:cubicBezTo>
                  <a:cubicBezTo>
                    <a:pt x="0" y="115"/>
                    <a:pt x="26" y="159"/>
                    <a:pt x="85" y="217"/>
                  </a:cubicBezTo>
                  <a:lnTo>
                    <a:pt x="85" y="218"/>
                  </a:lnTo>
                  <a:cubicBezTo>
                    <a:pt x="144" y="276"/>
                    <a:pt x="188" y="303"/>
                    <a:pt x="226" y="303"/>
                  </a:cubicBezTo>
                  <a:cubicBezTo>
                    <a:pt x="248" y="303"/>
                    <a:pt x="260" y="291"/>
                    <a:pt x="271" y="280"/>
                  </a:cubicBezTo>
                  <a:cubicBezTo>
                    <a:pt x="278" y="273"/>
                    <a:pt x="292" y="255"/>
                    <a:pt x="299" y="245"/>
                  </a:cubicBezTo>
                  <a:cubicBezTo>
                    <a:pt x="303" y="240"/>
                    <a:pt x="302" y="233"/>
                    <a:pt x="298" y="229"/>
                  </a:cubicBezTo>
                  <a:close/>
                  <a:moveTo>
                    <a:pt x="262" y="271"/>
                  </a:moveTo>
                  <a:cubicBezTo>
                    <a:pt x="251" y="282"/>
                    <a:pt x="243" y="290"/>
                    <a:pt x="226" y="290"/>
                  </a:cubicBezTo>
                  <a:cubicBezTo>
                    <a:pt x="192" y="291"/>
                    <a:pt x="149" y="264"/>
                    <a:pt x="94" y="209"/>
                  </a:cubicBezTo>
                  <a:lnTo>
                    <a:pt x="93" y="209"/>
                  </a:lnTo>
                  <a:cubicBezTo>
                    <a:pt x="39" y="154"/>
                    <a:pt x="12" y="111"/>
                    <a:pt x="13" y="78"/>
                  </a:cubicBezTo>
                  <a:cubicBezTo>
                    <a:pt x="13" y="61"/>
                    <a:pt x="21" y="52"/>
                    <a:pt x="32" y="42"/>
                  </a:cubicBezTo>
                  <a:cubicBezTo>
                    <a:pt x="38" y="35"/>
                    <a:pt x="56" y="21"/>
                    <a:pt x="66" y="14"/>
                  </a:cubicBezTo>
                  <a:cubicBezTo>
                    <a:pt x="78" y="27"/>
                    <a:pt x="104" y="54"/>
                    <a:pt x="121" y="76"/>
                  </a:cubicBezTo>
                  <a:lnTo>
                    <a:pt x="85" y="112"/>
                  </a:lnTo>
                  <a:cubicBezTo>
                    <a:pt x="68" y="130"/>
                    <a:pt x="76" y="156"/>
                    <a:pt x="112" y="192"/>
                  </a:cubicBezTo>
                  <a:cubicBezTo>
                    <a:pt x="147" y="227"/>
                    <a:pt x="174" y="236"/>
                    <a:pt x="191" y="218"/>
                  </a:cubicBezTo>
                  <a:lnTo>
                    <a:pt x="227" y="182"/>
                  </a:lnTo>
                  <a:cubicBezTo>
                    <a:pt x="249" y="199"/>
                    <a:pt x="276" y="225"/>
                    <a:pt x="289" y="238"/>
                  </a:cubicBezTo>
                  <a:cubicBezTo>
                    <a:pt x="282" y="248"/>
                    <a:pt x="268" y="265"/>
                    <a:pt x="262" y="27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a-DK"/>
            </a:p>
          </p:txBody>
        </p:sp>
        <p:sp>
          <p:nvSpPr>
            <p:cNvPr id="23" name="Freeform 234"/>
            <p:cNvSpPr>
              <a:spLocks noEditPoints="1"/>
            </p:cNvSpPr>
            <p:nvPr/>
          </p:nvSpPr>
          <p:spPr bwMode="auto">
            <a:xfrm rot="2772501">
              <a:off x="2336691" y="5414671"/>
              <a:ext cx="519112" cy="406262"/>
            </a:xfrm>
            <a:custGeom>
              <a:avLst/>
              <a:gdLst>
                <a:gd name="T0" fmla="*/ 133 w 192"/>
                <a:gd name="T1" fmla="*/ 137 h 150"/>
                <a:gd name="T2" fmla="*/ 135 w 192"/>
                <a:gd name="T3" fmla="*/ 139 h 150"/>
                <a:gd name="T4" fmla="*/ 129 w 192"/>
                <a:gd name="T5" fmla="*/ 150 h 150"/>
                <a:gd name="T6" fmla="*/ 129 w 192"/>
                <a:gd name="T7" fmla="*/ 150 h 150"/>
                <a:gd name="T8" fmla="*/ 96 w 192"/>
                <a:gd name="T9" fmla="*/ 137 h 150"/>
                <a:gd name="T10" fmla="*/ 63 w 192"/>
                <a:gd name="T11" fmla="*/ 150 h 150"/>
                <a:gd name="T12" fmla="*/ 63 w 192"/>
                <a:gd name="T13" fmla="*/ 150 h 150"/>
                <a:gd name="T14" fmla="*/ 57 w 192"/>
                <a:gd name="T15" fmla="*/ 139 h 150"/>
                <a:gd name="T16" fmla="*/ 59 w 192"/>
                <a:gd name="T17" fmla="*/ 137 h 150"/>
                <a:gd name="T18" fmla="*/ 96 w 192"/>
                <a:gd name="T19" fmla="*/ 125 h 150"/>
                <a:gd name="T20" fmla="*/ 133 w 192"/>
                <a:gd name="T21" fmla="*/ 137 h 150"/>
                <a:gd name="T22" fmla="*/ 28 w 192"/>
                <a:gd name="T23" fmla="*/ 85 h 150"/>
                <a:gd name="T24" fmla="*/ 34 w 192"/>
                <a:gd name="T25" fmla="*/ 96 h 150"/>
                <a:gd name="T26" fmla="*/ 96 w 192"/>
                <a:gd name="T27" fmla="*/ 75 h 150"/>
                <a:gd name="T28" fmla="*/ 158 w 192"/>
                <a:gd name="T29" fmla="*/ 96 h 150"/>
                <a:gd name="T30" fmla="*/ 164 w 192"/>
                <a:gd name="T31" fmla="*/ 85 h 150"/>
                <a:gd name="T32" fmla="*/ 96 w 192"/>
                <a:gd name="T33" fmla="*/ 62 h 150"/>
                <a:gd name="T34" fmla="*/ 28 w 192"/>
                <a:gd name="T35" fmla="*/ 85 h 150"/>
                <a:gd name="T36" fmla="*/ 96 w 192"/>
                <a:gd name="T37" fmla="*/ 0 h 150"/>
                <a:gd name="T38" fmla="*/ 0 w 192"/>
                <a:gd name="T39" fmla="*/ 31 h 150"/>
                <a:gd name="T40" fmla="*/ 6 w 192"/>
                <a:gd name="T41" fmla="*/ 43 h 150"/>
                <a:gd name="T42" fmla="*/ 96 w 192"/>
                <a:gd name="T43" fmla="*/ 12 h 150"/>
                <a:gd name="T44" fmla="*/ 186 w 192"/>
                <a:gd name="T45" fmla="*/ 43 h 150"/>
                <a:gd name="T46" fmla="*/ 192 w 192"/>
                <a:gd name="T47" fmla="*/ 31 h 150"/>
                <a:gd name="T48" fmla="*/ 96 w 192"/>
                <a:gd name="T49"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2" h="150">
                  <a:moveTo>
                    <a:pt x="133" y="137"/>
                  </a:moveTo>
                  <a:lnTo>
                    <a:pt x="135" y="139"/>
                  </a:lnTo>
                  <a:lnTo>
                    <a:pt x="129" y="150"/>
                  </a:lnTo>
                  <a:lnTo>
                    <a:pt x="129" y="150"/>
                  </a:lnTo>
                  <a:cubicBezTo>
                    <a:pt x="120" y="142"/>
                    <a:pt x="109" y="137"/>
                    <a:pt x="96" y="137"/>
                  </a:cubicBezTo>
                  <a:cubicBezTo>
                    <a:pt x="83" y="137"/>
                    <a:pt x="72" y="142"/>
                    <a:pt x="63" y="150"/>
                  </a:cubicBezTo>
                  <a:lnTo>
                    <a:pt x="63" y="150"/>
                  </a:lnTo>
                  <a:lnTo>
                    <a:pt x="57" y="139"/>
                  </a:lnTo>
                  <a:lnTo>
                    <a:pt x="59" y="137"/>
                  </a:lnTo>
                  <a:cubicBezTo>
                    <a:pt x="69" y="129"/>
                    <a:pt x="82" y="125"/>
                    <a:pt x="96" y="125"/>
                  </a:cubicBezTo>
                  <a:cubicBezTo>
                    <a:pt x="110" y="125"/>
                    <a:pt x="123" y="129"/>
                    <a:pt x="133" y="137"/>
                  </a:cubicBezTo>
                  <a:close/>
                  <a:moveTo>
                    <a:pt x="28" y="85"/>
                  </a:moveTo>
                  <a:lnTo>
                    <a:pt x="34" y="96"/>
                  </a:lnTo>
                  <a:cubicBezTo>
                    <a:pt x="51" y="83"/>
                    <a:pt x="73" y="75"/>
                    <a:pt x="96" y="75"/>
                  </a:cubicBezTo>
                  <a:cubicBezTo>
                    <a:pt x="119" y="75"/>
                    <a:pt x="141" y="83"/>
                    <a:pt x="158" y="96"/>
                  </a:cubicBezTo>
                  <a:lnTo>
                    <a:pt x="164" y="85"/>
                  </a:lnTo>
                  <a:cubicBezTo>
                    <a:pt x="145" y="71"/>
                    <a:pt x="122" y="62"/>
                    <a:pt x="96" y="62"/>
                  </a:cubicBezTo>
                  <a:cubicBezTo>
                    <a:pt x="70" y="62"/>
                    <a:pt x="47" y="71"/>
                    <a:pt x="28" y="85"/>
                  </a:cubicBezTo>
                  <a:close/>
                  <a:moveTo>
                    <a:pt x="96" y="0"/>
                  </a:moveTo>
                  <a:cubicBezTo>
                    <a:pt x="60" y="0"/>
                    <a:pt x="27" y="11"/>
                    <a:pt x="0" y="31"/>
                  </a:cubicBezTo>
                  <a:lnTo>
                    <a:pt x="6" y="43"/>
                  </a:lnTo>
                  <a:cubicBezTo>
                    <a:pt x="31" y="23"/>
                    <a:pt x="62" y="12"/>
                    <a:pt x="96" y="12"/>
                  </a:cubicBezTo>
                  <a:cubicBezTo>
                    <a:pt x="130" y="12"/>
                    <a:pt x="161" y="23"/>
                    <a:pt x="186" y="43"/>
                  </a:cubicBezTo>
                  <a:lnTo>
                    <a:pt x="192" y="31"/>
                  </a:lnTo>
                  <a:cubicBezTo>
                    <a:pt x="165" y="11"/>
                    <a:pt x="132" y="0"/>
                    <a:pt x="9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a-DK"/>
            </a:p>
          </p:txBody>
        </p:sp>
      </p:grpSp>
    </p:spTree>
    <p:extLst>
      <p:ext uri="{BB962C8B-B14F-4D97-AF65-F5344CB8AC3E}">
        <p14:creationId xmlns:p14="http://schemas.microsoft.com/office/powerpoint/2010/main" val="16959118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txBox="1">
            <a:spLocks/>
          </p:cNvSpPr>
          <p:nvPr/>
        </p:nvSpPr>
        <p:spPr>
          <a:xfrm>
            <a:off x="593466" y="457200"/>
            <a:ext cx="10515600" cy="84931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da-DK" sz="4000" b="1" dirty="0">
              <a:solidFill>
                <a:srgbClr val="002346"/>
              </a:solidFill>
              <a:latin typeface="Arial" panose="020B0604020202020204" pitchFamily="34" charset="0"/>
              <a:cs typeface="Arial" panose="020B0604020202020204" pitchFamily="34" charset="0"/>
            </a:endParaRPr>
          </a:p>
        </p:txBody>
      </p:sp>
      <p:sp>
        <p:nvSpPr>
          <p:cNvPr id="5" name="Titel 1"/>
          <p:cNvSpPr txBox="1">
            <a:spLocks/>
          </p:cNvSpPr>
          <p:nvPr/>
        </p:nvSpPr>
        <p:spPr>
          <a:xfrm>
            <a:off x="593466" y="474662"/>
            <a:ext cx="10515600" cy="84931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da-DK" sz="3200" b="1" dirty="0" smtClean="0">
                <a:latin typeface="Arial" panose="020B0604020202020204" pitchFamily="34" charset="0"/>
                <a:cs typeface="Arial" panose="020B0604020202020204" pitchFamily="34" charset="0"/>
              </a:rPr>
              <a:t>SMÆK RØRET PÅ – tre gode råd fra politiet:</a:t>
            </a:r>
            <a:endParaRPr lang="da-DK" sz="3200" b="1" dirty="0">
              <a:latin typeface="Arial" panose="020B0604020202020204" pitchFamily="34" charset="0"/>
              <a:cs typeface="Arial" panose="020B0604020202020204" pitchFamily="34" charset="0"/>
            </a:endParaRPr>
          </a:p>
        </p:txBody>
      </p:sp>
      <p:grpSp>
        <p:nvGrpSpPr>
          <p:cNvPr id="3" name="Gruppe 2"/>
          <p:cNvGrpSpPr/>
          <p:nvPr/>
        </p:nvGrpSpPr>
        <p:grpSpPr>
          <a:xfrm>
            <a:off x="1165889" y="2123282"/>
            <a:ext cx="9860222" cy="3785652"/>
            <a:chOff x="1069716" y="2212182"/>
            <a:chExt cx="9860222" cy="3785652"/>
          </a:xfrm>
        </p:grpSpPr>
        <p:sp>
          <p:nvSpPr>
            <p:cNvPr id="6" name="Rektangel 5"/>
            <p:cNvSpPr/>
            <p:nvPr/>
          </p:nvSpPr>
          <p:spPr>
            <a:xfrm>
              <a:off x="1069716" y="2212182"/>
              <a:ext cx="9563100" cy="3785652"/>
            </a:xfrm>
            <a:prstGeom prst="rect">
              <a:avLst/>
            </a:prstGeom>
          </p:spPr>
          <p:txBody>
            <a:bodyPr wrap="square">
              <a:spAutoFit/>
            </a:bodyPr>
            <a:lstStyle/>
            <a:p>
              <a:pPr marL="342900" indent="-342900" algn="ctr">
                <a:buFont typeface="+mj-lt"/>
                <a:buAutoNum type="arabicPeriod"/>
              </a:pPr>
              <a:r>
                <a:rPr lang="da-DK" sz="2600" b="1" dirty="0" smtClean="0">
                  <a:latin typeface="Arial" panose="020B0604020202020204" pitchFamily="34" charset="0"/>
                  <a:cs typeface="Arial" panose="020B0604020202020204" pitchFamily="34" charset="0"/>
                </a:rPr>
                <a:t> Vær på vagt – det er svindel, hvis nogen ringer og beder dig overføre penge.</a:t>
              </a:r>
            </a:p>
            <a:p>
              <a:pPr marL="342900" indent="-342900" algn="ctr">
                <a:buFont typeface="+mj-lt"/>
                <a:buAutoNum type="arabicPeriod"/>
              </a:pPr>
              <a:endParaRPr lang="da-DK" sz="2600" b="1" dirty="0" smtClean="0">
                <a:latin typeface="Arial" panose="020B0604020202020204" pitchFamily="34" charset="0"/>
                <a:cs typeface="Arial" panose="020B0604020202020204" pitchFamily="34" charset="0"/>
              </a:endParaRPr>
            </a:p>
            <a:p>
              <a:pPr marL="342900" indent="-342900" algn="ctr">
                <a:buFont typeface="+mj-lt"/>
                <a:buAutoNum type="arabicPeriod"/>
              </a:pPr>
              <a:endParaRPr lang="da-DK" sz="2800" dirty="0" smtClean="0">
                <a:latin typeface="Arial" panose="020B0604020202020204" pitchFamily="34" charset="0"/>
                <a:cs typeface="Arial" panose="020B0604020202020204" pitchFamily="34" charset="0"/>
              </a:endParaRPr>
            </a:p>
            <a:p>
              <a:pPr marL="342900" indent="-342900" algn="ctr">
                <a:buFont typeface="+mj-lt"/>
                <a:buAutoNum type="arabicPeriod"/>
              </a:pPr>
              <a:r>
                <a:rPr lang="da-DK" sz="2600" b="1" dirty="0" smtClean="0">
                  <a:latin typeface="Arial" panose="020B0604020202020204" pitchFamily="34" charset="0"/>
                  <a:cs typeface="Arial" panose="020B0604020202020204" pitchFamily="34" charset="0"/>
                </a:rPr>
                <a:t> Smæk røret på – hellere et nej for meget!</a:t>
              </a:r>
            </a:p>
            <a:p>
              <a:pPr marL="342900" indent="-342900" algn="ctr">
                <a:buFont typeface="+mj-lt"/>
                <a:buAutoNum type="arabicPeriod"/>
              </a:pPr>
              <a:endParaRPr lang="da-DK" sz="2800" dirty="0" smtClean="0">
                <a:latin typeface="Arial" panose="020B0604020202020204" pitchFamily="34" charset="0"/>
                <a:cs typeface="Arial" panose="020B0604020202020204" pitchFamily="34" charset="0"/>
              </a:endParaRPr>
            </a:p>
            <a:p>
              <a:pPr marL="342900" indent="-342900" algn="ctr">
                <a:buFont typeface="+mj-lt"/>
                <a:buAutoNum type="arabicPeriod"/>
              </a:pPr>
              <a:endParaRPr lang="da-DK" sz="2800" dirty="0">
                <a:latin typeface="Arial" panose="020B0604020202020204" pitchFamily="34" charset="0"/>
                <a:cs typeface="Arial" panose="020B0604020202020204" pitchFamily="34" charset="0"/>
              </a:endParaRPr>
            </a:p>
            <a:p>
              <a:pPr marL="342900" indent="-342900" algn="ctr">
                <a:buFont typeface="+mj-lt"/>
                <a:buAutoNum type="arabicPeriod"/>
              </a:pPr>
              <a:r>
                <a:rPr lang="da-DK" sz="2600" b="1" dirty="0" smtClean="0">
                  <a:latin typeface="Arial" panose="020B0604020202020204" pitchFamily="34" charset="0"/>
                  <a:cs typeface="Arial" panose="020B0604020202020204" pitchFamily="34" charset="0"/>
                </a:rPr>
                <a:t> Hvis du er i tvivl, så ring til banken, politiet (på 114) eller en nærtstående. </a:t>
              </a:r>
              <a:endParaRPr lang="da-DK" sz="2600" b="1" dirty="0"/>
            </a:p>
          </p:txBody>
        </p:sp>
        <p:cxnSp>
          <p:nvCxnSpPr>
            <p:cNvPr id="8" name="Lige forbindelse 7"/>
            <p:cNvCxnSpPr/>
            <p:nvPr/>
          </p:nvCxnSpPr>
          <p:spPr>
            <a:xfrm>
              <a:off x="1350169" y="4749657"/>
              <a:ext cx="9579769" cy="0"/>
            </a:xfrm>
            <a:prstGeom prst="line">
              <a:avLst/>
            </a:prstGeom>
            <a:ln w="19050">
              <a:solidFill>
                <a:srgbClr val="B7CDD2"/>
              </a:solidFill>
            </a:ln>
          </p:spPr>
          <p:style>
            <a:lnRef idx="1">
              <a:schemeClr val="accent2"/>
            </a:lnRef>
            <a:fillRef idx="0">
              <a:schemeClr val="accent2"/>
            </a:fillRef>
            <a:effectRef idx="0">
              <a:schemeClr val="accent2"/>
            </a:effectRef>
            <a:fontRef idx="minor">
              <a:schemeClr val="tx1"/>
            </a:fontRef>
          </p:style>
        </p:cxnSp>
        <p:cxnSp>
          <p:nvCxnSpPr>
            <p:cNvPr id="9" name="Lige forbindelse 8"/>
            <p:cNvCxnSpPr/>
            <p:nvPr/>
          </p:nvCxnSpPr>
          <p:spPr>
            <a:xfrm>
              <a:off x="1350169" y="3560087"/>
              <a:ext cx="9515475" cy="0"/>
            </a:xfrm>
            <a:prstGeom prst="line">
              <a:avLst/>
            </a:prstGeom>
            <a:ln w="19050">
              <a:solidFill>
                <a:srgbClr val="B7CDD2"/>
              </a:solidFill>
            </a:ln>
          </p:spPr>
          <p:style>
            <a:lnRef idx="1">
              <a:schemeClr val="accent2"/>
            </a:lnRef>
            <a:fillRef idx="0">
              <a:schemeClr val="accent2"/>
            </a:fillRef>
            <a:effectRef idx="0">
              <a:schemeClr val="accent2"/>
            </a:effectRef>
            <a:fontRef idx="minor">
              <a:schemeClr val="tx1"/>
            </a:fontRef>
          </p:style>
        </p:cxnSp>
      </p:grpSp>
      <p:pic>
        <p:nvPicPr>
          <p:cNvPr id="7" name="Billed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16703" y="6160335"/>
            <a:ext cx="1345369" cy="398628"/>
          </a:xfrm>
          <a:prstGeom prst="rect">
            <a:avLst/>
          </a:prstGeom>
        </p:spPr>
      </p:pic>
    </p:spTree>
    <p:extLst>
      <p:ext uri="{BB962C8B-B14F-4D97-AF65-F5344CB8AC3E}">
        <p14:creationId xmlns:p14="http://schemas.microsoft.com/office/powerpoint/2010/main" val="37290590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txBox="1">
            <a:spLocks/>
          </p:cNvSpPr>
          <p:nvPr/>
        </p:nvSpPr>
        <p:spPr>
          <a:xfrm>
            <a:off x="593466" y="457200"/>
            <a:ext cx="10515600" cy="84931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da-DK" sz="3200" b="1" dirty="0" smtClean="0">
                <a:latin typeface="Arial" panose="020B0604020202020204" pitchFamily="34" charset="0"/>
                <a:cs typeface="Arial" panose="020B0604020202020204" pitchFamily="34" charset="0"/>
              </a:rPr>
              <a:t>Anbefalinger</a:t>
            </a:r>
            <a:endParaRPr lang="da-DK" sz="3600" b="1" dirty="0">
              <a:latin typeface="Arial" panose="020B0604020202020204" pitchFamily="34" charset="0"/>
              <a:cs typeface="Arial" panose="020B0604020202020204" pitchFamily="34" charset="0"/>
            </a:endParaRPr>
          </a:p>
        </p:txBody>
      </p:sp>
      <p:grpSp>
        <p:nvGrpSpPr>
          <p:cNvPr id="2" name="Gruppe 1"/>
          <p:cNvGrpSpPr/>
          <p:nvPr/>
        </p:nvGrpSpPr>
        <p:grpSpPr>
          <a:xfrm>
            <a:off x="803393" y="2506128"/>
            <a:ext cx="10585215" cy="3095775"/>
            <a:chOff x="1295400" y="1947863"/>
            <a:chExt cx="9561513" cy="2796381"/>
          </a:xfrm>
        </p:grpSpPr>
        <p:sp>
          <p:nvSpPr>
            <p:cNvPr id="13" name="Rektangel 12"/>
            <p:cNvSpPr/>
            <p:nvPr/>
          </p:nvSpPr>
          <p:spPr>
            <a:xfrm>
              <a:off x="1295400" y="1947863"/>
              <a:ext cx="2982912" cy="2604886"/>
            </a:xfrm>
            <a:prstGeom prst="rect">
              <a:avLst/>
            </a:prstGeom>
            <a:solidFill>
              <a:srgbClr val="B7CDD2"/>
            </a:solidFill>
            <a:ln w="25400"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da-DK" sz="1800" b="0" i="0" u="none" strike="noStrike" kern="0" cap="none" spc="0" normalizeH="0" baseline="0" noProof="0">
                <a:ln>
                  <a:noFill/>
                </a:ln>
                <a:solidFill>
                  <a:srgbClr val="FFFFFF"/>
                </a:solidFill>
                <a:effectLst/>
                <a:uLnTx/>
                <a:uFillTx/>
                <a:latin typeface="Arial"/>
                <a:ea typeface="+mn-ea"/>
                <a:cs typeface="+mn-cs"/>
              </a:endParaRPr>
            </a:p>
          </p:txBody>
        </p:sp>
        <p:sp>
          <p:nvSpPr>
            <p:cNvPr id="14" name="Rektangel 13"/>
            <p:cNvSpPr/>
            <p:nvPr/>
          </p:nvSpPr>
          <p:spPr>
            <a:xfrm>
              <a:off x="4552950" y="1947863"/>
              <a:ext cx="2981325" cy="2604886"/>
            </a:xfrm>
            <a:prstGeom prst="rect">
              <a:avLst/>
            </a:prstGeom>
            <a:solidFill>
              <a:srgbClr val="C7D7DC"/>
            </a:solidFill>
            <a:ln w="25400"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da-DK" sz="1800" b="0" i="0" u="none" strike="noStrike" kern="0" cap="none" spc="0" normalizeH="0" baseline="0" noProof="0">
                <a:ln>
                  <a:noFill/>
                </a:ln>
                <a:solidFill>
                  <a:srgbClr val="FFFFFF"/>
                </a:solidFill>
                <a:effectLst/>
                <a:uLnTx/>
                <a:uFillTx/>
                <a:latin typeface="Arial"/>
                <a:ea typeface="+mn-ea"/>
                <a:cs typeface="+mn-cs"/>
              </a:endParaRPr>
            </a:p>
          </p:txBody>
        </p:sp>
        <p:sp>
          <p:nvSpPr>
            <p:cNvPr id="15" name="Rektangel 14"/>
            <p:cNvSpPr/>
            <p:nvPr/>
          </p:nvSpPr>
          <p:spPr>
            <a:xfrm>
              <a:off x="7874000" y="1947863"/>
              <a:ext cx="2982913" cy="2604886"/>
            </a:xfrm>
            <a:prstGeom prst="rect">
              <a:avLst/>
            </a:prstGeom>
            <a:solidFill>
              <a:srgbClr val="C8D8D2"/>
            </a:solidFill>
            <a:ln w="25400"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da-DK" sz="1800" b="0" i="0" u="none" strike="noStrike" kern="0" cap="none" spc="0" normalizeH="0" baseline="0" noProof="0">
                <a:ln>
                  <a:noFill/>
                </a:ln>
                <a:solidFill>
                  <a:srgbClr val="FFFFFF"/>
                </a:solidFill>
                <a:effectLst/>
                <a:uLnTx/>
                <a:uFillTx/>
                <a:latin typeface="Arial"/>
                <a:ea typeface="+mn-ea"/>
                <a:cs typeface="+mn-cs"/>
              </a:endParaRPr>
            </a:p>
          </p:txBody>
        </p:sp>
        <p:sp>
          <p:nvSpPr>
            <p:cNvPr id="16" name="Tekstfelt 15"/>
            <p:cNvSpPr txBox="1"/>
            <p:nvPr/>
          </p:nvSpPr>
          <p:spPr>
            <a:xfrm>
              <a:off x="2394744" y="2266025"/>
              <a:ext cx="655637" cy="1108075"/>
            </a:xfrm>
            <a:prstGeom prst="rect">
              <a:avLst/>
            </a:prstGeom>
            <a:noFill/>
          </p:spPr>
          <p:txBody>
            <a:bodyPr wrap="none">
              <a:spAutoFit/>
            </a:bodyPr>
            <a:lstStyle/>
            <a:p>
              <a:pPr eaLnBrk="0" fontAlgn="base" hangingPunct="0">
                <a:spcBef>
                  <a:spcPct val="0"/>
                </a:spcBef>
                <a:spcAft>
                  <a:spcPct val="0"/>
                </a:spcAft>
                <a:defRPr/>
              </a:pPr>
              <a:r>
                <a:rPr lang="da-DK" sz="6600" b="1" dirty="0">
                  <a:latin typeface="Arial" panose="020B0604020202020204" pitchFamily="34" charset="0"/>
                  <a:cs typeface="Arial" panose="020B0604020202020204" pitchFamily="34" charset="0"/>
                </a:rPr>
                <a:t>1</a:t>
              </a:r>
            </a:p>
          </p:txBody>
        </p:sp>
        <p:sp>
          <p:nvSpPr>
            <p:cNvPr id="17" name="Tekstfelt 16"/>
            <p:cNvSpPr txBox="1"/>
            <p:nvPr/>
          </p:nvSpPr>
          <p:spPr>
            <a:xfrm>
              <a:off x="5741194" y="2257224"/>
              <a:ext cx="655637" cy="1108075"/>
            </a:xfrm>
            <a:prstGeom prst="rect">
              <a:avLst/>
            </a:prstGeom>
            <a:noFill/>
          </p:spPr>
          <p:txBody>
            <a:bodyPr>
              <a:spAutoFit/>
            </a:bodyPr>
            <a:lstStyle/>
            <a:p>
              <a:pPr eaLnBrk="0" fontAlgn="base" hangingPunct="0">
                <a:spcBef>
                  <a:spcPct val="0"/>
                </a:spcBef>
                <a:spcAft>
                  <a:spcPct val="0"/>
                </a:spcAft>
                <a:defRPr/>
              </a:pPr>
              <a:r>
                <a:rPr lang="da-DK" sz="6600" b="1" dirty="0">
                  <a:latin typeface="Arial" panose="020B0604020202020204" pitchFamily="34" charset="0"/>
                  <a:cs typeface="Arial" panose="020B0604020202020204" pitchFamily="34" charset="0"/>
                </a:rPr>
                <a:t>2</a:t>
              </a:r>
            </a:p>
          </p:txBody>
        </p:sp>
        <p:sp>
          <p:nvSpPr>
            <p:cNvPr id="18" name="Tekstfelt 17"/>
            <p:cNvSpPr txBox="1"/>
            <p:nvPr/>
          </p:nvSpPr>
          <p:spPr>
            <a:xfrm>
              <a:off x="9037635" y="2267021"/>
              <a:ext cx="655637" cy="1108075"/>
            </a:xfrm>
            <a:prstGeom prst="rect">
              <a:avLst/>
            </a:prstGeom>
            <a:noFill/>
          </p:spPr>
          <p:txBody>
            <a:bodyPr wrap="none">
              <a:spAutoFit/>
            </a:bodyPr>
            <a:lstStyle/>
            <a:p>
              <a:pPr algn="ctr" eaLnBrk="0" fontAlgn="base" hangingPunct="0">
                <a:spcBef>
                  <a:spcPct val="0"/>
                </a:spcBef>
                <a:spcAft>
                  <a:spcPct val="0"/>
                </a:spcAft>
                <a:defRPr/>
              </a:pPr>
              <a:r>
                <a:rPr lang="da-DK" sz="6600" b="1" dirty="0">
                  <a:latin typeface="Arial" panose="020B0604020202020204" pitchFamily="34" charset="0"/>
                  <a:cs typeface="Arial" panose="020B0604020202020204" pitchFamily="34" charset="0"/>
                </a:rPr>
                <a:t>3</a:t>
              </a:r>
            </a:p>
          </p:txBody>
        </p:sp>
        <p:sp>
          <p:nvSpPr>
            <p:cNvPr id="19" name="Pladsholder til indhold 10"/>
            <p:cNvSpPr txBox="1">
              <a:spLocks/>
            </p:cNvSpPr>
            <p:nvPr/>
          </p:nvSpPr>
          <p:spPr bwMode="auto">
            <a:xfrm>
              <a:off x="1566068" y="3349625"/>
              <a:ext cx="2441575" cy="82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304800">
                <a:lnSpc>
                  <a:spcPct val="104000"/>
                </a:lnSpc>
                <a:buFont typeface="Arial" panose="020B0604020202020204" pitchFamily="34" charset="0"/>
                <a:buChar char="•"/>
                <a:defRPr sz="1600">
                  <a:solidFill>
                    <a:schemeClr val="accent1"/>
                  </a:solidFill>
                  <a:latin typeface="Arial" panose="020B0604020202020204" pitchFamily="34" charset="0"/>
                  <a:cs typeface="Arial" panose="020B0604020202020204" pitchFamily="34" charset="0"/>
                  <a:sym typeface="Wingdings 2" panose="05020102010507070707" pitchFamily="18" charset="2"/>
                </a:defRPr>
              </a:lvl1pPr>
              <a:lvl2pPr marL="358775" indent="-179388" defTabSz="304800">
                <a:lnSpc>
                  <a:spcPct val="104000"/>
                </a:lnSpc>
                <a:spcBef>
                  <a:spcPts val="375"/>
                </a:spcBef>
                <a:buFont typeface="Arial" panose="020B0604020202020204" pitchFamily="34" charset="0"/>
                <a:buChar char="•"/>
                <a:defRPr sz="1400">
                  <a:solidFill>
                    <a:schemeClr val="accent1"/>
                  </a:solidFill>
                  <a:latin typeface="Arial" panose="020B0604020202020204" pitchFamily="34" charset="0"/>
                  <a:cs typeface="Arial" panose="020B0604020202020204" pitchFamily="34" charset="0"/>
                </a:defRPr>
              </a:lvl2pPr>
              <a:lvl3pPr marL="358775" indent="-179388" defTabSz="304800">
                <a:lnSpc>
                  <a:spcPct val="104000"/>
                </a:lnSpc>
                <a:spcBef>
                  <a:spcPts val="375"/>
                </a:spcBef>
                <a:buFont typeface="Arial" panose="020B0604020202020204" pitchFamily="34" charset="0"/>
                <a:buChar char="•"/>
                <a:defRPr sz="1200">
                  <a:solidFill>
                    <a:schemeClr val="accent1"/>
                  </a:solidFill>
                  <a:latin typeface="Arial" panose="020B0604020202020204" pitchFamily="34" charset="0"/>
                  <a:cs typeface="Arial" panose="020B0604020202020204" pitchFamily="34" charset="0"/>
                </a:defRPr>
              </a:lvl3pPr>
              <a:lvl4pPr marL="358775" indent="-179388" defTabSz="685800">
                <a:lnSpc>
                  <a:spcPct val="104000"/>
                </a:lnSpc>
                <a:spcBef>
                  <a:spcPts val="375"/>
                </a:spcBef>
                <a:buFont typeface="Arial" panose="020B0604020202020204" pitchFamily="34" charset="0"/>
                <a:buChar char="•"/>
                <a:defRPr sz="1200">
                  <a:solidFill>
                    <a:schemeClr val="accent1"/>
                  </a:solidFill>
                  <a:latin typeface="Arial" panose="020B0604020202020204" pitchFamily="34" charset="0"/>
                  <a:cs typeface="Arial" panose="020B0604020202020204" pitchFamily="34" charset="0"/>
                </a:defRPr>
              </a:lvl4pPr>
              <a:lvl5pPr marL="355600" indent="-176213" defTabSz="685800">
                <a:lnSpc>
                  <a:spcPct val="104000"/>
                </a:lnSpc>
                <a:spcBef>
                  <a:spcPts val="375"/>
                </a:spcBef>
                <a:buFont typeface="Arial" panose="020B0604020202020204" pitchFamily="34" charset="0"/>
                <a:buChar char="•"/>
                <a:defRPr sz="1100">
                  <a:solidFill>
                    <a:schemeClr val="tx1"/>
                  </a:solidFill>
                  <a:latin typeface="Arial" panose="020B0604020202020204" pitchFamily="34" charset="0"/>
                  <a:cs typeface="Arial" panose="020B0604020202020204" pitchFamily="34" charset="0"/>
                </a:defRPr>
              </a:lvl5pPr>
              <a:lvl6pPr marL="812800" indent="-176213" defTabSz="685800" eaLnBrk="0" fontAlgn="base" hangingPunct="0">
                <a:lnSpc>
                  <a:spcPct val="104000"/>
                </a:lnSpc>
                <a:spcBef>
                  <a:spcPts val="375"/>
                </a:spcBef>
                <a:spcAft>
                  <a:spcPct val="0"/>
                </a:spcAft>
                <a:buFont typeface="Arial" panose="020B0604020202020204" pitchFamily="34" charset="0"/>
                <a:buChar char="•"/>
                <a:defRPr sz="1100">
                  <a:solidFill>
                    <a:schemeClr val="tx1"/>
                  </a:solidFill>
                  <a:latin typeface="Arial" panose="020B0604020202020204" pitchFamily="34" charset="0"/>
                  <a:cs typeface="Arial" panose="020B0604020202020204" pitchFamily="34" charset="0"/>
                </a:defRPr>
              </a:lvl6pPr>
              <a:lvl7pPr marL="1270000" indent="-176213" defTabSz="685800" eaLnBrk="0" fontAlgn="base" hangingPunct="0">
                <a:lnSpc>
                  <a:spcPct val="104000"/>
                </a:lnSpc>
                <a:spcBef>
                  <a:spcPts val="375"/>
                </a:spcBef>
                <a:spcAft>
                  <a:spcPct val="0"/>
                </a:spcAft>
                <a:buFont typeface="Arial" panose="020B0604020202020204" pitchFamily="34" charset="0"/>
                <a:buChar char="•"/>
                <a:defRPr sz="1100">
                  <a:solidFill>
                    <a:schemeClr val="tx1"/>
                  </a:solidFill>
                  <a:latin typeface="Arial" panose="020B0604020202020204" pitchFamily="34" charset="0"/>
                  <a:cs typeface="Arial" panose="020B0604020202020204" pitchFamily="34" charset="0"/>
                </a:defRPr>
              </a:lvl7pPr>
              <a:lvl8pPr marL="1727200" indent="-176213" defTabSz="685800" eaLnBrk="0" fontAlgn="base" hangingPunct="0">
                <a:lnSpc>
                  <a:spcPct val="104000"/>
                </a:lnSpc>
                <a:spcBef>
                  <a:spcPts val="375"/>
                </a:spcBef>
                <a:spcAft>
                  <a:spcPct val="0"/>
                </a:spcAft>
                <a:buFont typeface="Arial" panose="020B0604020202020204" pitchFamily="34" charset="0"/>
                <a:buChar char="•"/>
                <a:defRPr sz="1100">
                  <a:solidFill>
                    <a:schemeClr val="tx1"/>
                  </a:solidFill>
                  <a:latin typeface="Arial" panose="020B0604020202020204" pitchFamily="34" charset="0"/>
                  <a:cs typeface="Arial" panose="020B0604020202020204" pitchFamily="34" charset="0"/>
                </a:defRPr>
              </a:lvl8pPr>
              <a:lvl9pPr marL="2184400" indent="-176213" defTabSz="685800" eaLnBrk="0" fontAlgn="base" hangingPunct="0">
                <a:lnSpc>
                  <a:spcPct val="104000"/>
                </a:lnSpc>
                <a:spcBef>
                  <a:spcPts val="375"/>
                </a:spcBef>
                <a:spcAft>
                  <a:spcPct val="0"/>
                </a:spcAft>
                <a:buFont typeface="Arial" panose="020B0604020202020204" pitchFamily="34" charset="0"/>
                <a:buChar char="•"/>
                <a:defRPr sz="1100">
                  <a:solidFill>
                    <a:schemeClr val="tx1"/>
                  </a:solidFill>
                  <a:latin typeface="Arial" panose="020B0604020202020204" pitchFamily="34" charset="0"/>
                  <a:cs typeface="Arial" panose="020B0604020202020204" pitchFamily="34" charset="0"/>
                </a:defRPr>
              </a:lvl9pPr>
            </a:lstStyle>
            <a:p>
              <a:pPr marL="0" marR="0" lvl="0" indent="0" algn="ctr" defTabSz="304800" eaLnBrk="0" fontAlgn="base" latinLnBrk="0" hangingPunct="0">
                <a:lnSpc>
                  <a:spcPct val="104000"/>
                </a:lnSpc>
                <a:spcBef>
                  <a:spcPct val="0"/>
                </a:spcBef>
                <a:spcAft>
                  <a:spcPct val="0"/>
                </a:spcAft>
                <a:buClrTx/>
                <a:buSzTx/>
                <a:buFont typeface="Arial" panose="020B0604020202020204" pitchFamily="34" charset="0"/>
                <a:buNone/>
                <a:tabLst/>
                <a:defRPr/>
              </a:pPr>
              <a:r>
                <a:rPr kumimoji="0" lang="da-DK" altLang="da-DK" sz="2400" b="1"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sym typeface="Wingdings 2" panose="05020102010507070707" pitchFamily="18" charset="2"/>
                </a:rPr>
                <a:t>Udeladt</a:t>
              </a:r>
              <a:r>
                <a:rPr kumimoji="0" lang="da-DK" altLang="da-DK" sz="2400" b="1" i="0" u="none" strike="noStrike" kern="0" cap="none" spc="0" normalizeH="0" noProof="0" dirty="0" smtClean="0">
                  <a:ln>
                    <a:noFill/>
                  </a:ln>
                  <a:solidFill>
                    <a:schemeClr val="tx1"/>
                  </a:solidFill>
                  <a:effectLst/>
                  <a:uLnTx/>
                  <a:uFillTx/>
                  <a:latin typeface="Arial" panose="020B0604020202020204" pitchFamily="34" charset="0"/>
                  <a:cs typeface="Arial" panose="020B0604020202020204" pitchFamily="34" charset="0"/>
                  <a:sym typeface="Wingdings 2" panose="05020102010507070707" pitchFamily="18" charset="2"/>
                </a:rPr>
                <a:t> nummer</a:t>
              </a:r>
              <a:endParaRPr kumimoji="0" lang="da-DK" altLang="da-DK" sz="2400" b="1"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sym typeface="Wingdings 2" panose="05020102010507070707" pitchFamily="18" charset="2"/>
              </a:endParaRPr>
            </a:p>
          </p:txBody>
        </p:sp>
        <p:sp>
          <p:nvSpPr>
            <p:cNvPr id="20" name="Pladsholder til indhold 10"/>
            <p:cNvSpPr txBox="1">
              <a:spLocks/>
            </p:cNvSpPr>
            <p:nvPr/>
          </p:nvSpPr>
          <p:spPr bwMode="auto">
            <a:xfrm>
              <a:off x="4848225" y="3349625"/>
              <a:ext cx="2441575" cy="82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304800">
                <a:lnSpc>
                  <a:spcPct val="104000"/>
                </a:lnSpc>
                <a:buFont typeface="Arial" panose="020B0604020202020204" pitchFamily="34" charset="0"/>
                <a:buChar char="•"/>
                <a:defRPr sz="1600">
                  <a:solidFill>
                    <a:schemeClr val="accent1"/>
                  </a:solidFill>
                  <a:latin typeface="Arial" panose="020B0604020202020204" pitchFamily="34" charset="0"/>
                  <a:cs typeface="Arial" panose="020B0604020202020204" pitchFamily="34" charset="0"/>
                  <a:sym typeface="Wingdings 2" panose="05020102010507070707" pitchFamily="18" charset="2"/>
                </a:defRPr>
              </a:lvl1pPr>
              <a:lvl2pPr marL="358775" indent="-179388" defTabSz="304800">
                <a:lnSpc>
                  <a:spcPct val="104000"/>
                </a:lnSpc>
                <a:spcBef>
                  <a:spcPts val="375"/>
                </a:spcBef>
                <a:buFont typeface="Arial" panose="020B0604020202020204" pitchFamily="34" charset="0"/>
                <a:buChar char="•"/>
                <a:defRPr sz="1400">
                  <a:solidFill>
                    <a:schemeClr val="accent1"/>
                  </a:solidFill>
                  <a:latin typeface="Arial" panose="020B0604020202020204" pitchFamily="34" charset="0"/>
                  <a:cs typeface="Arial" panose="020B0604020202020204" pitchFamily="34" charset="0"/>
                </a:defRPr>
              </a:lvl2pPr>
              <a:lvl3pPr marL="358775" indent="-179388" defTabSz="304800">
                <a:lnSpc>
                  <a:spcPct val="104000"/>
                </a:lnSpc>
                <a:spcBef>
                  <a:spcPts val="375"/>
                </a:spcBef>
                <a:buFont typeface="Arial" panose="020B0604020202020204" pitchFamily="34" charset="0"/>
                <a:buChar char="•"/>
                <a:defRPr sz="1200">
                  <a:solidFill>
                    <a:schemeClr val="accent1"/>
                  </a:solidFill>
                  <a:latin typeface="Arial" panose="020B0604020202020204" pitchFamily="34" charset="0"/>
                  <a:cs typeface="Arial" panose="020B0604020202020204" pitchFamily="34" charset="0"/>
                </a:defRPr>
              </a:lvl3pPr>
              <a:lvl4pPr marL="358775" indent="-179388" defTabSz="685800">
                <a:lnSpc>
                  <a:spcPct val="104000"/>
                </a:lnSpc>
                <a:spcBef>
                  <a:spcPts val="375"/>
                </a:spcBef>
                <a:buFont typeface="Arial" panose="020B0604020202020204" pitchFamily="34" charset="0"/>
                <a:buChar char="•"/>
                <a:defRPr sz="1200">
                  <a:solidFill>
                    <a:schemeClr val="accent1"/>
                  </a:solidFill>
                  <a:latin typeface="Arial" panose="020B0604020202020204" pitchFamily="34" charset="0"/>
                  <a:cs typeface="Arial" panose="020B0604020202020204" pitchFamily="34" charset="0"/>
                </a:defRPr>
              </a:lvl4pPr>
              <a:lvl5pPr marL="355600" indent="-176213" defTabSz="685800">
                <a:lnSpc>
                  <a:spcPct val="104000"/>
                </a:lnSpc>
                <a:spcBef>
                  <a:spcPts val="375"/>
                </a:spcBef>
                <a:buFont typeface="Arial" panose="020B0604020202020204" pitchFamily="34" charset="0"/>
                <a:buChar char="•"/>
                <a:defRPr sz="1100">
                  <a:solidFill>
                    <a:schemeClr val="tx1"/>
                  </a:solidFill>
                  <a:latin typeface="Arial" panose="020B0604020202020204" pitchFamily="34" charset="0"/>
                  <a:cs typeface="Arial" panose="020B0604020202020204" pitchFamily="34" charset="0"/>
                </a:defRPr>
              </a:lvl5pPr>
              <a:lvl6pPr marL="812800" indent="-176213" defTabSz="685800" eaLnBrk="0" fontAlgn="base" hangingPunct="0">
                <a:lnSpc>
                  <a:spcPct val="104000"/>
                </a:lnSpc>
                <a:spcBef>
                  <a:spcPts val="375"/>
                </a:spcBef>
                <a:spcAft>
                  <a:spcPct val="0"/>
                </a:spcAft>
                <a:buFont typeface="Arial" panose="020B0604020202020204" pitchFamily="34" charset="0"/>
                <a:buChar char="•"/>
                <a:defRPr sz="1100">
                  <a:solidFill>
                    <a:schemeClr val="tx1"/>
                  </a:solidFill>
                  <a:latin typeface="Arial" panose="020B0604020202020204" pitchFamily="34" charset="0"/>
                  <a:cs typeface="Arial" panose="020B0604020202020204" pitchFamily="34" charset="0"/>
                </a:defRPr>
              </a:lvl6pPr>
              <a:lvl7pPr marL="1270000" indent="-176213" defTabSz="685800" eaLnBrk="0" fontAlgn="base" hangingPunct="0">
                <a:lnSpc>
                  <a:spcPct val="104000"/>
                </a:lnSpc>
                <a:spcBef>
                  <a:spcPts val="375"/>
                </a:spcBef>
                <a:spcAft>
                  <a:spcPct val="0"/>
                </a:spcAft>
                <a:buFont typeface="Arial" panose="020B0604020202020204" pitchFamily="34" charset="0"/>
                <a:buChar char="•"/>
                <a:defRPr sz="1100">
                  <a:solidFill>
                    <a:schemeClr val="tx1"/>
                  </a:solidFill>
                  <a:latin typeface="Arial" panose="020B0604020202020204" pitchFamily="34" charset="0"/>
                  <a:cs typeface="Arial" panose="020B0604020202020204" pitchFamily="34" charset="0"/>
                </a:defRPr>
              </a:lvl7pPr>
              <a:lvl8pPr marL="1727200" indent="-176213" defTabSz="685800" eaLnBrk="0" fontAlgn="base" hangingPunct="0">
                <a:lnSpc>
                  <a:spcPct val="104000"/>
                </a:lnSpc>
                <a:spcBef>
                  <a:spcPts val="375"/>
                </a:spcBef>
                <a:spcAft>
                  <a:spcPct val="0"/>
                </a:spcAft>
                <a:buFont typeface="Arial" panose="020B0604020202020204" pitchFamily="34" charset="0"/>
                <a:buChar char="•"/>
                <a:defRPr sz="1100">
                  <a:solidFill>
                    <a:schemeClr val="tx1"/>
                  </a:solidFill>
                  <a:latin typeface="Arial" panose="020B0604020202020204" pitchFamily="34" charset="0"/>
                  <a:cs typeface="Arial" panose="020B0604020202020204" pitchFamily="34" charset="0"/>
                </a:defRPr>
              </a:lvl8pPr>
              <a:lvl9pPr marL="2184400" indent="-176213" defTabSz="685800" eaLnBrk="0" fontAlgn="base" hangingPunct="0">
                <a:lnSpc>
                  <a:spcPct val="104000"/>
                </a:lnSpc>
                <a:spcBef>
                  <a:spcPts val="375"/>
                </a:spcBef>
                <a:spcAft>
                  <a:spcPct val="0"/>
                </a:spcAft>
                <a:buFont typeface="Arial" panose="020B0604020202020204" pitchFamily="34" charset="0"/>
                <a:buChar char="•"/>
                <a:defRPr sz="1100">
                  <a:solidFill>
                    <a:schemeClr val="tx1"/>
                  </a:solidFill>
                  <a:latin typeface="Arial" panose="020B0604020202020204" pitchFamily="34" charset="0"/>
                  <a:cs typeface="Arial" panose="020B0604020202020204" pitchFamily="34" charset="0"/>
                </a:defRPr>
              </a:lvl9pPr>
            </a:lstStyle>
            <a:p>
              <a:pPr marL="0" marR="0" lvl="0" indent="0" algn="ctr" defTabSz="304800" eaLnBrk="0" fontAlgn="base" latinLnBrk="0" hangingPunct="0">
                <a:lnSpc>
                  <a:spcPct val="104000"/>
                </a:lnSpc>
                <a:spcBef>
                  <a:spcPct val="0"/>
                </a:spcBef>
                <a:spcAft>
                  <a:spcPct val="0"/>
                </a:spcAft>
                <a:buClrTx/>
                <a:buSzTx/>
                <a:buFont typeface="Arial" panose="020B0604020202020204" pitchFamily="34" charset="0"/>
                <a:buNone/>
                <a:tabLst/>
                <a:defRPr/>
              </a:pPr>
              <a:r>
                <a:rPr kumimoji="0" lang="da-DK" altLang="da-DK" sz="2400" b="1"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sym typeface="Wingdings 2" panose="05020102010507070707" pitchFamily="18" charset="2"/>
                </a:rPr>
                <a:t>Privat Facebook</a:t>
              </a:r>
            </a:p>
          </p:txBody>
        </p:sp>
        <p:sp>
          <p:nvSpPr>
            <p:cNvPr id="21" name="Pladsholder til indhold 10"/>
            <p:cNvSpPr txBox="1">
              <a:spLocks/>
            </p:cNvSpPr>
            <p:nvPr/>
          </p:nvSpPr>
          <p:spPr bwMode="auto">
            <a:xfrm>
              <a:off x="7916065" y="3349625"/>
              <a:ext cx="2898775" cy="82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304800">
                <a:lnSpc>
                  <a:spcPct val="104000"/>
                </a:lnSpc>
                <a:buFont typeface="Arial" panose="020B0604020202020204" pitchFamily="34" charset="0"/>
                <a:buChar char="•"/>
                <a:defRPr sz="1600">
                  <a:solidFill>
                    <a:schemeClr val="accent1"/>
                  </a:solidFill>
                  <a:latin typeface="Arial" panose="020B0604020202020204" pitchFamily="34" charset="0"/>
                  <a:cs typeface="Arial" panose="020B0604020202020204" pitchFamily="34" charset="0"/>
                  <a:sym typeface="Wingdings 2" panose="05020102010507070707" pitchFamily="18" charset="2"/>
                </a:defRPr>
              </a:lvl1pPr>
              <a:lvl2pPr marL="358775" indent="-179388" defTabSz="304800">
                <a:lnSpc>
                  <a:spcPct val="104000"/>
                </a:lnSpc>
                <a:spcBef>
                  <a:spcPts val="375"/>
                </a:spcBef>
                <a:buFont typeface="Arial" panose="020B0604020202020204" pitchFamily="34" charset="0"/>
                <a:buChar char="•"/>
                <a:defRPr sz="1400">
                  <a:solidFill>
                    <a:schemeClr val="accent1"/>
                  </a:solidFill>
                  <a:latin typeface="Arial" panose="020B0604020202020204" pitchFamily="34" charset="0"/>
                  <a:cs typeface="Arial" panose="020B0604020202020204" pitchFamily="34" charset="0"/>
                </a:defRPr>
              </a:lvl2pPr>
              <a:lvl3pPr marL="358775" indent="-179388" defTabSz="304800">
                <a:lnSpc>
                  <a:spcPct val="104000"/>
                </a:lnSpc>
                <a:spcBef>
                  <a:spcPts val="375"/>
                </a:spcBef>
                <a:buFont typeface="Arial" panose="020B0604020202020204" pitchFamily="34" charset="0"/>
                <a:buChar char="•"/>
                <a:defRPr sz="1200">
                  <a:solidFill>
                    <a:schemeClr val="accent1"/>
                  </a:solidFill>
                  <a:latin typeface="Arial" panose="020B0604020202020204" pitchFamily="34" charset="0"/>
                  <a:cs typeface="Arial" panose="020B0604020202020204" pitchFamily="34" charset="0"/>
                </a:defRPr>
              </a:lvl3pPr>
              <a:lvl4pPr marL="358775" indent="-179388" defTabSz="685800">
                <a:lnSpc>
                  <a:spcPct val="104000"/>
                </a:lnSpc>
                <a:spcBef>
                  <a:spcPts val="375"/>
                </a:spcBef>
                <a:buFont typeface="Arial" panose="020B0604020202020204" pitchFamily="34" charset="0"/>
                <a:buChar char="•"/>
                <a:defRPr sz="1200">
                  <a:solidFill>
                    <a:schemeClr val="accent1"/>
                  </a:solidFill>
                  <a:latin typeface="Arial" panose="020B0604020202020204" pitchFamily="34" charset="0"/>
                  <a:cs typeface="Arial" panose="020B0604020202020204" pitchFamily="34" charset="0"/>
                </a:defRPr>
              </a:lvl4pPr>
              <a:lvl5pPr marL="355600" indent="-176213" defTabSz="685800">
                <a:lnSpc>
                  <a:spcPct val="104000"/>
                </a:lnSpc>
                <a:spcBef>
                  <a:spcPts val="375"/>
                </a:spcBef>
                <a:buFont typeface="Arial" panose="020B0604020202020204" pitchFamily="34" charset="0"/>
                <a:buChar char="•"/>
                <a:defRPr sz="1100">
                  <a:solidFill>
                    <a:schemeClr val="tx1"/>
                  </a:solidFill>
                  <a:latin typeface="Arial" panose="020B0604020202020204" pitchFamily="34" charset="0"/>
                  <a:cs typeface="Arial" panose="020B0604020202020204" pitchFamily="34" charset="0"/>
                </a:defRPr>
              </a:lvl5pPr>
              <a:lvl6pPr marL="812800" indent="-176213" defTabSz="685800" eaLnBrk="0" fontAlgn="base" hangingPunct="0">
                <a:lnSpc>
                  <a:spcPct val="104000"/>
                </a:lnSpc>
                <a:spcBef>
                  <a:spcPts val="375"/>
                </a:spcBef>
                <a:spcAft>
                  <a:spcPct val="0"/>
                </a:spcAft>
                <a:buFont typeface="Arial" panose="020B0604020202020204" pitchFamily="34" charset="0"/>
                <a:buChar char="•"/>
                <a:defRPr sz="1100">
                  <a:solidFill>
                    <a:schemeClr val="tx1"/>
                  </a:solidFill>
                  <a:latin typeface="Arial" panose="020B0604020202020204" pitchFamily="34" charset="0"/>
                  <a:cs typeface="Arial" panose="020B0604020202020204" pitchFamily="34" charset="0"/>
                </a:defRPr>
              </a:lvl6pPr>
              <a:lvl7pPr marL="1270000" indent="-176213" defTabSz="685800" eaLnBrk="0" fontAlgn="base" hangingPunct="0">
                <a:lnSpc>
                  <a:spcPct val="104000"/>
                </a:lnSpc>
                <a:spcBef>
                  <a:spcPts val="375"/>
                </a:spcBef>
                <a:spcAft>
                  <a:spcPct val="0"/>
                </a:spcAft>
                <a:buFont typeface="Arial" panose="020B0604020202020204" pitchFamily="34" charset="0"/>
                <a:buChar char="•"/>
                <a:defRPr sz="1100">
                  <a:solidFill>
                    <a:schemeClr val="tx1"/>
                  </a:solidFill>
                  <a:latin typeface="Arial" panose="020B0604020202020204" pitchFamily="34" charset="0"/>
                  <a:cs typeface="Arial" panose="020B0604020202020204" pitchFamily="34" charset="0"/>
                </a:defRPr>
              </a:lvl7pPr>
              <a:lvl8pPr marL="1727200" indent="-176213" defTabSz="685800" eaLnBrk="0" fontAlgn="base" hangingPunct="0">
                <a:lnSpc>
                  <a:spcPct val="104000"/>
                </a:lnSpc>
                <a:spcBef>
                  <a:spcPts val="375"/>
                </a:spcBef>
                <a:spcAft>
                  <a:spcPct val="0"/>
                </a:spcAft>
                <a:buFont typeface="Arial" panose="020B0604020202020204" pitchFamily="34" charset="0"/>
                <a:buChar char="•"/>
                <a:defRPr sz="1100">
                  <a:solidFill>
                    <a:schemeClr val="tx1"/>
                  </a:solidFill>
                  <a:latin typeface="Arial" panose="020B0604020202020204" pitchFamily="34" charset="0"/>
                  <a:cs typeface="Arial" panose="020B0604020202020204" pitchFamily="34" charset="0"/>
                </a:defRPr>
              </a:lvl8pPr>
              <a:lvl9pPr marL="2184400" indent="-176213" defTabSz="685800" eaLnBrk="0" fontAlgn="base" hangingPunct="0">
                <a:lnSpc>
                  <a:spcPct val="104000"/>
                </a:lnSpc>
                <a:spcBef>
                  <a:spcPts val="375"/>
                </a:spcBef>
                <a:spcAft>
                  <a:spcPct val="0"/>
                </a:spcAft>
                <a:buFont typeface="Arial" panose="020B0604020202020204" pitchFamily="34" charset="0"/>
                <a:buChar char="•"/>
                <a:defRPr sz="1100">
                  <a:solidFill>
                    <a:schemeClr val="tx1"/>
                  </a:solidFill>
                  <a:latin typeface="Arial" panose="020B0604020202020204" pitchFamily="34" charset="0"/>
                  <a:cs typeface="Arial" panose="020B0604020202020204" pitchFamily="34" charset="0"/>
                </a:defRPr>
              </a:lvl9pPr>
            </a:lstStyle>
            <a:p>
              <a:pPr marL="0" marR="0" lvl="0" indent="0" algn="ctr" defTabSz="304800" eaLnBrk="0" fontAlgn="base" latinLnBrk="0" hangingPunct="0">
                <a:lnSpc>
                  <a:spcPct val="104000"/>
                </a:lnSpc>
                <a:spcBef>
                  <a:spcPct val="0"/>
                </a:spcBef>
                <a:spcAft>
                  <a:spcPct val="0"/>
                </a:spcAft>
                <a:buClrTx/>
                <a:buSzTx/>
                <a:buFont typeface="Arial" panose="020B0604020202020204" pitchFamily="34" charset="0"/>
                <a:buNone/>
                <a:tabLst/>
                <a:defRPr/>
              </a:pPr>
              <a:r>
                <a:rPr lang="da-DK" altLang="da-DK" sz="2400" b="1" kern="0" dirty="0" smtClean="0">
                  <a:solidFill>
                    <a:schemeClr val="tx1"/>
                  </a:solidFill>
                </a:rPr>
                <a:t>Dialog med banken</a:t>
              </a:r>
              <a:endParaRPr kumimoji="0" lang="da-DK" altLang="da-DK" sz="2400" b="1"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sym typeface="Wingdings 2" panose="05020102010507070707" pitchFamily="18" charset="2"/>
              </a:endParaRPr>
            </a:p>
          </p:txBody>
        </p:sp>
        <p:sp>
          <p:nvSpPr>
            <p:cNvPr id="24" name="Pladsholder til indhold 10"/>
            <p:cNvSpPr txBox="1">
              <a:spLocks/>
            </p:cNvSpPr>
            <p:nvPr/>
          </p:nvSpPr>
          <p:spPr bwMode="auto">
            <a:xfrm>
              <a:off x="8022432" y="3923506"/>
              <a:ext cx="2441575" cy="82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304800">
                <a:lnSpc>
                  <a:spcPct val="104000"/>
                </a:lnSpc>
                <a:buFont typeface="Arial" panose="020B0604020202020204" pitchFamily="34" charset="0"/>
                <a:buChar char="•"/>
                <a:defRPr sz="1600">
                  <a:solidFill>
                    <a:schemeClr val="accent1"/>
                  </a:solidFill>
                  <a:latin typeface="Arial" panose="020B0604020202020204" pitchFamily="34" charset="0"/>
                  <a:cs typeface="Arial" panose="020B0604020202020204" pitchFamily="34" charset="0"/>
                  <a:sym typeface="Wingdings 2" panose="05020102010507070707" pitchFamily="18" charset="2"/>
                </a:defRPr>
              </a:lvl1pPr>
              <a:lvl2pPr marL="358775" indent="-179388" defTabSz="304800">
                <a:lnSpc>
                  <a:spcPct val="104000"/>
                </a:lnSpc>
                <a:spcBef>
                  <a:spcPts val="375"/>
                </a:spcBef>
                <a:buFont typeface="Arial" panose="020B0604020202020204" pitchFamily="34" charset="0"/>
                <a:buChar char="•"/>
                <a:defRPr sz="1400">
                  <a:solidFill>
                    <a:schemeClr val="accent1"/>
                  </a:solidFill>
                  <a:latin typeface="Arial" panose="020B0604020202020204" pitchFamily="34" charset="0"/>
                  <a:cs typeface="Arial" panose="020B0604020202020204" pitchFamily="34" charset="0"/>
                </a:defRPr>
              </a:lvl2pPr>
              <a:lvl3pPr marL="358775" indent="-179388" defTabSz="304800">
                <a:lnSpc>
                  <a:spcPct val="104000"/>
                </a:lnSpc>
                <a:spcBef>
                  <a:spcPts val="375"/>
                </a:spcBef>
                <a:buFont typeface="Arial" panose="020B0604020202020204" pitchFamily="34" charset="0"/>
                <a:buChar char="•"/>
                <a:defRPr sz="1200">
                  <a:solidFill>
                    <a:schemeClr val="accent1"/>
                  </a:solidFill>
                  <a:latin typeface="Arial" panose="020B0604020202020204" pitchFamily="34" charset="0"/>
                  <a:cs typeface="Arial" panose="020B0604020202020204" pitchFamily="34" charset="0"/>
                </a:defRPr>
              </a:lvl3pPr>
              <a:lvl4pPr marL="358775" indent="-179388" defTabSz="685800">
                <a:lnSpc>
                  <a:spcPct val="104000"/>
                </a:lnSpc>
                <a:spcBef>
                  <a:spcPts val="375"/>
                </a:spcBef>
                <a:buFont typeface="Arial" panose="020B0604020202020204" pitchFamily="34" charset="0"/>
                <a:buChar char="•"/>
                <a:defRPr sz="1200">
                  <a:solidFill>
                    <a:schemeClr val="accent1"/>
                  </a:solidFill>
                  <a:latin typeface="Arial" panose="020B0604020202020204" pitchFamily="34" charset="0"/>
                  <a:cs typeface="Arial" panose="020B0604020202020204" pitchFamily="34" charset="0"/>
                </a:defRPr>
              </a:lvl4pPr>
              <a:lvl5pPr marL="355600" indent="-176213" defTabSz="685800">
                <a:lnSpc>
                  <a:spcPct val="104000"/>
                </a:lnSpc>
                <a:spcBef>
                  <a:spcPts val="375"/>
                </a:spcBef>
                <a:buFont typeface="Arial" panose="020B0604020202020204" pitchFamily="34" charset="0"/>
                <a:buChar char="•"/>
                <a:defRPr sz="1100">
                  <a:solidFill>
                    <a:schemeClr val="tx1"/>
                  </a:solidFill>
                  <a:latin typeface="Arial" panose="020B0604020202020204" pitchFamily="34" charset="0"/>
                  <a:cs typeface="Arial" panose="020B0604020202020204" pitchFamily="34" charset="0"/>
                </a:defRPr>
              </a:lvl5pPr>
              <a:lvl6pPr marL="812800" indent="-176213" defTabSz="685800" eaLnBrk="0" fontAlgn="base" hangingPunct="0">
                <a:lnSpc>
                  <a:spcPct val="104000"/>
                </a:lnSpc>
                <a:spcBef>
                  <a:spcPts val="375"/>
                </a:spcBef>
                <a:spcAft>
                  <a:spcPct val="0"/>
                </a:spcAft>
                <a:buFont typeface="Arial" panose="020B0604020202020204" pitchFamily="34" charset="0"/>
                <a:buChar char="•"/>
                <a:defRPr sz="1100">
                  <a:solidFill>
                    <a:schemeClr val="tx1"/>
                  </a:solidFill>
                  <a:latin typeface="Arial" panose="020B0604020202020204" pitchFamily="34" charset="0"/>
                  <a:cs typeface="Arial" panose="020B0604020202020204" pitchFamily="34" charset="0"/>
                </a:defRPr>
              </a:lvl6pPr>
              <a:lvl7pPr marL="1270000" indent="-176213" defTabSz="685800" eaLnBrk="0" fontAlgn="base" hangingPunct="0">
                <a:lnSpc>
                  <a:spcPct val="104000"/>
                </a:lnSpc>
                <a:spcBef>
                  <a:spcPts val="375"/>
                </a:spcBef>
                <a:spcAft>
                  <a:spcPct val="0"/>
                </a:spcAft>
                <a:buFont typeface="Arial" panose="020B0604020202020204" pitchFamily="34" charset="0"/>
                <a:buChar char="•"/>
                <a:defRPr sz="1100">
                  <a:solidFill>
                    <a:schemeClr val="tx1"/>
                  </a:solidFill>
                  <a:latin typeface="Arial" panose="020B0604020202020204" pitchFamily="34" charset="0"/>
                  <a:cs typeface="Arial" panose="020B0604020202020204" pitchFamily="34" charset="0"/>
                </a:defRPr>
              </a:lvl7pPr>
              <a:lvl8pPr marL="1727200" indent="-176213" defTabSz="685800" eaLnBrk="0" fontAlgn="base" hangingPunct="0">
                <a:lnSpc>
                  <a:spcPct val="104000"/>
                </a:lnSpc>
                <a:spcBef>
                  <a:spcPts val="375"/>
                </a:spcBef>
                <a:spcAft>
                  <a:spcPct val="0"/>
                </a:spcAft>
                <a:buFont typeface="Arial" panose="020B0604020202020204" pitchFamily="34" charset="0"/>
                <a:buChar char="•"/>
                <a:defRPr sz="1100">
                  <a:solidFill>
                    <a:schemeClr val="tx1"/>
                  </a:solidFill>
                  <a:latin typeface="Arial" panose="020B0604020202020204" pitchFamily="34" charset="0"/>
                  <a:cs typeface="Arial" panose="020B0604020202020204" pitchFamily="34" charset="0"/>
                </a:defRPr>
              </a:lvl8pPr>
              <a:lvl9pPr marL="2184400" indent="-176213" defTabSz="685800" eaLnBrk="0" fontAlgn="base" hangingPunct="0">
                <a:lnSpc>
                  <a:spcPct val="104000"/>
                </a:lnSpc>
                <a:spcBef>
                  <a:spcPts val="375"/>
                </a:spcBef>
                <a:spcAft>
                  <a:spcPct val="0"/>
                </a:spcAft>
                <a:buFont typeface="Arial" panose="020B0604020202020204" pitchFamily="34" charset="0"/>
                <a:buChar char="•"/>
                <a:defRPr sz="1100">
                  <a:solidFill>
                    <a:schemeClr val="tx1"/>
                  </a:solidFill>
                  <a:latin typeface="Arial" panose="020B0604020202020204" pitchFamily="34" charset="0"/>
                  <a:cs typeface="Arial" panose="020B0604020202020204" pitchFamily="34" charset="0"/>
                </a:defRPr>
              </a:lvl9pPr>
            </a:lstStyle>
            <a:p>
              <a:pPr marL="0" marR="0" lvl="0" indent="0" defTabSz="304800" eaLnBrk="0" fontAlgn="base" latinLnBrk="0" hangingPunct="0">
                <a:lnSpc>
                  <a:spcPct val="104000"/>
                </a:lnSpc>
                <a:spcBef>
                  <a:spcPct val="0"/>
                </a:spcBef>
                <a:spcAft>
                  <a:spcPct val="0"/>
                </a:spcAft>
                <a:buClrTx/>
                <a:buSzTx/>
                <a:buFont typeface="Arial" panose="020B0604020202020204" pitchFamily="34" charset="0"/>
                <a:buNone/>
                <a:tabLst/>
                <a:defRPr/>
              </a:pPr>
              <a:endParaRPr kumimoji="0" lang="da-DK" altLang="da-DK" sz="1100"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sym typeface="Wingdings 2" panose="05020102010507070707" pitchFamily="18" charset="2"/>
              </a:endParaRPr>
            </a:p>
          </p:txBody>
        </p:sp>
      </p:grpSp>
    </p:spTree>
    <p:extLst>
      <p:ext uri="{BB962C8B-B14F-4D97-AF65-F5344CB8AC3E}">
        <p14:creationId xmlns:p14="http://schemas.microsoft.com/office/powerpoint/2010/main" val="24660542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txBox="1">
            <a:spLocks/>
          </p:cNvSpPr>
          <p:nvPr/>
        </p:nvSpPr>
        <p:spPr>
          <a:xfrm>
            <a:off x="593466" y="457200"/>
            <a:ext cx="10515600" cy="84931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da-DK" sz="3200" b="1" dirty="0" smtClean="0">
                <a:latin typeface="Arial" panose="020B0604020202020204" pitchFamily="34" charset="0"/>
                <a:cs typeface="Arial" panose="020B0604020202020204" pitchFamily="34" charset="0"/>
              </a:rPr>
              <a:t>Hvis du udsættes for telefonsvindel</a:t>
            </a:r>
            <a:endParaRPr lang="da-DK" sz="3600" b="1" dirty="0">
              <a:latin typeface="Arial" panose="020B0604020202020204" pitchFamily="34" charset="0"/>
              <a:cs typeface="Arial" panose="020B0604020202020204" pitchFamily="34" charset="0"/>
            </a:endParaRPr>
          </a:p>
        </p:txBody>
      </p:sp>
      <p:pic>
        <p:nvPicPr>
          <p:cNvPr id="1026" name="Billede 2" descr="image001"/>
          <p:cNvPicPr>
            <a:picLocks noChangeAspect="1" noChangeArrowheads="1"/>
          </p:cNvPicPr>
          <p:nvPr/>
        </p:nvPicPr>
        <p:blipFill rotWithShape="1">
          <a:blip r:embed="rId3">
            <a:extLst>
              <a:ext uri="{28A0092B-C50C-407E-A947-70E740481C1C}">
                <a14:useLocalDpi xmlns:a14="http://schemas.microsoft.com/office/drawing/2010/main" val="0"/>
              </a:ext>
            </a:extLst>
          </a:blip>
          <a:srcRect r="6777"/>
          <a:stretch/>
        </p:blipFill>
        <p:spPr bwMode="auto">
          <a:xfrm>
            <a:off x="8238175" y="3602139"/>
            <a:ext cx="3953825" cy="3255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el 1"/>
          <p:cNvSpPr txBox="1">
            <a:spLocks/>
          </p:cNvSpPr>
          <p:nvPr/>
        </p:nvSpPr>
        <p:spPr>
          <a:xfrm>
            <a:off x="593466" y="2143126"/>
            <a:ext cx="11099001" cy="436188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285750" indent="-285750" algn="l">
              <a:buFont typeface="Arial" panose="020B0604020202020204" pitchFamily="34" charset="0"/>
              <a:buChar char="•"/>
            </a:pPr>
            <a:r>
              <a:rPr lang="da-DK" sz="2000" b="1" dirty="0" smtClean="0">
                <a:solidFill>
                  <a:srgbClr val="071123"/>
                </a:solidFill>
                <a:latin typeface="Arial" panose="020B0604020202020204" pitchFamily="34" charset="0"/>
                <a:cs typeface="Arial" panose="020B0604020202020204" pitchFamily="34" charset="0"/>
              </a:rPr>
              <a:t>Kontakt din bank hurtigst muligt og få dine kort og dit MitID spærret</a:t>
            </a:r>
          </a:p>
          <a:p>
            <a:pPr marL="285750" indent="-285750" algn="l">
              <a:buFont typeface="Arial" panose="020B0604020202020204" pitchFamily="34" charset="0"/>
              <a:buChar char="•"/>
            </a:pPr>
            <a:endParaRPr lang="da-DK" sz="2000" b="1" dirty="0">
              <a:solidFill>
                <a:schemeClr val="accent5">
                  <a:lumMod val="50000"/>
                </a:schemeClr>
              </a:solidFill>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endParaRPr lang="da-DK" sz="2000" b="1" dirty="0" smtClean="0">
              <a:solidFill>
                <a:schemeClr val="accent5">
                  <a:lumMod val="50000"/>
                </a:schemeClr>
              </a:solidFill>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da-DK" sz="2000" b="1" dirty="0" smtClean="0">
                <a:solidFill>
                  <a:srgbClr val="071123"/>
                </a:solidFill>
                <a:latin typeface="Arial" panose="020B0604020202020204" pitchFamily="34" charset="0"/>
                <a:cs typeface="Arial" panose="020B0604020202020204" pitchFamily="34" charset="0"/>
              </a:rPr>
              <a:t>Digitaliseringsstyrelsens hotline om identitetstyveri: </a:t>
            </a:r>
            <a:r>
              <a:rPr lang="da-DK" sz="2000" b="1" dirty="0" smtClean="0">
                <a:solidFill>
                  <a:srgbClr val="071123"/>
                </a:solidFill>
                <a:latin typeface="Arial" panose="020B0604020202020204" pitchFamily="34" charset="0"/>
              </a:rPr>
              <a:t>33 98 00 98.</a:t>
            </a:r>
          </a:p>
          <a:p>
            <a:pPr marL="285750" indent="-285750" algn="l">
              <a:buFont typeface="Arial" panose="020B0604020202020204" pitchFamily="34" charset="0"/>
              <a:buChar char="•"/>
            </a:pPr>
            <a:endParaRPr lang="da-DK" sz="2000" b="1" dirty="0" smtClean="0">
              <a:solidFill>
                <a:srgbClr val="071123"/>
              </a:solidFill>
              <a:latin typeface="Arial" panose="020B0604020202020204" pitchFamily="34" charset="0"/>
            </a:endParaRPr>
          </a:p>
          <a:p>
            <a:pPr marL="285750" indent="-285750" algn="l">
              <a:buFont typeface="Arial" panose="020B0604020202020204" pitchFamily="34" charset="0"/>
              <a:buChar char="•"/>
            </a:pPr>
            <a:endParaRPr lang="da-DK" sz="2000" b="1" dirty="0">
              <a:solidFill>
                <a:srgbClr val="071123"/>
              </a:solidFill>
              <a:latin typeface="Arial" panose="020B0604020202020204" pitchFamily="34" charset="0"/>
            </a:endParaRPr>
          </a:p>
          <a:p>
            <a:pPr marL="285750" indent="-285750" algn="l">
              <a:buFont typeface="Arial" panose="020B0604020202020204" pitchFamily="34" charset="0"/>
              <a:buChar char="•"/>
            </a:pPr>
            <a:r>
              <a:rPr lang="da-DK" sz="2000" b="1" dirty="0" smtClean="0">
                <a:solidFill>
                  <a:srgbClr val="071123"/>
                </a:solidFill>
                <a:latin typeface="Arial" panose="020B0604020202020204" pitchFamily="34" charset="0"/>
              </a:rPr>
              <a:t>Anmeld til politiet på politi.dk eller ring 114 </a:t>
            </a:r>
          </a:p>
          <a:p>
            <a:pPr marL="285750" indent="-285750" algn="l">
              <a:buFont typeface="Arial" panose="020B0604020202020204" pitchFamily="34" charset="0"/>
              <a:buChar char="•"/>
            </a:pPr>
            <a:endParaRPr lang="da-DK" sz="2000" b="1" dirty="0" smtClean="0">
              <a:solidFill>
                <a:srgbClr val="071123"/>
              </a:solidFill>
              <a:latin typeface="Arial" panose="020B0604020202020204" pitchFamily="34" charset="0"/>
            </a:endParaRPr>
          </a:p>
          <a:p>
            <a:pPr marL="285750" indent="-285750" algn="l">
              <a:buFont typeface="Arial" panose="020B0604020202020204" pitchFamily="34" charset="0"/>
              <a:buChar char="•"/>
            </a:pPr>
            <a:endParaRPr lang="da-DK" sz="2000" b="1" dirty="0" smtClean="0">
              <a:solidFill>
                <a:schemeClr val="accent5">
                  <a:lumMod val="50000"/>
                </a:schemeClr>
              </a:solidFill>
              <a:latin typeface="Arial" panose="020B0604020202020204" pitchFamily="34" charset="0"/>
            </a:endParaRPr>
          </a:p>
          <a:p>
            <a:pPr marL="285750" indent="-285750" algn="l">
              <a:buFont typeface="Arial" panose="020B0604020202020204" pitchFamily="34" charset="0"/>
              <a:buChar char="•"/>
            </a:pPr>
            <a:r>
              <a:rPr lang="da-DK" sz="2000" b="1" dirty="0" smtClean="0">
                <a:solidFill>
                  <a:srgbClr val="071123"/>
                </a:solidFill>
                <a:latin typeface="Arial" panose="020B0604020202020204" pitchFamily="34" charset="0"/>
              </a:rPr>
              <a:t>Mit Digitale Selvforsvar</a:t>
            </a:r>
          </a:p>
          <a:p>
            <a:pPr algn="l"/>
            <a:endParaRPr lang="da-DK" sz="2000" b="1" dirty="0" smtClean="0">
              <a:solidFill>
                <a:schemeClr val="accent5">
                  <a:lumMod val="50000"/>
                </a:schemeClr>
              </a:solidFill>
              <a:latin typeface="Arial" panose="020B0604020202020204" pitchFamily="34" charset="0"/>
            </a:endParaRPr>
          </a:p>
          <a:p>
            <a:pPr algn="l"/>
            <a:endParaRPr lang="da-DK" sz="2000" b="1" dirty="0" smtClean="0">
              <a:solidFill>
                <a:schemeClr val="accent5">
                  <a:lumMod val="50000"/>
                </a:schemeClr>
              </a:solidFill>
              <a:latin typeface="Arial" panose="020B0604020202020204" pitchFamily="34" charset="0"/>
            </a:endParaRPr>
          </a:p>
          <a:p>
            <a:pPr marL="285750" indent="-285750" algn="l">
              <a:buFont typeface="Arial" panose="020B0604020202020204" pitchFamily="34" charset="0"/>
              <a:buChar char="•"/>
            </a:pPr>
            <a:r>
              <a:rPr lang="da-DK" sz="2000" b="1" dirty="0" smtClean="0">
                <a:solidFill>
                  <a:srgbClr val="071123"/>
                </a:solidFill>
                <a:latin typeface="Arial" panose="020B0604020202020204" pitchFamily="34" charset="0"/>
                <a:cs typeface="Arial" panose="020B0604020202020204" pitchFamily="34" charset="0"/>
              </a:rPr>
              <a:t>Snak om det!</a:t>
            </a:r>
          </a:p>
          <a:p>
            <a:pPr marL="285750" indent="-285750" algn="l">
              <a:buFont typeface="Arial" panose="020B0604020202020204" pitchFamily="34" charset="0"/>
              <a:buChar char="•"/>
            </a:pPr>
            <a:endParaRPr lang="da-DK" sz="2000" b="1" dirty="0">
              <a:solidFill>
                <a:srgbClr val="071123"/>
              </a:solidFill>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endParaRPr lang="da-DK" sz="2000" b="1" dirty="0" smtClean="0">
              <a:solidFill>
                <a:srgbClr val="071123"/>
              </a:solidFill>
              <a:latin typeface="Arial" panose="020B0604020202020204" pitchFamily="34" charset="0"/>
              <a:cs typeface="Arial" panose="020B0604020202020204" pitchFamily="34" charset="0"/>
            </a:endParaRPr>
          </a:p>
          <a:p>
            <a:pPr algn="l"/>
            <a:endParaRPr lang="da-DK" sz="2000" b="1" dirty="0">
              <a:solidFill>
                <a:srgbClr val="07112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44258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txBox="1">
            <a:spLocks/>
          </p:cNvSpPr>
          <p:nvPr/>
        </p:nvSpPr>
        <p:spPr>
          <a:xfrm>
            <a:off x="2862860" y="2477361"/>
            <a:ext cx="6466280" cy="140176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da-DK" sz="6600" b="1" dirty="0" smtClean="0">
                <a:latin typeface="Arial" panose="020B0604020202020204" pitchFamily="34" charset="0"/>
                <a:cs typeface="Arial" panose="020B0604020202020204" pitchFamily="34" charset="0"/>
              </a:rPr>
              <a:t>Tak for i dag!</a:t>
            </a:r>
            <a:endParaRPr lang="da-DK" sz="6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876964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1015</TotalTime>
  <Words>1655</Words>
  <Application>Microsoft Office PowerPoint</Application>
  <PresentationFormat>Widescreen</PresentationFormat>
  <Paragraphs>140</Paragraphs>
  <Slides>8</Slides>
  <Notes>8</Notes>
  <HiddenSlides>0</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8</vt:i4>
      </vt:variant>
    </vt:vector>
  </HeadingPairs>
  <TitlesOfParts>
    <vt:vector size="13" baseType="lpstr">
      <vt:lpstr>Arial</vt:lpstr>
      <vt:lpstr>Calibri</vt:lpstr>
      <vt:lpstr>Calibri Light</vt:lpstr>
      <vt:lpstr>Wingdings 2</vt:lpstr>
      <vt:lpstr>Office-tema</vt:lpstr>
      <vt:lpstr>Telefonsvindel</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Company>Rigspolitiets Koncern 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Telefonsvindel</dc:title>
  <dc:creator>Albrink, Signe Prier (SAL018)</dc:creator>
  <cp:lastModifiedBy>Albrink, Signe Prier (SAL018)</cp:lastModifiedBy>
  <cp:revision>71</cp:revision>
  <dcterms:created xsi:type="dcterms:W3CDTF">2023-05-26T07:47:34Z</dcterms:created>
  <dcterms:modified xsi:type="dcterms:W3CDTF">2023-06-13T08:22:10Z</dcterms:modified>
</cp:coreProperties>
</file>