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68" r:id="rId3"/>
    <p:sldId id="258" r:id="rId4"/>
    <p:sldId id="269" r:id="rId5"/>
    <p:sldId id="262" r:id="rId6"/>
    <p:sldId id="264" r:id="rId7"/>
    <p:sldId id="265" r:id="rId8"/>
    <p:sldId id="266" r:id="rId9"/>
    <p:sldId id="267"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8E295538-99B2-4D1F-B85B-407FB6EB9DF9}">
          <p14:sldIdLst>
            <p14:sldId id="256"/>
          </p14:sldIdLst>
        </p14:section>
        <p14:section name="Natur 1" id="{8BCE20C4-D9EE-4B77-AF81-2599918D0743}">
          <p14:sldIdLst>
            <p14:sldId id="268"/>
          </p14:sldIdLst>
        </p14:section>
        <p14:section name="Natur 2" id="{C2B9BFF1-B69D-4546-AD3D-670B9C810F79}">
          <p14:sldIdLst>
            <p14:sldId id="258"/>
          </p14:sldIdLst>
        </p14:section>
        <p14:section name="Natur 3" id="{BCAA5291-D622-44FD-8BD9-6226039F0E20}">
          <p14:sldIdLst>
            <p14:sldId id="269"/>
          </p14:sldIdLst>
        </p14:section>
        <p14:section name="Lufthavnen" id="{17EF2BC0-F75D-473F-A051-4768A55E5AE7}">
          <p14:sldIdLst>
            <p14:sldId id="262"/>
          </p14:sldIdLst>
        </p14:section>
        <p14:section name="Dagen" id="{874E1EEA-BD87-4BF1-8466-BD7F0D47C84C}">
          <p14:sldIdLst>
            <p14:sldId id="264"/>
            <p14:sldId id="265"/>
            <p14:sldId id="266"/>
            <p14:sldId id="267"/>
          </p14:sldIdLst>
        </p14:section>
        <p14:section name="Slut" id="{62508CD7-AD3A-465A-B838-A1FC36602E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08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llemlayout 3 - Markering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61" d="100"/>
          <a:sy n="61" d="100"/>
        </p:scale>
        <p:origin x="56"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C7B99-C439-44B2-AD63-0E52D87E72FD}" type="datetimeFigureOut">
              <a:rPr lang="da-DK" smtClean="0"/>
              <a:t>12-09-2023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58FFF-12FA-47E3-8CD8-A7CEDB45339D}" type="slidenum">
              <a:rPr lang="da-DK" smtClean="0"/>
              <a:t>‹nr.›</a:t>
            </a:fld>
            <a:endParaRPr lang="da-DK"/>
          </a:p>
        </p:txBody>
      </p:sp>
    </p:spTree>
    <p:extLst>
      <p:ext uri="{BB962C8B-B14F-4D97-AF65-F5344CB8AC3E}">
        <p14:creationId xmlns:p14="http://schemas.microsoft.com/office/powerpoint/2010/main" val="2570155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da-DK"/>
              <a:t>Klik for at redigere titeltypografien i masteren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E487D651-9EB7-41F6-AAC5-72B5BE688C35}" type="datetimeFigureOut">
              <a:rPr lang="da-DK" smtClean="0"/>
              <a:t>12-09-2023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2371974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487D651-9EB7-41F6-AAC5-72B5BE688C35}" type="datetimeFigureOut">
              <a:rPr lang="da-DK" smtClean="0"/>
              <a:t>12-09-2023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73441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487D651-9EB7-41F6-AAC5-72B5BE688C35}" type="datetimeFigureOut">
              <a:rPr lang="da-DK" smtClean="0"/>
              <a:t>12-09-2023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2185982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da-DK"/>
              <a:t>Klik for at redigere titeltypografien i masteren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487D651-9EB7-41F6-AAC5-72B5BE688C35}" type="datetimeFigureOut">
              <a:rPr lang="da-DK" smtClean="0"/>
              <a:t>12-09-2023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F9DDB07-CE57-4F40-BF7E-FF7B76CD3C53}" type="slidenum">
              <a:rPr lang="da-DK" smtClean="0"/>
              <a:t>‹nr.›</a:t>
            </a:fld>
            <a:endParaRPr lang="da-DK"/>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0747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487D651-9EB7-41F6-AAC5-72B5BE688C35}" type="datetimeFigureOut">
              <a:rPr lang="da-DK" smtClean="0"/>
              <a:t>12-09-2023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3842077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da-DK"/>
              <a:t>Klik for at redigere titeltypografien i masteren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3" name="Date Placeholder 2"/>
          <p:cNvSpPr>
            <a:spLocks noGrp="1"/>
          </p:cNvSpPr>
          <p:nvPr>
            <p:ph type="dt" sz="half" idx="10"/>
          </p:nvPr>
        </p:nvSpPr>
        <p:spPr/>
        <p:txBody>
          <a:bodyPr/>
          <a:lstStyle/>
          <a:p>
            <a:fld id="{E487D651-9EB7-41F6-AAC5-72B5BE688C35}" type="datetimeFigureOut">
              <a:rPr lang="da-DK" smtClean="0"/>
              <a:t>12-09-2023</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3672415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da-DK"/>
              <a:t>Klik for at redigere titeltypografien i masteren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3" name="Date Placeholder 2"/>
          <p:cNvSpPr>
            <a:spLocks noGrp="1"/>
          </p:cNvSpPr>
          <p:nvPr>
            <p:ph type="dt" sz="half" idx="10"/>
          </p:nvPr>
        </p:nvSpPr>
        <p:spPr/>
        <p:txBody>
          <a:bodyPr/>
          <a:lstStyle/>
          <a:p>
            <a:fld id="{E487D651-9EB7-41F6-AAC5-72B5BE688C35}" type="datetimeFigureOut">
              <a:rPr lang="da-DK" smtClean="0"/>
              <a:t>12-09-2023</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784168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487D651-9EB7-41F6-AAC5-72B5BE688C35}" type="datetimeFigureOut">
              <a:rPr lang="da-DK" smtClean="0"/>
              <a:t>12-09-2023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3411060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487D651-9EB7-41F6-AAC5-72B5BE688C35}" type="datetimeFigureOut">
              <a:rPr lang="da-DK" smtClean="0"/>
              <a:t>12-09-2023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76894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487D651-9EB7-41F6-AAC5-72B5BE688C35}" type="datetimeFigureOut">
              <a:rPr lang="da-DK" smtClean="0"/>
              <a:t>12-09-2023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2248296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da-DK"/>
              <a:t>Klik for at redigere titeltypografien i masteren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487D651-9EB7-41F6-AAC5-72B5BE688C35}" type="datetimeFigureOut">
              <a:rPr lang="da-DK" smtClean="0"/>
              <a:t>12-09-2023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127750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87D651-9EB7-41F6-AAC5-72B5BE688C35}" type="datetimeFigureOut">
              <a:rPr lang="da-DK" smtClean="0"/>
              <a:t>12-09-2023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83359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913795" y="2912232"/>
            <a:ext cx="5107208" cy="287896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912232"/>
            <a:ext cx="5095357" cy="287896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E487D651-9EB7-41F6-AAC5-72B5BE688C35}" type="datetimeFigureOut">
              <a:rPr lang="da-DK" smtClean="0"/>
              <a:t>12-09-2023</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52486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E487D651-9EB7-41F6-AAC5-72B5BE688C35}" type="datetimeFigureOut">
              <a:rPr lang="da-DK" smtClean="0"/>
              <a:t>12-09-2023</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2745440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7D651-9EB7-41F6-AAC5-72B5BE688C35}" type="datetimeFigureOut">
              <a:rPr lang="da-DK" smtClean="0"/>
              <a:t>12-09-2023</a:t>
            </a:fld>
            <a:endParaRPr lang="da-DK"/>
          </a:p>
        </p:txBody>
      </p:sp>
      <p:sp>
        <p:nvSpPr>
          <p:cNvPr id="3" name="Footer Placeholder 2"/>
          <p:cNvSpPr>
            <a:spLocks noGrp="1"/>
          </p:cNvSpPr>
          <p:nvPr>
            <p:ph type="ftr" sz="quarter" idx="11"/>
          </p:nvPr>
        </p:nvSpPr>
        <p:spPr>
          <a:xfrm>
            <a:off x="924444" y="5883275"/>
            <a:ext cx="6672865" cy="365125"/>
          </a:xfrm>
        </p:spPr>
        <p:txBody>
          <a:bodyPr/>
          <a:lstStyle/>
          <a:p>
            <a:endParaRPr lang="da-DK" dirty="0"/>
          </a:p>
        </p:txBody>
      </p:sp>
      <p:sp>
        <p:nvSpPr>
          <p:cNvPr id="4" name="Slide Number Placeholder 3"/>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3389758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da-DK"/>
              <a:t>Klik for at redigere titeltypografien i masteren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487D651-9EB7-41F6-AAC5-72B5BE688C35}" type="datetimeFigureOut">
              <a:rPr lang="da-DK" smtClean="0"/>
              <a:t>12-09-2023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1478882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487D651-9EB7-41F6-AAC5-72B5BE688C35}" type="datetimeFigureOut">
              <a:rPr lang="da-DK" smtClean="0"/>
              <a:t>12-09-2023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F9DDB07-CE57-4F40-BF7E-FF7B76CD3C53}" type="slidenum">
              <a:rPr lang="da-DK" smtClean="0"/>
              <a:t>‹nr.›</a:t>
            </a:fld>
            <a:endParaRPr lang="da-DK"/>
          </a:p>
        </p:txBody>
      </p:sp>
    </p:spTree>
    <p:extLst>
      <p:ext uri="{BB962C8B-B14F-4D97-AF65-F5344CB8AC3E}">
        <p14:creationId xmlns:p14="http://schemas.microsoft.com/office/powerpoint/2010/main" val="121155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487D651-9EB7-41F6-AAC5-72B5BE688C35}" type="datetimeFigureOut">
              <a:rPr lang="da-DK" smtClean="0"/>
              <a:t>12-09-2023</a:t>
            </a:fld>
            <a:endParaRPr lang="da-DK"/>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F9DDB07-CE57-4F40-BF7E-FF7B76CD3C53}" type="slidenum">
              <a:rPr lang="da-DK" smtClean="0"/>
              <a:t>‹nr.›</a:t>
            </a:fld>
            <a:endParaRPr lang="da-DK"/>
          </a:p>
        </p:txBody>
      </p:sp>
    </p:spTree>
    <p:extLst>
      <p:ext uri="{BB962C8B-B14F-4D97-AF65-F5344CB8AC3E}">
        <p14:creationId xmlns:p14="http://schemas.microsoft.com/office/powerpoint/2010/main" val="12174805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jpg"/><Relationship Id="rId18" Type="http://schemas.openxmlformats.org/officeDocument/2006/relationships/hyperlink" Target="P5%20&#8211;%20Digitale%20Oplevelser%20og%20Rejser%20&#8211;%20Fra%20toppen%20til%20bunden%20af%20havet.pptx" TargetMode="External"/><Relationship Id="rId26" Type="http://schemas.openxmlformats.org/officeDocument/2006/relationships/image" Target="../media/image7.png"/><Relationship Id="rId3" Type="http://schemas.openxmlformats.org/officeDocument/2006/relationships/slide" Target="slide2.xml"/><Relationship Id="rId21" Type="http://schemas.openxmlformats.org/officeDocument/2006/relationships/image" Target="../media/image6.png"/><Relationship Id="rId12" Type="http://schemas.openxmlformats.org/officeDocument/2006/relationships/slide" Target="slide4.xml"/><Relationship Id="rId17" Type="http://schemas.openxmlformats.org/officeDocument/2006/relationships/hyperlink" Target="P6%20&#8211;%20Digitale%20Oplevelser%20og%20Rejser%20&#8211;%20Bes&#248;g%20p&#229;%20franske%20vinslotte.pptx" TargetMode="External"/><Relationship Id="rId2" Type="http://schemas.openxmlformats.org/officeDocument/2006/relationships/image" Target="../media/image2.jpg"/><Relationship Id="rId16" Type="http://schemas.openxmlformats.org/officeDocument/2006/relationships/hyperlink" Target="P4%20&#8211;%20Digitale%20Oplevelser%20og%20Rejser%20&#8211;%20Bes&#248;g%20i%20Rummet2.pptx" TargetMode="External"/><Relationship Id="rId20" Type="http://schemas.openxmlformats.org/officeDocument/2006/relationships/hyperlink" Target="P3%20&#8211;%20Digitale%20Oplevelser%20og%20Rejser%20&#8211;%20Andet%20stop%20Rom.pptx" TargetMode="External"/><Relationship Id="rId1" Type="http://schemas.openxmlformats.org/officeDocument/2006/relationships/slideLayout" Target="../slideLayouts/slideLayout1.xml"/><Relationship Id="rId11" Type="http://schemas.openxmlformats.org/officeDocument/2006/relationships/image" Target="../media/image4.jpg"/><Relationship Id="rId24"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5.png"/><Relationship Id="rId23" Type="http://schemas.openxmlformats.org/officeDocument/2006/relationships/image" Target="../media/image6.png"/><Relationship Id="rId10" Type="http://schemas.openxmlformats.org/officeDocument/2006/relationships/image" Target="../media/image30.png"/><Relationship Id="rId19" Type="http://schemas.openxmlformats.org/officeDocument/2006/relationships/hyperlink" Target="P2%20&#8211;%20Digitale%20Oplevelser%20og%20Rejser%20&#8211;%20N&#230;ste%20stop%20Paris.pptx" TargetMode="External"/><Relationship Id="rId4" Type="http://schemas.openxmlformats.org/officeDocument/2006/relationships/image" Target="../media/image2.jpg"/><Relationship Id="rId9" Type="http://schemas.openxmlformats.org/officeDocument/2006/relationships/slide" Target="slide3.xml"/><Relationship Id="rId14" Type="http://schemas.microsoft.com/office/2017/06/relationships/model3d" Target="../media/model3d1.glb"/><Relationship Id="rId22" Type="http://schemas.openxmlformats.org/officeDocument/2006/relationships/slide" Target="slide6.xml"/><Relationship Id="rId27"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video" Target="https://www.youtube.com/embed/3sh81zwqGRc?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un_o0okqUH0?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video" Target="https://www.youtube.com/embed/cdiJvdyIzz8?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SfhemDq_hlM?feature=oembed" TargetMode="External"/><Relationship Id="rId4" Type="http://schemas.openxmlformats.org/officeDocument/2006/relationships/hyperlink" Target="P2%20&#8211;%20Digitale%20Oplevelser%20og%20Rejser%20&#8211;%20N&#230;ste%20stop%20Paris.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0105A-D98B-03A0-37E1-DFDFB93FD29B}"/>
              </a:ext>
            </a:extLst>
          </p:cNvPr>
          <p:cNvSpPr>
            <a:spLocks noGrp="1"/>
          </p:cNvSpPr>
          <p:nvPr>
            <p:ph type="ctrTitle"/>
          </p:nvPr>
        </p:nvSpPr>
        <p:spPr>
          <a:xfrm>
            <a:off x="1595269" y="975739"/>
            <a:ext cx="9001462" cy="2387600"/>
          </a:xfrm>
        </p:spPr>
        <p:txBody>
          <a:bodyPr anchor="t"/>
          <a:lstStyle/>
          <a:p>
            <a:r>
              <a:rPr lang="da-DK" dirty="0"/>
              <a:t>Digitale </a:t>
            </a:r>
            <a:br>
              <a:rPr lang="da-DK" dirty="0"/>
            </a:br>
            <a:r>
              <a:rPr lang="da-DK" dirty="0"/>
              <a:t>Oplevelser &amp; Rejser</a:t>
            </a:r>
          </a:p>
        </p:txBody>
      </p:sp>
      <p:sp>
        <p:nvSpPr>
          <p:cNvPr id="3" name="Undertitel 2">
            <a:extLst>
              <a:ext uri="{FF2B5EF4-FFF2-40B4-BE49-F238E27FC236}">
                <a16:creationId xmlns:a16="http://schemas.microsoft.com/office/drawing/2014/main" id="{1505937D-59F9-AC1E-8196-5D0D68D233ED}"/>
              </a:ext>
            </a:extLst>
          </p:cNvPr>
          <p:cNvSpPr>
            <a:spLocks noGrp="1"/>
          </p:cNvSpPr>
          <p:nvPr>
            <p:ph type="subTitle" idx="1"/>
          </p:nvPr>
        </p:nvSpPr>
        <p:spPr>
          <a:xfrm>
            <a:off x="1595269" y="2751326"/>
            <a:ext cx="9001462" cy="856674"/>
          </a:xfrm>
        </p:spPr>
        <p:txBody>
          <a:bodyPr/>
          <a:lstStyle/>
          <a:p>
            <a:r>
              <a:rPr lang="da-DK" dirty="0"/>
              <a:t>Turen går til drømmeland</a:t>
            </a:r>
          </a:p>
        </p:txBody>
      </p:sp>
      <mc:AlternateContent xmlns:mc="http://schemas.openxmlformats.org/markup-compatibility/2006" xmlns:psez="http://schemas.microsoft.com/office/powerpoint/2016/sectionzoom">
        <mc:Choice Requires="psez">
          <p:graphicFrame>
            <p:nvGraphicFramePr>
              <p:cNvPr id="14" name="Sektionszoom 13">
                <a:extLst>
                  <a:ext uri="{FF2B5EF4-FFF2-40B4-BE49-F238E27FC236}">
                    <a16:creationId xmlns:a16="http://schemas.microsoft.com/office/drawing/2014/main" id="{EE3DCC1F-6803-C6C6-47B0-D30D69E974FB}"/>
                  </a:ext>
                </a:extLst>
              </p:cNvPr>
              <p:cNvGraphicFramePr>
                <a:graphicFrameLocks noChangeAspect="1"/>
              </p:cNvGraphicFramePr>
              <p:nvPr>
                <p:extLst>
                  <p:ext uri="{D42A27DB-BD31-4B8C-83A1-F6EECF244321}">
                    <p14:modId xmlns:p14="http://schemas.microsoft.com/office/powerpoint/2010/main" val="3844032608"/>
                  </p:ext>
                </p:extLst>
              </p:nvPr>
            </p:nvGraphicFramePr>
            <p:xfrm>
              <a:off x="535984" y="3956976"/>
              <a:ext cx="3038891" cy="1706738"/>
            </p:xfrm>
            <a:graphic>
              <a:graphicData uri="http://schemas.microsoft.com/office/powerpoint/2016/sectionzoom">
                <psez:sectionZm>
                  <psez:sectionZmObj sectionId="{8BCE20C4-D9EE-4B77-AF81-2599918D0743}">
                    <psez:zmPr id="{A3A47E57-D4A4-4054-979D-ECD913D7B42F}" imageType="cover" transitionDur="100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3038891" cy="1706738"/>
                        </a:xfrm>
                        <a:prstGeom prst="rect">
                          <a:avLst/>
                        </a:prstGeom>
                        <a:ln w="3175">
                          <a:solidFill>
                            <a:prstClr val="ltGray"/>
                          </a:solidFill>
                        </a:ln>
                      </p166:spPr>
                    </psez:zmPr>
                  </psez:sectionZmObj>
                </psez:sectionZm>
              </a:graphicData>
            </a:graphic>
          </p:graphicFrame>
        </mc:Choice>
        <mc:Fallback xmlns="">
          <p:pic>
            <p:nvPicPr>
              <p:cNvPr id="14" name="Sektionszoom 13">
                <a:hlinkClick r:id="rId3" action="ppaction://hlinksldjump"/>
                <a:extLst>
                  <a:ext uri="{FF2B5EF4-FFF2-40B4-BE49-F238E27FC236}">
                    <a16:creationId xmlns:a16="http://schemas.microsoft.com/office/drawing/2014/main" id="{EE3DCC1F-6803-C6C6-47B0-D30D69E974FB}"/>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535984" y="3956976"/>
                <a:ext cx="3038891" cy="1706738"/>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6" name="Sektionszoom 15">
                <a:extLst>
                  <a:ext uri="{FF2B5EF4-FFF2-40B4-BE49-F238E27FC236}">
                    <a16:creationId xmlns:a16="http://schemas.microsoft.com/office/drawing/2014/main" id="{A7BD24EE-66C5-4325-57A3-882191984141}"/>
                  </a:ext>
                </a:extLst>
              </p:cNvPr>
              <p:cNvGraphicFramePr>
                <a:graphicFrameLocks noChangeAspect="1"/>
              </p:cNvGraphicFramePr>
              <p:nvPr>
                <p:extLst>
                  <p:ext uri="{D42A27DB-BD31-4B8C-83A1-F6EECF244321}">
                    <p14:modId xmlns:p14="http://schemas.microsoft.com/office/powerpoint/2010/main" val="973335698"/>
                  </p:ext>
                </p:extLst>
              </p:nvPr>
            </p:nvGraphicFramePr>
            <p:xfrm>
              <a:off x="4572000" y="3949214"/>
              <a:ext cx="3048000" cy="1714500"/>
            </p:xfrm>
            <a:graphic>
              <a:graphicData uri="http://schemas.microsoft.com/office/powerpoint/2016/sectionzoom">
                <psez:sectionZm>
                  <psez:sectionZmObj sectionId="{C2B9BFF1-B69D-4546-AD3D-670B9C810F79}">
                    <psez:zmPr id="{245125EE-D95D-4565-9480-DB8A1F614602}"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6" name="Sektionszoom 15">
                <a:hlinkClick r:id="rId9" action="ppaction://hlinksldjump"/>
                <a:extLst>
                  <a:ext uri="{FF2B5EF4-FFF2-40B4-BE49-F238E27FC236}">
                    <a16:creationId xmlns:a16="http://schemas.microsoft.com/office/drawing/2014/main" id="{A7BD24EE-66C5-4325-57A3-882191984141}"/>
                  </a:ext>
                </a:extLst>
              </p:cNvPr>
              <p:cNvPicPr>
                <a:picLocks noGrp="1" noRot="1" noChangeAspect="1" noMove="1" noResize="1" noEditPoints="1" noAdjustHandles="1" noChangeArrowheads="1" noChangeShapeType="1"/>
              </p:cNvPicPr>
              <p:nvPr/>
            </p:nvPicPr>
            <p:blipFill>
              <a:blip r:embed="rId10"/>
              <a:stretch>
                <a:fillRect/>
              </a:stretch>
            </p:blipFill>
            <p:spPr>
              <a:xfrm>
                <a:off x="4572000" y="3949214"/>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8" name="Sektionszoom 17">
                <a:extLst>
                  <a:ext uri="{FF2B5EF4-FFF2-40B4-BE49-F238E27FC236}">
                    <a16:creationId xmlns:a16="http://schemas.microsoft.com/office/drawing/2014/main" id="{F9200CB6-8325-1356-2776-6A492BE65CFC}"/>
                  </a:ext>
                </a:extLst>
              </p:cNvPr>
              <p:cNvGraphicFramePr>
                <a:graphicFrameLocks noChangeAspect="1"/>
              </p:cNvGraphicFramePr>
              <p:nvPr>
                <p:extLst>
                  <p:ext uri="{D42A27DB-BD31-4B8C-83A1-F6EECF244321}">
                    <p14:modId xmlns:p14="http://schemas.microsoft.com/office/powerpoint/2010/main" val="290767242"/>
                  </p:ext>
                </p:extLst>
              </p:nvPr>
            </p:nvGraphicFramePr>
            <p:xfrm>
              <a:off x="8612570" y="3996766"/>
              <a:ext cx="3048000" cy="1614488"/>
            </p:xfrm>
            <a:graphic>
              <a:graphicData uri="http://schemas.microsoft.com/office/powerpoint/2016/sectionzoom">
                <psez:sectionZm>
                  <psez:sectionZmObj sectionId="{BCAA5291-D622-44FD-8BD9-6226039F0E20}">
                    <psez:zmPr id="{72ABADAE-90C9-4C92-BA37-F58DDE7F1563}" imageType="cover" transitionDur="1000">
                      <p166:blipFill xmlns:p166="http://schemas.microsoft.com/office/powerpoint/2016/6/main">
                        <a:blip r:embed="rId11">
                          <a:extLst>
                            <a:ext uri="{28A0092B-C50C-407E-A947-70E740481C1C}">
                              <a14:useLocalDpi xmlns:a14="http://schemas.microsoft.com/office/drawing/2010/main" val="0"/>
                            </a:ext>
                          </a:extLst>
                        </a:blip>
                        <a:stretch>
                          <a:fillRect/>
                        </a:stretch>
                      </p166:blipFill>
                      <p166:spPr xmlns:p166="http://schemas.microsoft.com/office/powerpoint/2016/6/main">
                        <a:xfrm>
                          <a:off x="0" y="0"/>
                          <a:ext cx="3048000" cy="1614488"/>
                        </a:xfrm>
                        <a:prstGeom prst="rect">
                          <a:avLst/>
                        </a:prstGeom>
                        <a:ln w="3175">
                          <a:solidFill>
                            <a:prstClr val="ltGray"/>
                          </a:solidFill>
                        </a:ln>
                      </p166:spPr>
                    </psez:zmPr>
                  </psez:sectionZmObj>
                </psez:sectionZm>
              </a:graphicData>
            </a:graphic>
          </p:graphicFrame>
        </mc:Choice>
        <mc:Fallback xmlns="">
          <p:pic>
            <p:nvPicPr>
              <p:cNvPr id="18" name="Sektionszoom 17">
                <a:hlinkClick r:id="rId12" action="ppaction://hlinksldjump"/>
                <a:extLst>
                  <a:ext uri="{FF2B5EF4-FFF2-40B4-BE49-F238E27FC236}">
                    <a16:creationId xmlns:a16="http://schemas.microsoft.com/office/drawing/2014/main" id="{F9200CB6-8325-1356-2776-6A492BE65CFC}"/>
                  </a:ext>
                </a:extLst>
              </p:cNvPr>
              <p:cNvPicPr>
                <a:picLocks noGrp="1" noRot="1" noChangeAspect="1" noMove="1" noResize="1" noEditPoints="1" noAdjustHandles="1" noChangeArrowheads="1" noChangeShapeType="1"/>
              </p:cNvPicPr>
              <p:nvPr/>
            </p:nvPicPr>
            <p:blipFill>
              <a:blip r:embed="rId13">
                <a:extLst>
                  <a:ext uri="{28A0092B-C50C-407E-A947-70E740481C1C}">
                    <a14:useLocalDpi xmlns:a14="http://schemas.microsoft.com/office/drawing/2010/main" val="0"/>
                  </a:ext>
                </a:extLst>
              </a:blip>
              <a:stretch>
                <a:fillRect/>
              </a:stretch>
            </p:blipFill>
            <p:spPr>
              <a:xfrm>
                <a:off x="8612570" y="3996766"/>
                <a:ext cx="3048000" cy="1614488"/>
              </a:xfrm>
              <a:prstGeom prst="rect">
                <a:avLst/>
              </a:prstGeom>
              <a:ln w="3175">
                <a:solidFill>
                  <a:prstClr val="ltGray"/>
                </a:solidFill>
              </a:ln>
            </p:spPr>
          </p:pic>
        </mc:Fallback>
      </mc:AlternateContent>
      <mc:AlternateContent xmlns:mc="http://schemas.openxmlformats.org/markup-compatibility/2006">
        <mc:Choice xmlns:am3d="http://schemas.microsoft.com/office/drawing/2017/model3d" Requires="am3d">
          <p:graphicFrame>
            <p:nvGraphicFramePr>
              <p:cNvPr id="19" name="3D-model 18" descr="Earth">
                <a:extLst>
                  <a:ext uri="{FF2B5EF4-FFF2-40B4-BE49-F238E27FC236}">
                    <a16:creationId xmlns:a16="http://schemas.microsoft.com/office/drawing/2014/main" id="{1D82CA51-24D8-8247-D93A-67E038742078}"/>
                  </a:ext>
                </a:extLst>
              </p:cNvPr>
              <p:cNvGraphicFramePr>
                <a:graphicFrameLocks noChangeAspect="1"/>
              </p:cNvGraphicFramePr>
              <p:nvPr>
                <p:extLst>
                  <p:ext uri="{D42A27DB-BD31-4B8C-83A1-F6EECF244321}">
                    <p14:modId xmlns:p14="http://schemas.microsoft.com/office/powerpoint/2010/main" val="801170836"/>
                  </p:ext>
                </p:extLst>
              </p:nvPr>
            </p:nvGraphicFramePr>
            <p:xfrm>
              <a:off x="237744" y="126475"/>
              <a:ext cx="1737056" cy="1737057"/>
            </p:xfrm>
            <a:graphic>
              <a:graphicData uri="http://schemas.microsoft.com/office/drawing/2017/model3d">
                <am3d:model3d r:embed="rId14">
                  <am3d:spPr>
                    <a:xfrm>
                      <a:off x="0" y="0"/>
                      <a:ext cx="1737056" cy="1737057"/>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5167904" ay="3647160" az="5134179"/>
                    <am3d:postTrans dx="0" dy="0" dz="0"/>
                  </am3d:trans>
                  <am3d:raster rName="Office3DRenderer" rVer="16.0.8326">
                    <am3d:blip r:embed="rId15"/>
                  </am3d:raster>
                  <am3d:objViewport viewportSz="30868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model 18" descr="Earth">
                <a:extLst>
                  <a:ext uri="{FF2B5EF4-FFF2-40B4-BE49-F238E27FC236}">
                    <a16:creationId xmlns:a16="http://schemas.microsoft.com/office/drawing/2014/main" id="{1D82CA51-24D8-8247-D93A-67E038742078}"/>
                  </a:ext>
                </a:extLst>
              </p:cNvPr>
              <p:cNvPicPr>
                <a:picLocks noGrp="1" noRot="1" noChangeAspect="1" noMove="1" noResize="1" noEditPoints="1" noAdjustHandles="1" noChangeArrowheads="1" noChangeShapeType="1" noCrop="1"/>
              </p:cNvPicPr>
              <p:nvPr/>
            </p:nvPicPr>
            <p:blipFill>
              <a:blip r:embed="rId15"/>
              <a:stretch>
                <a:fillRect/>
              </a:stretch>
            </p:blipFill>
            <p:spPr>
              <a:xfrm>
                <a:off x="237744" y="126475"/>
                <a:ext cx="1737056" cy="1737057"/>
              </a:xfrm>
              <a:prstGeom prst="rect">
                <a:avLst/>
              </a:prstGeom>
            </p:spPr>
          </p:pic>
        </mc:Fallback>
      </mc:AlternateContent>
      <p:sp>
        <p:nvSpPr>
          <p:cNvPr id="4" name="Dobbelt klammeparentes 3">
            <a:hlinkClick r:id="rId16" action="ppaction://hlinkpres?slideindex=1&amp;slidetitle=" tooltip="Rummet"/>
            <a:extLst>
              <a:ext uri="{FF2B5EF4-FFF2-40B4-BE49-F238E27FC236}">
                <a16:creationId xmlns:a16="http://schemas.microsoft.com/office/drawing/2014/main" id="{B8D492CB-8B93-8952-AB94-BE5966A0E31C}"/>
              </a:ext>
            </a:extLst>
          </p:cNvPr>
          <p:cNvSpPr/>
          <p:nvPr/>
        </p:nvSpPr>
        <p:spPr>
          <a:xfrm>
            <a:off x="5933145" y="6303696"/>
            <a:ext cx="1108618" cy="15239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da-DK" dirty="0"/>
              <a:t>Rummet</a:t>
            </a:r>
          </a:p>
        </p:txBody>
      </p:sp>
      <p:sp>
        <p:nvSpPr>
          <p:cNvPr id="6" name="Dobbelt klammeparentes 5">
            <a:hlinkClick r:id="rId17" action="ppaction://hlinkpres?slideindex=1&amp;slidetitle=" tooltip="Vinsmagning"/>
            <a:extLst>
              <a:ext uri="{FF2B5EF4-FFF2-40B4-BE49-F238E27FC236}">
                <a16:creationId xmlns:a16="http://schemas.microsoft.com/office/drawing/2014/main" id="{578864C1-8CD2-73A2-2717-AB036F090568}"/>
              </a:ext>
            </a:extLst>
          </p:cNvPr>
          <p:cNvSpPr/>
          <p:nvPr/>
        </p:nvSpPr>
        <p:spPr>
          <a:xfrm>
            <a:off x="8851796" y="6309087"/>
            <a:ext cx="1677853" cy="14700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da-DK" dirty="0"/>
              <a:t>Vinsmagning</a:t>
            </a:r>
          </a:p>
        </p:txBody>
      </p:sp>
      <p:sp>
        <p:nvSpPr>
          <p:cNvPr id="7" name="Dobbelt klammeparentes 6">
            <a:hlinkClick r:id="rId18" action="ppaction://hlinkpres?slideindex=1&amp;slidetitle=" tooltip="Eksotisk"/>
            <a:extLst>
              <a:ext uri="{FF2B5EF4-FFF2-40B4-BE49-F238E27FC236}">
                <a16:creationId xmlns:a16="http://schemas.microsoft.com/office/drawing/2014/main" id="{165CF9AB-C254-33EB-081F-7164BC05600A}"/>
              </a:ext>
            </a:extLst>
          </p:cNvPr>
          <p:cNvSpPr/>
          <p:nvPr/>
        </p:nvSpPr>
        <p:spPr>
          <a:xfrm>
            <a:off x="7392470" y="6309087"/>
            <a:ext cx="1108619" cy="14700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da-DK" dirty="0"/>
              <a:t>Eksotisk</a:t>
            </a:r>
          </a:p>
        </p:txBody>
      </p:sp>
      <p:sp>
        <p:nvSpPr>
          <p:cNvPr id="8" name="Dobbelt klammeparentes 7">
            <a:hlinkClick r:id="rId19" action="ppaction://hlinkpres?slideindex=1&amp;slidetitle=" tooltip="Første stop"/>
            <a:extLst>
              <a:ext uri="{FF2B5EF4-FFF2-40B4-BE49-F238E27FC236}">
                <a16:creationId xmlns:a16="http://schemas.microsoft.com/office/drawing/2014/main" id="{6C49D8DF-8B9F-0637-2AB8-C1535A830C7F}"/>
              </a:ext>
            </a:extLst>
          </p:cNvPr>
          <p:cNvSpPr/>
          <p:nvPr/>
        </p:nvSpPr>
        <p:spPr>
          <a:xfrm>
            <a:off x="2324112" y="6303697"/>
            <a:ext cx="1440384" cy="15239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da-DK" dirty="0"/>
              <a:t>Første stop</a:t>
            </a:r>
          </a:p>
        </p:txBody>
      </p:sp>
      <p:sp>
        <p:nvSpPr>
          <p:cNvPr id="9" name="Dobbelt klammeparentes 8">
            <a:hlinkClick r:id="rId20" action="ppaction://hlinkpres?slideindex=1&amp;slidetitle=" tooltip="Andet stop"/>
            <a:extLst>
              <a:ext uri="{FF2B5EF4-FFF2-40B4-BE49-F238E27FC236}">
                <a16:creationId xmlns:a16="http://schemas.microsoft.com/office/drawing/2014/main" id="{93FAA5EF-C8D3-D810-5BEB-E661AB0D4673}"/>
              </a:ext>
            </a:extLst>
          </p:cNvPr>
          <p:cNvSpPr/>
          <p:nvPr/>
        </p:nvSpPr>
        <p:spPr>
          <a:xfrm>
            <a:off x="4123294" y="6303697"/>
            <a:ext cx="1440384" cy="15239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da-DK" dirty="0"/>
              <a:t>Næste stop</a:t>
            </a:r>
          </a:p>
        </p:txBody>
      </p:sp>
      <mc:AlternateContent xmlns:mc="http://schemas.openxmlformats.org/markup-compatibility/2006" xmlns:psez="http://schemas.microsoft.com/office/powerpoint/2016/sectionzoom">
        <mc:Choice Requires="psez">
          <p:graphicFrame>
            <p:nvGraphicFramePr>
              <p:cNvPr id="12" name="Sektionszoom 11">
                <a:extLst>
                  <a:ext uri="{FF2B5EF4-FFF2-40B4-BE49-F238E27FC236}">
                    <a16:creationId xmlns:a16="http://schemas.microsoft.com/office/drawing/2014/main" id="{FFC40FFF-2BD7-643F-1626-13C86518FD6D}"/>
                  </a:ext>
                </a:extLst>
              </p:cNvPr>
              <p:cNvGraphicFramePr>
                <a:graphicFrameLocks noChangeAspect="1"/>
              </p:cNvGraphicFramePr>
              <p:nvPr>
                <p:extLst>
                  <p:ext uri="{D42A27DB-BD31-4B8C-83A1-F6EECF244321}">
                    <p14:modId xmlns:p14="http://schemas.microsoft.com/office/powerpoint/2010/main" val="3882023497"/>
                  </p:ext>
                </p:extLst>
              </p:nvPr>
            </p:nvGraphicFramePr>
            <p:xfrm>
              <a:off x="535984" y="6164609"/>
              <a:ext cx="1328230" cy="440214"/>
            </p:xfrm>
            <a:graphic>
              <a:graphicData uri="http://schemas.microsoft.com/office/powerpoint/2016/sectionzoom">
                <psez:sectionZm>
                  <psez:sectionZmObj sectionId="{874E1EEA-BD87-4BF1-8466-BD7F0D47C84C}">
                    <psez:zmPr id="{579F68B0-05A5-4CC7-B00F-5ABF4C1C468A}" imageType="cover" transitionDur="1000">
                      <p166:blipFill xmlns:p166="http://schemas.microsoft.com/office/powerpoint/2016/6/main">
                        <a:blip r:embed="rId21">
                          <a:extLst>
                            <a:ext uri="{28A0092B-C50C-407E-A947-70E740481C1C}">
                              <a14:useLocalDpi xmlns:a14="http://schemas.microsoft.com/office/drawing/2010/main" val="0"/>
                            </a:ext>
                          </a:extLst>
                        </a:blip>
                        <a:stretch>
                          <a:fillRect/>
                        </a:stretch>
                      </p166:blipFill>
                      <p166:spPr xmlns:p166="http://schemas.microsoft.com/office/powerpoint/2016/6/main">
                        <a:xfrm>
                          <a:off x="0" y="0"/>
                          <a:ext cx="1328230" cy="440214"/>
                        </a:xfrm>
                        <a:prstGeom prst="rect">
                          <a:avLst/>
                        </a:prstGeom>
                        <a:ln w="3175">
                          <a:solidFill>
                            <a:prstClr val="ltGray"/>
                          </a:solidFill>
                        </a:ln>
                      </p166:spPr>
                    </psez:zmPr>
                  </psez:sectionZmObj>
                </psez:sectionZm>
              </a:graphicData>
            </a:graphic>
          </p:graphicFrame>
        </mc:Choice>
        <mc:Fallback xmlns="">
          <p:pic>
            <p:nvPicPr>
              <p:cNvPr id="12" name="Sektionszoom 11">
                <a:hlinkClick r:id="rId22" action="ppaction://hlinksldjump"/>
                <a:extLst>
                  <a:ext uri="{FF2B5EF4-FFF2-40B4-BE49-F238E27FC236}">
                    <a16:creationId xmlns:a16="http://schemas.microsoft.com/office/drawing/2014/main" id="{FFC40FFF-2BD7-643F-1626-13C86518FD6D}"/>
                  </a:ext>
                </a:extLst>
              </p:cNvPr>
              <p:cNvPicPr>
                <a:picLocks noGrp="1" noRot="1" noChangeAspect="1" noMove="1" noResize="1" noEditPoints="1" noAdjustHandles="1" noChangeArrowheads="1" noChangeShapeType="1"/>
              </p:cNvPicPr>
              <p:nvPr/>
            </p:nvPicPr>
            <p:blipFill>
              <a:blip r:embed="rId23">
                <a:extLst>
                  <a:ext uri="{28A0092B-C50C-407E-A947-70E740481C1C}">
                    <a14:useLocalDpi xmlns:a14="http://schemas.microsoft.com/office/drawing/2010/main" val="0"/>
                  </a:ext>
                </a:extLst>
              </a:blip>
              <a:stretch>
                <a:fillRect/>
              </a:stretch>
            </p:blipFill>
            <p:spPr>
              <a:xfrm>
                <a:off x="535984" y="6164609"/>
                <a:ext cx="1328230" cy="440214"/>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Sektionszoom 10">
                <a:extLst>
                  <a:ext uri="{FF2B5EF4-FFF2-40B4-BE49-F238E27FC236}">
                    <a16:creationId xmlns:a16="http://schemas.microsoft.com/office/drawing/2014/main" id="{615B6596-DDAC-D8D2-3602-D9F5DB12B4EC}"/>
                  </a:ext>
                </a:extLst>
              </p:cNvPr>
              <p:cNvGraphicFramePr>
                <a:graphicFrameLocks noChangeAspect="1"/>
              </p:cNvGraphicFramePr>
              <p:nvPr>
                <p:extLst>
                  <p:ext uri="{D42A27DB-BD31-4B8C-83A1-F6EECF244321}">
                    <p14:modId xmlns:p14="http://schemas.microsoft.com/office/powerpoint/2010/main" val="214651815"/>
                  </p:ext>
                </p:extLst>
              </p:nvPr>
            </p:nvGraphicFramePr>
            <p:xfrm>
              <a:off x="10783885" y="866986"/>
              <a:ext cx="791969" cy="1884340"/>
            </p:xfrm>
            <a:graphic>
              <a:graphicData uri="http://schemas.microsoft.com/office/powerpoint/2016/sectionzoom">
                <psez:sectionZm>
                  <psez:sectionZmObj sectionId="{17EF2BC0-F75D-473F-A051-4768A55E5AE7}">
                    <psez:zmPr id="{9B551B5E-AE2E-4600-A884-1A8FCCBC8F80}" imageType="cover" transitionDur="1000">
                      <p166:blipFill xmlns:p166="http://schemas.microsoft.com/office/powerpoint/2016/6/main">
                        <a:blip r:embed="rId24">
                          <a:extLst>
                            <a:ext uri="{28A0092B-C50C-407E-A947-70E740481C1C}">
                              <a14:useLocalDpi xmlns:a14="http://schemas.microsoft.com/office/drawing/2010/main" val="0"/>
                            </a:ext>
                          </a:extLst>
                        </a:blip>
                        <a:stretch>
                          <a:fillRect/>
                        </a:stretch>
                      </p166:blipFill>
                      <p166:spPr xmlns:p166="http://schemas.microsoft.com/office/powerpoint/2016/6/main">
                        <a:xfrm>
                          <a:off x="0" y="0"/>
                          <a:ext cx="791969" cy="1884340"/>
                        </a:xfrm>
                        <a:prstGeom prst="rect">
                          <a:avLst/>
                        </a:prstGeom>
                        <a:ln w="3175">
                          <a:solidFill>
                            <a:prstClr val="ltGray"/>
                          </a:solidFill>
                        </a:ln>
                      </p166:spPr>
                    </psez:zmPr>
                  </psez:sectionZmObj>
                </psez:sectionZm>
              </a:graphicData>
            </a:graphic>
          </p:graphicFrame>
        </mc:Choice>
        <mc:Fallback xmlns="">
          <p:pic>
            <p:nvPicPr>
              <p:cNvPr id="11" name="Sektionszoom 10">
                <a:hlinkClick r:id="rId27" action="ppaction://hlinksldjump"/>
                <a:extLst>
                  <a:ext uri="{FF2B5EF4-FFF2-40B4-BE49-F238E27FC236}">
                    <a16:creationId xmlns:a16="http://schemas.microsoft.com/office/drawing/2014/main" id="{615B6596-DDAC-D8D2-3602-D9F5DB12B4EC}"/>
                  </a:ext>
                </a:extLst>
              </p:cNvPr>
              <p:cNvPicPr>
                <a:picLocks noGrp="1" noRot="1" noChangeAspect="1" noMove="1" noResize="1" noEditPoints="1" noAdjustHandles="1" noChangeArrowheads="1" noChangeShapeType="1"/>
              </p:cNvPicPr>
              <p:nvPr/>
            </p:nvPicPr>
            <p:blipFill>
              <a:blip r:embed="rId26">
                <a:extLst>
                  <a:ext uri="{28A0092B-C50C-407E-A947-70E740481C1C}">
                    <a14:useLocalDpi xmlns:a14="http://schemas.microsoft.com/office/drawing/2010/main" val="0"/>
                  </a:ext>
                </a:extLst>
              </a:blip>
              <a:stretch>
                <a:fillRect/>
              </a:stretch>
            </p:blipFill>
            <p:spPr>
              <a:xfrm>
                <a:off x="10783885" y="866986"/>
                <a:ext cx="791969" cy="1884340"/>
              </a:xfrm>
              <a:prstGeom prst="rect">
                <a:avLst/>
              </a:prstGeom>
              <a:ln w="3175">
                <a:solidFill>
                  <a:prstClr val="ltGray"/>
                </a:solidFill>
              </a:ln>
            </p:spPr>
          </p:pic>
        </mc:Fallback>
      </mc:AlternateContent>
    </p:spTree>
    <p:extLst>
      <p:ext uri="{BB962C8B-B14F-4D97-AF65-F5344CB8AC3E}">
        <p14:creationId xmlns:p14="http://schemas.microsoft.com/office/powerpoint/2010/main" val="151404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nlinemedier 2">
            <a:hlinkClick r:id="" action="ppaction://media"/>
            <a:extLst>
              <a:ext uri="{FF2B5EF4-FFF2-40B4-BE49-F238E27FC236}">
                <a16:creationId xmlns:a16="http://schemas.microsoft.com/office/drawing/2014/main" id="{24A1EF7C-3BE4-B2EA-F5EE-BDF3A226F56A}"/>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256395" y="0"/>
            <a:ext cx="11662706" cy="6550147"/>
          </a:xfrm>
          <a:prstGeom prst="rect">
            <a:avLst/>
          </a:prstGeom>
        </p:spPr>
      </p:pic>
    </p:spTree>
    <p:extLst>
      <p:ext uri="{BB962C8B-B14F-4D97-AF65-F5344CB8AC3E}">
        <p14:creationId xmlns:p14="http://schemas.microsoft.com/office/powerpoint/2010/main" val="307759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nlinemedier 1" title="Relaxing music that heals stress, anxiety and depressive conditions, heals, gentle music #1">
            <a:hlinkClick r:id="" action="ppaction://media"/>
            <a:extLst>
              <a:ext uri="{FF2B5EF4-FFF2-40B4-BE49-F238E27FC236}">
                <a16:creationId xmlns:a16="http://schemas.microsoft.com/office/drawing/2014/main" id="{3EE6C184-6F69-066C-EAAD-EDEC5DE29A70}"/>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156856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a:hlinkClick r:id="" action="ppaction://media"/>
            <a:extLst>
              <a:ext uri="{FF2B5EF4-FFF2-40B4-BE49-F238E27FC236}">
                <a16:creationId xmlns:a16="http://schemas.microsoft.com/office/drawing/2014/main" id="{F5F32002-838D-7EF1-BCD3-34A8C6BF29BD}"/>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314960" y="0"/>
            <a:ext cx="11489495" cy="6085840"/>
          </a:xfrm>
          <a:prstGeom prst="rect">
            <a:avLst/>
          </a:prstGeom>
        </p:spPr>
      </p:pic>
    </p:spTree>
    <p:extLst>
      <p:ext uri="{BB962C8B-B14F-4D97-AF65-F5344CB8AC3E}">
        <p14:creationId xmlns:p14="http://schemas.microsoft.com/office/powerpoint/2010/main" val="142582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CPH Airport 🇩🇰 Copenhagen, Denmark | Terminal Tour | Walk | 4K | Københavns Lufthavn, Danmark 2022">
            <a:hlinkClick r:id="" action="ppaction://media"/>
            <a:extLst>
              <a:ext uri="{FF2B5EF4-FFF2-40B4-BE49-F238E27FC236}">
                <a16:creationId xmlns:a16="http://schemas.microsoft.com/office/drawing/2014/main" id="{B4970BD2-FD31-5119-4562-32E86DA7BAC3}"/>
              </a:ext>
            </a:extLst>
          </p:cNvPr>
          <p:cNvPicPr>
            <a:picLocks noRot="1" noChangeAspect="1"/>
          </p:cNvPicPr>
          <p:nvPr>
            <a:videoFile r:link="rId1"/>
          </p:nvPr>
        </p:nvPicPr>
        <p:blipFill>
          <a:blip r:embed="rId3"/>
          <a:stretch>
            <a:fillRect/>
          </a:stretch>
        </p:blipFill>
        <p:spPr>
          <a:xfrm>
            <a:off x="890120" y="16184"/>
            <a:ext cx="10462358" cy="5911232"/>
          </a:xfrm>
          <a:prstGeom prst="rect">
            <a:avLst/>
          </a:prstGeom>
        </p:spPr>
      </p:pic>
      <p:sp>
        <p:nvSpPr>
          <p:cNvPr id="3" name="Dobbelt klammeparentes 2">
            <a:hlinkClick r:id="rId4" action="ppaction://hlinkpres?slideindex=1&amp;slidetitle=" tooltip="Første stop"/>
            <a:extLst>
              <a:ext uri="{FF2B5EF4-FFF2-40B4-BE49-F238E27FC236}">
                <a16:creationId xmlns:a16="http://schemas.microsoft.com/office/drawing/2014/main" id="{25503C2F-56FB-70B8-7255-6FD237003AE2}"/>
              </a:ext>
            </a:extLst>
          </p:cNvPr>
          <p:cNvSpPr/>
          <p:nvPr/>
        </p:nvSpPr>
        <p:spPr>
          <a:xfrm>
            <a:off x="5401107" y="6319881"/>
            <a:ext cx="1440384" cy="15239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da-DK" dirty="0"/>
              <a:t>Første stop</a:t>
            </a:r>
          </a:p>
        </p:txBody>
      </p:sp>
    </p:spTree>
    <p:extLst>
      <p:ext uri="{BB962C8B-B14F-4D97-AF65-F5344CB8AC3E}">
        <p14:creationId xmlns:p14="http://schemas.microsoft.com/office/powerpoint/2010/main" val="335293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B03BF0-F953-9642-5F74-1393B78ABC44}"/>
              </a:ext>
            </a:extLst>
          </p:cNvPr>
          <p:cNvSpPr/>
          <p:nvPr/>
        </p:nvSpPr>
        <p:spPr>
          <a:xfrm>
            <a:off x="0" y="0"/>
            <a:ext cx="12192000" cy="70419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ÆS_logo_POS_CMYK.pdf">
            <a:extLst>
              <a:ext uri="{FF2B5EF4-FFF2-40B4-BE49-F238E27FC236}">
                <a16:creationId xmlns:a16="http://schemas.microsoft.com/office/drawing/2014/main" id="{FCAD691D-DBB3-C2C2-684D-93DF40F5E220}"/>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3599499" y="3005188"/>
            <a:ext cx="4991916" cy="851668"/>
          </a:xfrm>
          <a:prstGeom prst="rect">
            <a:avLst/>
          </a:prstGeom>
          <a:ln w="12700">
            <a:miter lim="400000"/>
          </a:ln>
        </p:spPr>
      </p:pic>
      <p:sp>
        <p:nvSpPr>
          <p:cNvPr id="4" name="Rektangel 3">
            <a:extLst>
              <a:ext uri="{FF2B5EF4-FFF2-40B4-BE49-F238E27FC236}">
                <a16:creationId xmlns:a16="http://schemas.microsoft.com/office/drawing/2014/main" id="{D2B5FF80-AD3C-2F1A-8434-7F37DEDB501D}"/>
              </a:ext>
            </a:extLst>
          </p:cNvPr>
          <p:cNvSpPr/>
          <p:nvPr/>
        </p:nvSpPr>
        <p:spPr>
          <a:xfrm>
            <a:off x="-543" y="-105196"/>
            <a:ext cx="12192000" cy="2442572"/>
          </a:xfrm>
          <a:prstGeom prst="rect">
            <a:avLst/>
          </a:prstGeom>
          <a:solidFill>
            <a:srgbClr val="908979"/>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6" name="Rektangel 5">
            <a:extLst>
              <a:ext uri="{FF2B5EF4-FFF2-40B4-BE49-F238E27FC236}">
                <a16:creationId xmlns:a16="http://schemas.microsoft.com/office/drawing/2014/main" id="{7A983735-21A2-A309-6875-DA621A560815}"/>
              </a:ext>
            </a:extLst>
          </p:cNvPr>
          <p:cNvSpPr/>
          <p:nvPr/>
        </p:nvSpPr>
        <p:spPr>
          <a:xfrm>
            <a:off x="-543" y="4599359"/>
            <a:ext cx="12192000" cy="2442572"/>
          </a:xfrm>
          <a:prstGeom prst="rect">
            <a:avLst/>
          </a:prstGeom>
          <a:solidFill>
            <a:srgbClr val="908979"/>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2143872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B03BF0-F953-9642-5F74-1393B78ABC44}"/>
              </a:ext>
            </a:extLst>
          </p:cNvPr>
          <p:cNvSpPr/>
          <p:nvPr/>
        </p:nvSpPr>
        <p:spPr>
          <a:xfrm>
            <a:off x="0" y="0"/>
            <a:ext cx="12192000" cy="70419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ÆS_logo_POS_CMYK.pdf">
            <a:extLst>
              <a:ext uri="{FF2B5EF4-FFF2-40B4-BE49-F238E27FC236}">
                <a16:creationId xmlns:a16="http://schemas.microsoft.com/office/drawing/2014/main" id="{FCAD691D-DBB3-C2C2-684D-93DF40F5E220}"/>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10241280" y="6499895"/>
            <a:ext cx="1605398" cy="273896"/>
          </a:xfrm>
          <a:prstGeom prst="rect">
            <a:avLst/>
          </a:prstGeom>
          <a:ln w="12700">
            <a:miter lim="400000"/>
          </a:ln>
        </p:spPr>
      </p:pic>
      <p:sp>
        <p:nvSpPr>
          <p:cNvPr id="7" name="Tekstfelt 6">
            <a:extLst>
              <a:ext uri="{FF2B5EF4-FFF2-40B4-BE49-F238E27FC236}">
                <a16:creationId xmlns:a16="http://schemas.microsoft.com/office/drawing/2014/main" id="{D107379B-35BA-D53C-5FD4-BB71DC22C9F4}"/>
              </a:ext>
            </a:extLst>
          </p:cNvPr>
          <p:cNvSpPr txBox="1"/>
          <p:nvPr/>
        </p:nvSpPr>
        <p:spPr>
          <a:xfrm>
            <a:off x="345322" y="1362456"/>
            <a:ext cx="11386430" cy="4401205"/>
          </a:xfrm>
          <a:prstGeom prst="rect">
            <a:avLst/>
          </a:prstGeom>
          <a:noFill/>
        </p:spPr>
        <p:txBody>
          <a:bodyPr wrap="square" rtlCol="0">
            <a:spAutoFit/>
          </a:bodyPr>
          <a:lstStyle/>
          <a:p>
            <a:r>
              <a:rPr lang="da-DK" sz="2000" b="1" dirty="0">
                <a:solidFill>
                  <a:schemeClr val="bg1"/>
                </a:solidFill>
                <a:latin typeface="Arial" panose="020B0604020202020204" pitchFamily="34" charset="0"/>
                <a:cs typeface="Arial" panose="020B0604020202020204" pitchFamily="34" charset="0"/>
              </a:rPr>
              <a:t>Formålet er:</a:t>
            </a:r>
          </a:p>
          <a:p>
            <a:pPr marL="285750" indent="-285750">
              <a:buFont typeface="Arial" panose="020B0604020202020204" pitchFamily="34" charset="0"/>
              <a:buChar char="•"/>
            </a:pPr>
            <a:r>
              <a:rPr lang="da-DK" sz="2000" dirty="0">
                <a:solidFill>
                  <a:schemeClr val="bg1"/>
                </a:solidFill>
                <a:latin typeface="Arial" panose="020B0604020202020204" pitchFamily="34" charset="0"/>
                <a:cs typeface="Arial" panose="020B0604020202020204" pitchFamily="34" charset="0"/>
              </a:rPr>
              <a:t>At skabe lokale arrangementer hvor der </a:t>
            </a:r>
            <a:r>
              <a:rPr lang="da-DK" sz="2000" b="1" dirty="0">
                <a:solidFill>
                  <a:schemeClr val="bg1"/>
                </a:solidFill>
                <a:latin typeface="Arial" panose="020B0604020202020204" pitchFamily="34" charset="0"/>
                <a:cs typeface="Arial" panose="020B0604020202020204" pitchFamily="34" charset="0"/>
              </a:rPr>
              <a:t>ikke</a:t>
            </a:r>
            <a:r>
              <a:rPr lang="da-DK" sz="2000" dirty="0">
                <a:solidFill>
                  <a:schemeClr val="bg1"/>
                </a:solidFill>
                <a:latin typeface="Arial" panose="020B0604020202020204" pitchFamily="34" charset="0"/>
                <a:cs typeface="Arial" panose="020B0604020202020204" pitchFamily="34" charset="0"/>
              </a:rPr>
              <a:t> fokuseres på alle de pligt-betonede krav</a:t>
            </a:r>
          </a:p>
          <a:p>
            <a:pPr marL="285750" indent="-285750">
              <a:buFont typeface="Arial" panose="020B0604020202020204" pitchFamily="34" charset="0"/>
              <a:buChar char="•"/>
            </a:pPr>
            <a:r>
              <a:rPr lang="da-DK" sz="2000" dirty="0">
                <a:solidFill>
                  <a:schemeClr val="bg1"/>
                </a:solidFill>
                <a:latin typeface="Arial" panose="020B0604020202020204" pitchFamily="34" charset="0"/>
                <a:cs typeface="Arial" panose="020B0604020202020204" pitchFamily="34" charset="0"/>
              </a:rPr>
              <a:t>At stimulere til glæde – så </a:t>
            </a:r>
            <a:r>
              <a:rPr lang="da-DK" sz="2000" b="1" dirty="0">
                <a:solidFill>
                  <a:schemeClr val="bg1"/>
                </a:solidFill>
                <a:latin typeface="Arial" panose="020B0604020202020204" pitchFamily="34" charset="0"/>
                <a:cs typeface="Arial" panose="020B0604020202020204" pitchFamily="34" charset="0"/>
              </a:rPr>
              <a:t>lysten</a:t>
            </a:r>
            <a:r>
              <a:rPr lang="da-DK" sz="2000" dirty="0">
                <a:solidFill>
                  <a:schemeClr val="bg1"/>
                </a:solidFill>
                <a:latin typeface="Arial" panose="020B0604020202020204" pitchFamily="34" charset="0"/>
                <a:cs typeface="Arial" panose="020B0604020202020204" pitchFamily="34" charset="0"/>
              </a:rPr>
              <a:t> forhåbentlig kan drive flere til at benytte it med glæde og lære nyt</a:t>
            </a:r>
          </a:p>
          <a:p>
            <a:pPr marL="285750" indent="-285750">
              <a:buFont typeface="Arial" panose="020B0604020202020204" pitchFamily="34" charset="0"/>
              <a:buChar char="•"/>
            </a:pPr>
            <a:r>
              <a:rPr lang="da-DK" sz="2000" dirty="0">
                <a:solidFill>
                  <a:schemeClr val="bg1"/>
                </a:solidFill>
                <a:latin typeface="Arial" panose="020B0604020202020204" pitchFamily="34" charset="0"/>
                <a:cs typeface="Arial" panose="020B0604020202020204" pitchFamily="34" charset="0"/>
              </a:rPr>
              <a:t>At give medlemmerne indsigt i de ganske få web-værktøjer, der åbner verden for dem. Med mulighed for at besøge steder, de aldrig har været. Eller genbesøge steder de har været – og måske ikke længere kan besøge igen.</a:t>
            </a:r>
          </a:p>
          <a:p>
            <a:endParaRPr lang="da-DK" sz="2000" dirty="0">
              <a:solidFill>
                <a:schemeClr val="bg1"/>
              </a:solidFill>
              <a:latin typeface="Arial" panose="020B0604020202020204" pitchFamily="34" charset="0"/>
              <a:cs typeface="Arial" panose="020B0604020202020204" pitchFamily="34" charset="0"/>
            </a:endParaRPr>
          </a:p>
          <a:p>
            <a:r>
              <a:rPr lang="da-DK" sz="2000" b="1" dirty="0">
                <a:solidFill>
                  <a:schemeClr val="bg1"/>
                </a:solidFill>
                <a:latin typeface="Arial" panose="020B0604020202020204" pitchFamily="34" charset="0"/>
                <a:cs typeface="Arial" panose="020B0604020202020204" pitchFamily="34" charset="0"/>
              </a:rPr>
              <a:t>Vejen frem</a:t>
            </a:r>
          </a:p>
          <a:p>
            <a:r>
              <a:rPr lang="da-DK" sz="2000" dirty="0">
                <a:solidFill>
                  <a:schemeClr val="bg1"/>
                </a:solidFill>
                <a:latin typeface="Arial" panose="020B0604020202020204" pitchFamily="34" charset="0"/>
                <a:cs typeface="Arial" panose="020B0604020202020204" pitchFamily="34" charset="0"/>
              </a:rPr>
              <a:t>Vi håber at I, når dagen er omme, har lyst til at gå hjem og lave et eller flere digitale rejsearrangementer, hvor medlemmerne rejser i fællesskab og hygger sig med hinanden.</a:t>
            </a:r>
          </a:p>
          <a:p>
            <a:endParaRPr lang="da-DK" sz="2000" dirty="0">
              <a:solidFill>
                <a:schemeClr val="bg1"/>
              </a:solidFill>
              <a:latin typeface="Arial" panose="020B0604020202020204" pitchFamily="34" charset="0"/>
              <a:cs typeface="Arial" panose="020B0604020202020204" pitchFamily="34" charset="0"/>
            </a:endParaRPr>
          </a:p>
          <a:p>
            <a:r>
              <a:rPr lang="da-DK" sz="2000" dirty="0">
                <a:solidFill>
                  <a:schemeClr val="bg1"/>
                </a:solidFill>
                <a:latin typeface="Arial" panose="020B0604020202020204" pitchFamily="34" charset="0"/>
                <a:cs typeface="Arial" panose="020B0604020202020204" pitchFamily="34" charset="0"/>
              </a:rPr>
              <a:t>Og at I benytter arrangementet til at gøre opmærksom på den it-hjælp, der er at få I jeres lokalafdeling – herunder it-caféer og kurser til det nødvendige, nyttige og ikke mindst fornøjelige.</a:t>
            </a:r>
          </a:p>
        </p:txBody>
      </p:sp>
      <p:sp>
        <p:nvSpPr>
          <p:cNvPr id="8" name="Tekstfelt 7">
            <a:extLst>
              <a:ext uri="{FF2B5EF4-FFF2-40B4-BE49-F238E27FC236}">
                <a16:creationId xmlns:a16="http://schemas.microsoft.com/office/drawing/2014/main" id="{F8D6857E-9D2E-6C30-A938-65C3F2EFF817}"/>
              </a:ext>
            </a:extLst>
          </p:cNvPr>
          <p:cNvSpPr txBox="1"/>
          <p:nvPr/>
        </p:nvSpPr>
        <p:spPr>
          <a:xfrm>
            <a:off x="1307592" y="329184"/>
            <a:ext cx="9043416" cy="830997"/>
          </a:xfrm>
          <a:prstGeom prst="rect">
            <a:avLst/>
          </a:prstGeom>
          <a:noFill/>
        </p:spPr>
        <p:txBody>
          <a:bodyPr wrap="square" rtlCol="0">
            <a:spAutoFit/>
          </a:bodyPr>
          <a:lstStyle/>
          <a:p>
            <a:pPr algn="ctr"/>
            <a:r>
              <a:rPr lang="da-DK" sz="4800" dirty="0">
                <a:solidFill>
                  <a:srgbClr val="C00000"/>
                </a:solidFill>
                <a:latin typeface="Arial" panose="020B0604020202020204" pitchFamily="34" charset="0"/>
                <a:cs typeface="Arial" panose="020B0604020202020204" pitchFamily="34" charset="0"/>
              </a:rPr>
              <a:t>Ved dagens begyndelse</a:t>
            </a:r>
          </a:p>
        </p:txBody>
      </p:sp>
      <p:cxnSp>
        <p:nvCxnSpPr>
          <p:cNvPr id="10" name="Lige forbindelse 9">
            <a:extLst>
              <a:ext uri="{FF2B5EF4-FFF2-40B4-BE49-F238E27FC236}">
                <a16:creationId xmlns:a16="http://schemas.microsoft.com/office/drawing/2014/main" id="{B7D4D85C-C5CF-D0D3-A656-CB7CE56AFEA0}"/>
              </a:ext>
            </a:extLst>
          </p:cNvPr>
          <p:cNvCxnSpPr/>
          <p:nvPr/>
        </p:nvCxnSpPr>
        <p:spPr>
          <a:xfrm>
            <a:off x="329184" y="256032"/>
            <a:ext cx="11402568" cy="0"/>
          </a:xfrm>
          <a:prstGeom prst="line">
            <a:avLst/>
          </a:prstGeom>
          <a:ln>
            <a:solidFill>
              <a:srgbClr val="908979"/>
            </a:solidFill>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E132E327-692B-B2BA-2656-DAFE8AFF6771}"/>
              </a:ext>
            </a:extLst>
          </p:cNvPr>
          <p:cNvCxnSpPr/>
          <p:nvPr/>
        </p:nvCxnSpPr>
        <p:spPr>
          <a:xfrm>
            <a:off x="329184" y="1258824"/>
            <a:ext cx="11402568" cy="0"/>
          </a:xfrm>
          <a:prstGeom prst="line">
            <a:avLst/>
          </a:prstGeom>
          <a:ln>
            <a:solidFill>
              <a:srgbClr val="9089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02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B03BF0-F953-9642-5F74-1393B78ABC44}"/>
              </a:ext>
            </a:extLst>
          </p:cNvPr>
          <p:cNvSpPr/>
          <p:nvPr/>
        </p:nvSpPr>
        <p:spPr>
          <a:xfrm>
            <a:off x="0" y="0"/>
            <a:ext cx="12192000" cy="70419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ÆS_logo_POS_CMYK.pdf">
            <a:extLst>
              <a:ext uri="{FF2B5EF4-FFF2-40B4-BE49-F238E27FC236}">
                <a16:creationId xmlns:a16="http://schemas.microsoft.com/office/drawing/2014/main" id="{FCAD691D-DBB3-C2C2-684D-93DF40F5E220}"/>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10241280" y="6499895"/>
            <a:ext cx="1605398" cy="273896"/>
          </a:xfrm>
          <a:prstGeom prst="rect">
            <a:avLst/>
          </a:prstGeom>
          <a:ln w="12700">
            <a:miter lim="400000"/>
          </a:ln>
        </p:spPr>
      </p:pic>
      <p:sp>
        <p:nvSpPr>
          <p:cNvPr id="7" name="Tekstfelt 6">
            <a:extLst>
              <a:ext uri="{FF2B5EF4-FFF2-40B4-BE49-F238E27FC236}">
                <a16:creationId xmlns:a16="http://schemas.microsoft.com/office/drawing/2014/main" id="{D107379B-35BA-D53C-5FD4-BB71DC22C9F4}"/>
              </a:ext>
            </a:extLst>
          </p:cNvPr>
          <p:cNvSpPr txBox="1"/>
          <p:nvPr/>
        </p:nvSpPr>
        <p:spPr>
          <a:xfrm>
            <a:off x="345322" y="1362456"/>
            <a:ext cx="11386430" cy="5016758"/>
          </a:xfrm>
          <a:prstGeom prst="rect">
            <a:avLst/>
          </a:prstGeom>
          <a:noFill/>
        </p:spPr>
        <p:txBody>
          <a:bodyPr wrap="square" rtlCol="0">
            <a:spAutoFit/>
          </a:bodyPr>
          <a:lstStyle/>
          <a:p>
            <a:r>
              <a:rPr lang="da-DK" sz="2000" b="1" dirty="0">
                <a:solidFill>
                  <a:schemeClr val="bg1"/>
                </a:solidFill>
                <a:latin typeface="Arial" panose="020B0604020202020204" pitchFamily="34" charset="0"/>
                <a:cs typeface="Arial" panose="020B0604020202020204" pitchFamily="34" charset="0"/>
              </a:rPr>
              <a:t>Kuffert</a:t>
            </a:r>
          </a:p>
          <a:p>
            <a:r>
              <a:rPr lang="da-DK" sz="2000" dirty="0">
                <a:solidFill>
                  <a:schemeClr val="bg1"/>
                </a:solidFill>
                <a:latin typeface="Arial" panose="020B0604020202020204" pitchFamily="34" charset="0"/>
                <a:cs typeface="Arial" panose="020B0604020202020204" pitchFamily="34" charset="0"/>
              </a:rPr>
              <a:t>Vi har indrettet en kuffert med noget af det I ser her i dag. Den indeholder det tårn I kan se derhenne. USB-stik med tårn- og højhusbilleder fra hele verden. Lærredsbaner med øskner og snor, som kan benyttes til for eller </a:t>
            </a:r>
            <a:r>
              <a:rPr lang="da-DK" sz="2000" dirty="0" err="1">
                <a:solidFill>
                  <a:schemeClr val="bg1"/>
                </a:solidFill>
                <a:latin typeface="Arial" panose="020B0604020202020204" pitchFamily="34" charset="0"/>
                <a:cs typeface="Arial" panose="020B0604020202020204" pitchFamily="34" charset="0"/>
              </a:rPr>
              <a:t>bagprojiktion</a:t>
            </a:r>
            <a:r>
              <a:rPr lang="da-DK" sz="2000" dirty="0">
                <a:solidFill>
                  <a:schemeClr val="bg1"/>
                </a:solidFill>
                <a:latin typeface="Arial" panose="020B0604020202020204" pitchFamily="34" charset="0"/>
                <a:cs typeface="Arial" panose="020B0604020202020204" pitchFamily="34" charset="0"/>
              </a:rPr>
              <a:t>. Og en enkelt ekstra projektor. Samt vejledninger.</a:t>
            </a:r>
          </a:p>
          <a:p>
            <a:endParaRPr lang="da-DK" sz="2000" dirty="0">
              <a:solidFill>
                <a:schemeClr val="bg1"/>
              </a:solidFill>
              <a:latin typeface="Arial" panose="020B0604020202020204" pitchFamily="34" charset="0"/>
              <a:cs typeface="Arial" panose="020B0604020202020204" pitchFamily="34" charset="0"/>
            </a:endParaRPr>
          </a:p>
          <a:p>
            <a:r>
              <a:rPr lang="da-DK" sz="2000" dirty="0">
                <a:solidFill>
                  <a:schemeClr val="bg1"/>
                </a:solidFill>
                <a:latin typeface="Arial" panose="020B0604020202020204" pitchFamily="34" charset="0"/>
                <a:cs typeface="Arial" panose="020B0604020202020204" pitchFamily="34" charset="0"/>
              </a:rPr>
              <a:t>I er meget velkomne til at låne en kuffert, men vi har ikke penge til at transportere den eller til at reparere kufferten eller indholdet. Så det er et fælles ansvar for jer at passe godt på den, og at den kommer retur eller videre til en ny afdeling (efter aftale med os). </a:t>
            </a:r>
          </a:p>
          <a:p>
            <a:endParaRPr lang="da-DK" sz="2000" dirty="0">
              <a:solidFill>
                <a:schemeClr val="bg1"/>
              </a:solidFill>
              <a:latin typeface="Arial" panose="020B0604020202020204" pitchFamily="34" charset="0"/>
              <a:cs typeface="Arial" panose="020B0604020202020204" pitchFamily="34" charset="0"/>
            </a:endParaRPr>
          </a:p>
          <a:p>
            <a:r>
              <a:rPr lang="da-DK" sz="2000" b="1" dirty="0">
                <a:solidFill>
                  <a:schemeClr val="bg1"/>
                </a:solidFill>
                <a:latin typeface="Arial" panose="020B0604020202020204" pitchFamily="34" charset="0"/>
                <a:cs typeface="Arial" panose="020B0604020202020204" pitchFamily="34" charset="0"/>
              </a:rPr>
              <a:t>Hjemmeside</a:t>
            </a:r>
          </a:p>
          <a:p>
            <a:r>
              <a:rPr lang="da-DK" sz="2000" dirty="0">
                <a:solidFill>
                  <a:schemeClr val="bg1"/>
                </a:solidFill>
                <a:latin typeface="Arial" panose="020B0604020202020204" pitchFamily="34" charset="0"/>
                <a:cs typeface="Arial" panose="020B0604020202020204" pitchFamily="34" charset="0"/>
              </a:rPr>
              <a:t>Vi har også lavet en hjemmeside til jer, som I dels kan benytte i workshoppen, og dels kan benytte, når I kommer hjem.</a:t>
            </a:r>
          </a:p>
          <a:p>
            <a:r>
              <a:rPr lang="da-DK" sz="2000" dirty="0">
                <a:solidFill>
                  <a:schemeClr val="bg1"/>
                </a:solidFill>
                <a:latin typeface="Arial" panose="020B0604020202020204" pitchFamily="34" charset="0"/>
                <a:cs typeface="Arial" panose="020B0604020202020204" pitchFamily="34" charset="0"/>
              </a:rPr>
              <a:t>Den indeholder alle PowerPoints, tekniske beskrivelser, skabeloner og vejledninger</a:t>
            </a:r>
          </a:p>
          <a:p>
            <a:endParaRPr lang="da-DK" sz="2000" dirty="0">
              <a:solidFill>
                <a:schemeClr val="bg1"/>
              </a:solidFill>
              <a:latin typeface="Arial" panose="020B0604020202020204" pitchFamily="34" charset="0"/>
              <a:cs typeface="Arial" panose="020B0604020202020204" pitchFamily="34" charset="0"/>
            </a:endParaRPr>
          </a:p>
          <a:p>
            <a:r>
              <a:rPr lang="da-DK" sz="2000" dirty="0">
                <a:solidFill>
                  <a:srgbClr val="C00000"/>
                </a:solidFill>
                <a:latin typeface="Arial" panose="020B0604020202020204" pitchFamily="34" charset="0"/>
                <a:cs typeface="Arial" panose="020B0604020202020204" pitchFamily="34" charset="0"/>
              </a:rPr>
              <a:t>Håber I får en rigtig god dag!</a:t>
            </a:r>
          </a:p>
          <a:p>
            <a:r>
              <a:rPr lang="da-DK" sz="2000" dirty="0">
                <a:solidFill>
                  <a:schemeClr val="bg1"/>
                </a:solidFill>
                <a:latin typeface="Arial" panose="020B0604020202020204" pitchFamily="34" charset="0"/>
                <a:cs typeface="Arial" panose="020B0604020202020204" pitchFamily="34" charset="0"/>
              </a:rPr>
              <a:t>- Og er med på at vi skal øve os sammen – det er lidt nyt for os alle!</a:t>
            </a:r>
          </a:p>
        </p:txBody>
      </p:sp>
      <p:sp>
        <p:nvSpPr>
          <p:cNvPr id="8" name="Tekstfelt 7">
            <a:extLst>
              <a:ext uri="{FF2B5EF4-FFF2-40B4-BE49-F238E27FC236}">
                <a16:creationId xmlns:a16="http://schemas.microsoft.com/office/drawing/2014/main" id="{F8D6857E-9D2E-6C30-A938-65C3F2EFF817}"/>
              </a:ext>
            </a:extLst>
          </p:cNvPr>
          <p:cNvSpPr txBox="1"/>
          <p:nvPr/>
        </p:nvSpPr>
        <p:spPr>
          <a:xfrm>
            <a:off x="1307592" y="329184"/>
            <a:ext cx="9043416" cy="830997"/>
          </a:xfrm>
          <a:prstGeom prst="rect">
            <a:avLst/>
          </a:prstGeom>
          <a:noFill/>
        </p:spPr>
        <p:txBody>
          <a:bodyPr wrap="square" rtlCol="0">
            <a:spAutoFit/>
          </a:bodyPr>
          <a:lstStyle/>
          <a:p>
            <a:pPr algn="ctr"/>
            <a:r>
              <a:rPr lang="da-DK" sz="4800" dirty="0">
                <a:solidFill>
                  <a:srgbClr val="C00000"/>
                </a:solidFill>
                <a:latin typeface="Arial" panose="020B0604020202020204" pitchFamily="34" charset="0"/>
                <a:cs typeface="Arial" panose="020B0604020202020204" pitchFamily="34" charset="0"/>
              </a:rPr>
              <a:t>Ved dagens begyndelse</a:t>
            </a:r>
          </a:p>
        </p:txBody>
      </p:sp>
      <p:cxnSp>
        <p:nvCxnSpPr>
          <p:cNvPr id="10" name="Lige forbindelse 9">
            <a:extLst>
              <a:ext uri="{FF2B5EF4-FFF2-40B4-BE49-F238E27FC236}">
                <a16:creationId xmlns:a16="http://schemas.microsoft.com/office/drawing/2014/main" id="{B7D4D85C-C5CF-D0D3-A656-CB7CE56AFEA0}"/>
              </a:ext>
            </a:extLst>
          </p:cNvPr>
          <p:cNvCxnSpPr/>
          <p:nvPr/>
        </p:nvCxnSpPr>
        <p:spPr>
          <a:xfrm>
            <a:off x="329184" y="256032"/>
            <a:ext cx="11402568" cy="0"/>
          </a:xfrm>
          <a:prstGeom prst="line">
            <a:avLst/>
          </a:prstGeom>
          <a:ln>
            <a:solidFill>
              <a:srgbClr val="908979"/>
            </a:solidFill>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E132E327-692B-B2BA-2656-DAFE8AFF6771}"/>
              </a:ext>
            </a:extLst>
          </p:cNvPr>
          <p:cNvCxnSpPr/>
          <p:nvPr/>
        </p:nvCxnSpPr>
        <p:spPr>
          <a:xfrm>
            <a:off x="329184" y="1258824"/>
            <a:ext cx="11402568" cy="0"/>
          </a:xfrm>
          <a:prstGeom prst="line">
            <a:avLst/>
          </a:prstGeom>
          <a:ln>
            <a:solidFill>
              <a:srgbClr val="9089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868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B03BF0-F953-9642-5F74-1393B78ABC44}"/>
              </a:ext>
            </a:extLst>
          </p:cNvPr>
          <p:cNvSpPr/>
          <p:nvPr/>
        </p:nvSpPr>
        <p:spPr>
          <a:xfrm>
            <a:off x="0" y="0"/>
            <a:ext cx="12192000" cy="70419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ÆS_logo_POS_CMYK.pdf">
            <a:extLst>
              <a:ext uri="{FF2B5EF4-FFF2-40B4-BE49-F238E27FC236}">
                <a16:creationId xmlns:a16="http://schemas.microsoft.com/office/drawing/2014/main" id="{FCAD691D-DBB3-C2C2-684D-93DF40F5E220}"/>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10241280" y="6499895"/>
            <a:ext cx="1605398" cy="273896"/>
          </a:xfrm>
          <a:prstGeom prst="rect">
            <a:avLst/>
          </a:prstGeom>
          <a:ln w="12700">
            <a:miter lim="400000"/>
          </a:ln>
        </p:spPr>
      </p:pic>
      <p:sp>
        <p:nvSpPr>
          <p:cNvPr id="8" name="Tekstfelt 7">
            <a:extLst>
              <a:ext uri="{FF2B5EF4-FFF2-40B4-BE49-F238E27FC236}">
                <a16:creationId xmlns:a16="http://schemas.microsoft.com/office/drawing/2014/main" id="{F8D6857E-9D2E-6C30-A938-65C3F2EFF817}"/>
              </a:ext>
            </a:extLst>
          </p:cNvPr>
          <p:cNvSpPr txBox="1"/>
          <p:nvPr/>
        </p:nvSpPr>
        <p:spPr>
          <a:xfrm>
            <a:off x="1307592" y="329184"/>
            <a:ext cx="9043416" cy="830997"/>
          </a:xfrm>
          <a:prstGeom prst="rect">
            <a:avLst/>
          </a:prstGeom>
          <a:noFill/>
        </p:spPr>
        <p:txBody>
          <a:bodyPr wrap="square" rtlCol="0">
            <a:spAutoFit/>
          </a:bodyPr>
          <a:lstStyle/>
          <a:p>
            <a:pPr algn="ctr"/>
            <a:r>
              <a:rPr lang="da-DK" sz="4800" dirty="0">
                <a:solidFill>
                  <a:srgbClr val="C00000"/>
                </a:solidFill>
                <a:latin typeface="Arial" panose="020B0604020202020204" pitchFamily="34" charset="0"/>
                <a:cs typeface="Arial" panose="020B0604020202020204" pitchFamily="34" charset="0"/>
              </a:rPr>
              <a:t>Dagens program</a:t>
            </a:r>
          </a:p>
        </p:txBody>
      </p:sp>
      <p:cxnSp>
        <p:nvCxnSpPr>
          <p:cNvPr id="10" name="Lige forbindelse 9">
            <a:extLst>
              <a:ext uri="{FF2B5EF4-FFF2-40B4-BE49-F238E27FC236}">
                <a16:creationId xmlns:a16="http://schemas.microsoft.com/office/drawing/2014/main" id="{B7D4D85C-C5CF-D0D3-A656-CB7CE56AFEA0}"/>
              </a:ext>
            </a:extLst>
          </p:cNvPr>
          <p:cNvCxnSpPr/>
          <p:nvPr/>
        </p:nvCxnSpPr>
        <p:spPr>
          <a:xfrm>
            <a:off x="329184" y="256032"/>
            <a:ext cx="11402568" cy="0"/>
          </a:xfrm>
          <a:prstGeom prst="line">
            <a:avLst/>
          </a:prstGeom>
          <a:ln>
            <a:solidFill>
              <a:srgbClr val="908979"/>
            </a:solidFill>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E132E327-692B-B2BA-2656-DAFE8AFF6771}"/>
              </a:ext>
            </a:extLst>
          </p:cNvPr>
          <p:cNvCxnSpPr/>
          <p:nvPr/>
        </p:nvCxnSpPr>
        <p:spPr>
          <a:xfrm>
            <a:off x="329184" y="1258824"/>
            <a:ext cx="11402568" cy="0"/>
          </a:xfrm>
          <a:prstGeom prst="line">
            <a:avLst/>
          </a:prstGeom>
          <a:ln>
            <a:solidFill>
              <a:srgbClr val="908979"/>
            </a:solidFill>
          </a:ln>
        </p:spPr>
        <p:style>
          <a:lnRef idx="1">
            <a:schemeClr val="accent1"/>
          </a:lnRef>
          <a:fillRef idx="0">
            <a:schemeClr val="accent1"/>
          </a:fillRef>
          <a:effectRef idx="0">
            <a:schemeClr val="accent1"/>
          </a:effectRef>
          <a:fontRef idx="minor">
            <a:schemeClr val="tx1"/>
          </a:fontRef>
        </p:style>
      </p:cxnSp>
      <p:graphicFrame>
        <p:nvGraphicFramePr>
          <p:cNvPr id="4" name="Tabel 3">
            <a:extLst>
              <a:ext uri="{FF2B5EF4-FFF2-40B4-BE49-F238E27FC236}">
                <a16:creationId xmlns:a16="http://schemas.microsoft.com/office/drawing/2014/main" id="{CCE058D5-642E-A0DA-B974-CA97C4D640C8}"/>
              </a:ext>
            </a:extLst>
          </p:cNvPr>
          <p:cNvGraphicFramePr>
            <a:graphicFrameLocks noGrp="1"/>
          </p:cNvGraphicFramePr>
          <p:nvPr>
            <p:extLst>
              <p:ext uri="{D42A27DB-BD31-4B8C-83A1-F6EECF244321}">
                <p14:modId xmlns:p14="http://schemas.microsoft.com/office/powerpoint/2010/main" val="2321099925"/>
              </p:ext>
            </p:extLst>
          </p:nvPr>
        </p:nvGraphicFramePr>
        <p:xfrm>
          <a:off x="334011" y="1383355"/>
          <a:ext cx="11731214" cy="5080000"/>
        </p:xfrm>
        <a:graphic>
          <a:graphicData uri="http://schemas.openxmlformats.org/drawingml/2006/table">
            <a:tbl>
              <a:tblPr>
                <a:tableStyleId>{74C1A8A3-306A-4EB7-A6B1-4F7E0EB9C5D6}</a:tableStyleId>
              </a:tblPr>
              <a:tblGrid>
                <a:gridCol w="1781274">
                  <a:extLst>
                    <a:ext uri="{9D8B030D-6E8A-4147-A177-3AD203B41FA5}">
                      <a16:colId xmlns:a16="http://schemas.microsoft.com/office/drawing/2014/main" val="2024762593"/>
                    </a:ext>
                  </a:extLst>
                </a:gridCol>
                <a:gridCol w="9949940">
                  <a:extLst>
                    <a:ext uri="{9D8B030D-6E8A-4147-A177-3AD203B41FA5}">
                      <a16:colId xmlns:a16="http://schemas.microsoft.com/office/drawing/2014/main" val="3958180057"/>
                    </a:ext>
                  </a:extLst>
                </a:gridCol>
              </a:tblGrid>
              <a:tr h="202769">
                <a:tc>
                  <a:txBody>
                    <a:bodyPr/>
                    <a:lstStyle/>
                    <a:p>
                      <a:pPr>
                        <a:lnSpc>
                          <a:spcPts val="2000"/>
                        </a:lnSpc>
                      </a:pPr>
                      <a:r>
                        <a:rPr lang="fr-FR" sz="2000">
                          <a:effectLst/>
                        </a:rPr>
                        <a:t> </a:t>
                      </a:r>
                      <a:endParaRPr lang="da-DK"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effectLst/>
                        </a:rPr>
                        <a:t>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37381421"/>
                  </a:ext>
                </a:extLst>
              </a:tr>
              <a:tr h="202769">
                <a:tc>
                  <a:txBody>
                    <a:bodyPr/>
                    <a:lstStyle/>
                    <a:p>
                      <a:pPr>
                        <a:lnSpc>
                          <a:spcPts val="2000"/>
                        </a:lnSpc>
                      </a:pPr>
                      <a:r>
                        <a:rPr lang="fr-FR" sz="2000" dirty="0">
                          <a:solidFill>
                            <a:schemeClr val="tx1">
                              <a:lumMod val="65000"/>
                            </a:schemeClr>
                          </a:solidFill>
                          <a:effectLst/>
                        </a:rPr>
                        <a:t>09:30 – 10:00</a:t>
                      </a:r>
                      <a:endParaRPr lang="da-DK" sz="1800" dirty="0">
                        <a:solidFill>
                          <a:schemeClr val="tx1">
                            <a:lumMod val="65000"/>
                          </a:schemeClr>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solidFill>
                            <a:schemeClr val="tx1">
                              <a:lumMod val="65000"/>
                            </a:schemeClr>
                          </a:solidFill>
                          <a:effectLst/>
                        </a:rPr>
                        <a:t>Morgenkaffe med brød</a:t>
                      </a:r>
                    </a:p>
                    <a:p>
                      <a:pPr>
                        <a:lnSpc>
                          <a:spcPts val="2000"/>
                        </a:lnSpc>
                      </a:pPr>
                      <a:endParaRPr lang="da-DK" sz="1800" dirty="0">
                        <a:solidFill>
                          <a:schemeClr val="tx1">
                            <a:lumMod val="65000"/>
                          </a:schemeClr>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27967551"/>
                  </a:ext>
                </a:extLst>
              </a:tr>
              <a:tr h="202769">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fr-FR" sz="2000" dirty="0">
                          <a:solidFill>
                            <a:schemeClr val="tx1">
                              <a:lumMod val="65000"/>
                            </a:schemeClr>
                          </a:solidFill>
                          <a:effectLst/>
                        </a:rPr>
                        <a:t>10:00 – 10:15</a:t>
                      </a:r>
                      <a:endParaRPr lang="da-DK" sz="2000" dirty="0">
                        <a:solidFill>
                          <a:schemeClr val="tx1">
                            <a:lumMod val="65000"/>
                          </a:schemeClr>
                        </a:solidFill>
                        <a:effectLst/>
                        <a:latin typeface="Georgia" panose="02040502050405020303" pitchFamily="18" charset="0"/>
                        <a:ea typeface="Times New Roman" panose="02020603050405020304" pitchFamily="18" charset="0"/>
                        <a:cs typeface="Times New Roman" panose="02020603050405020304" pitchFamily="18" charset="0"/>
                      </a:endParaRPr>
                    </a:p>
                    <a:p>
                      <a:pPr>
                        <a:lnSpc>
                          <a:spcPts val="2000"/>
                        </a:lnSpc>
                      </a:pPr>
                      <a:endParaRPr lang="da-DK" sz="1800" dirty="0">
                        <a:solidFill>
                          <a:schemeClr val="tx1">
                            <a:lumMod val="65000"/>
                          </a:schemeClr>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solidFill>
                            <a:schemeClr val="tx1">
                              <a:lumMod val="65000"/>
                            </a:schemeClr>
                          </a:solidFill>
                          <a:effectLst/>
                        </a:rPr>
                        <a:t>Velkommen</a:t>
                      </a:r>
                      <a:endParaRPr lang="da-DK" sz="1800" dirty="0">
                        <a:solidFill>
                          <a:schemeClr val="tx1">
                            <a:lumMod val="65000"/>
                          </a:schemeClr>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01714172"/>
                  </a:ext>
                </a:extLst>
              </a:tr>
              <a:tr h="202769">
                <a:tc>
                  <a:txBody>
                    <a:bodyPr/>
                    <a:lstStyle/>
                    <a:p>
                      <a:pPr>
                        <a:lnSpc>
                          <a:spcPts val="2000"/>
                        </a:lnSpc>
                      </a:pPr>
                      <a:r>
                        <a:rPr lang="fr-FR" sz="2000" dirty="0">
                          <a:effectLst/>
                        </a:rPr>
                        <a:t>10:15 – 12:00</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effectLst/>
                        </a:rPr>
                        <a:t>Rejseguiderne byder velkommen</a:t>
                      </a:r>
                    </a:p>
                    <a:p>
                      <a:pPr>
                        <a:lnSpc>
                          <a:spcPts val="2000"/>
                        </a:lnSpc>
                      </a:pPr>
                      <a:r>
                        <a:rPr lang="fr-FR" sz="1800" dirty="0">
                          <a:effectLst/>
                        </a:rPr>
                        <a:t>Dagens rejser begynder. Feriegæsterne kommer ud på eksotiske rejser og smage. </a:t>
                      </a:r>
                    </a:p>
                    <a:p>
                      <a:pPr>
                        <a:lnSpc>
                          <a:spcPts val="2000"/>
                        </a:lnSpc>
                      </a:pPr>
                      <a:r>
                        <a:rPr lang="fr-FR" sz="1800" dirty="0">
                          <a:effectLst/>
                        </a:rPr>
                        <a:t>Samt det tekniske.</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66316732"/>
                  </a:ext>
                </a:extLst>
              </a:tr>
              <a:tr h="202769">
                <a:tc>
                  <a:txBody>
                    <a:bodyPr/>
                    <a:lstStyle/>
                    <a:p>
                      <a:pPr>
                        <a:lnSpc>
                          <a:spcPts val="2000"/>
                        </a:lnSpc>
                      </a:pPr>
                      <a:r>
                        <a:rPr lang="fr-FR" sz="2000" dirty="0">
                          <a:effectLst/>
                        </a:rPr>
                        <a:t>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effectLst/>
                        </a:rPr>
                        <a:t>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867665616"/>
                  </a:ext>
                </a:extLst>
              </a:tr>
              <a:tr h="202769">
                <a:tc>
                  <a:txBody>
                    <a:bodyPr/>
                    <a:lstStyle/>
                    <a:p>
                      <a:pPr>
                        <a:lnSpc>
                          <a:spcPts val="2000"/>
                        </a:lnSpc>
                      </a:pPr>
                      <a:r>
                        <a:rPr lang="fr-FR" sz="2000" dirty="0">
                          <a:effectLst/>
                        </a:rPr>
                        <a:t>12:00 – 12:45</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effectLst/>
                        </a:rPr>
                        <a:t>Frokostpause</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54602327"/>
                  </a:ext>
                </a:extLst>
              </a:tr>
              <a:tr h="202769">
                <a:tc>
                  <a:txBody>
                    <a:bodyPr/>
                    <a:lstStyle/>
                    <a:p>
                      <a:pPr>
                        <a:lnSpc>
                          <a:spcPts val="2000"/>
                        </a:lnSpc>
                      </a:pPr>
                      <a:r>
                        <a:rPr lang="fr-FR" sz="2000" dirty="0">
                          <a:effectLst/>
                        </a:rPr>
                        <a:t>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effectLst/>
                        </a:rPr>
                        <a:t>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40028115"/>
                  </a:ext>
                </a:extLst>
              </a:tr>
              <a:tr h="202769">
                <a:tc>
                  <a:txBody>
                    <a:bodyPr/>
                    <a:lstStyle/>
                    <a:p>
                      <a:pPr>
                        <a:lnSpc>
                          <a:spcPts val="2000"/>
                        </a:lnSpc>
                      </a:pPr>
                      <a:r>
                        <a:rPr lang="fr-FR" sz="2000" dirty="0">
                          <a:effectLst/>
                        </a:rPr>
                        <a:t>12:45 – 13:45</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effectLst/>
                        </a:rPr>
                        <a:t>Workshop 1</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70304305"/>
                  </a:ext>
                </a:extLst>
              </a:tr>
              <a:tr h="202769">
                <a:tc>
                  <a:txBody>
                    <a:bodyPr/>
                    <a:lstStyle/>
                    <a:p>
                      <a:pPr>
                        <a:lnSpc>
                          <a:spcPts val="2000"/>
                        </a:lnSpc>
                      </a:pPr>
                      <a:r>
                        <a:rPr lang="fr-FR" sz="2000" dirty="0">
                          <a:effectLst/>
                        </a:rPr>
                        <a:t>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effectLst/>
                        </a:rPr>
                        <a:t>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10308049"/>
                  </a:ext>
                </a:extLst>
              </a:tr>
              <a:tr h="202769">
                <a:tc>
                  <a:txBody>
                    <a:bodyPr/>
                    <a:lstStyle/>
                    <a:p>
                      <a:pPr>
                        <a:lnSpc>
                          <a:spcPts val="2000"/>
                        </a:lnSpc>
                      </a:pPr>
                      <a:r>
                        <a:rPr lang="fr-FR" sz="2000" dirty="0">
                          <a:effectLst/>
                        </a:rPr>
                        <a:t>13:45 – 14:15</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effectLst/>
                        </a:rPr>
                        <a:t>Intermezzo med overraskelse</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4775331"/>
                  </a:ext>
                </a:extLst>
              </a:tr>
              <a:tr h="202769">
                <a:tc>
                  <a:txBody>
                    <a:bodyPr/>
                    <a:lstStyle/>
                    <a:p>
                      <a:pPr>
                        <a:lnSpc>
                          <a:spcPts val="2000"/>
                        </a:lnSpc>
                      </a:pPr>
                      <a:r>
                        <a:rPr lang="fr-FR" sz="2000" dirty="0">
                          <a:effectLst/>
                        </a:rPr>
                        <a:t>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effectLst/>
                        </a:rPr>
                        <a:t>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87883072"/>
                  </a:ext>
                </a:extLst>
              </a:tr>
              <a:tr h="202769">
                <a:tc>
                  <a:txBody>
                    <a:bodyPr/>
                    <a:lstStyle/>
                    <a:p>
                      <a:pPr>
                        <a:lnSpc>
                          <a:spcPts val="2000"/>
                        </a:lnSpc>
                      </a:pPr>
                      <a:r>
                        <a:rPr lang="fr-FR" sz="2000" dirty="0">
                          <a:effectLst/>
                        </a:rPr>
                        <a:t>14:15 – 15:15</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dirty="0">
                          <a:effectLst/>
                        </a:rPr>
                        <a:t>Workshop 2</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19413640"/>
                  </a:ext>
                </a:extLst>
              </a:tr>
              <a:tr h="202769">
                <a:tc>
                  <a:txBody>
                    <a:bodyPr/>
                    <a:lstStyle/>
                    <a:p>
                      <a:pPr>
                        <a:lnSpc>
                          <a:spcPts val="2000"/>
                        </a:lnSpc>
                      </a:pPr>
                      <a:r>
                        <a:rPr lang="fr-FR" sz="2000" dirty="0">
                          <a:effectLst/>
                        </a:rPr>
                        <a:t>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a:effectLst/>
                        </a:rPr>
                        <a:t> </a:t>
                      </a:r>
                      <a:endParaRPr lang="da-DK"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05749960"/>
                  </a:ext>
                </a:extLst>
              </a:tr>
              <a:tr h="202769">
                <a:tc>
                  <a:txBody>
                    <a:bodyPr/>
                    <a:lstStyle/>
                    <a:p>
                      <a:pPr>
                        <a:lnSpc>
                          <a:spcPts val="2000"/>
                        </a:lnSpc>
                      </a:pPr>
                      <a:r>
                        <a:rPr lang="fr-FR" sz="2000" dirty="0">
                          <a:effectLst/>
                        </a:rPr>
                        <a:t>15:15 – 16:00 </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a:effectLst/>
                        </a:rPr>
                        <a:t>Fælles</a:t>
                      </a:r>
                      <a:endParaRPr lang="da-DK"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97754171"/>
                  </a:ext>
                </a:extLst>
              </a:tr>
              <a:tr h="202769">
                <a:tc>
                  <a:txBody>
                    <a:bodyPr/>
                    <a:lstStyle/>
                    <a:p>
                      <a:pPr>
                        <a:lnSpc>
                          <a:spcPts val="2000"/>
                        </a:lnSpc>
                      </a:pPr>
                      <a:r>
                        <a:rPr lang="fr-FR" sz="2000">
                          <a:effectLst/>
                        </a:rPr>
                        <a:t> </a:t>
                      </a:r>
                      <a:endParaRPr lang="da-DK"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fr-FR" sz="2000">
                          <a:effectLst/>
                        </a:rPr>
                        <a:t> </a:t>
                      </a:r>
                      <a:endParaRPr lang="da-DK" sz="180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20250810"/>
                  </a:ext>
                </a:extLst>
              </a:tr>
              <a:tr h="202769">
                <a:tc>
                  <a:txBody>
                    <a:bodyPr/>
                    <a:lstStyle/>
                    <a:p>
                      <a:pPr>
                        <a:lnSpc>
                          <a:spcPts val="2000"/>
                        </a:lnSpc>
                      </a:pPr>
                      <a:r>
                        <a:rPr lang="fr-FR" sz="2000" dirty="0">
                          <a:effectLst/>
                        </a:rPr>
                        <a:t>16:00</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w="25400" cmpd="sng">
                      <a:noFill/>
                    </a:lnB>
                    <a:lnTlToBr w="12700" cmpd="sng">
                      <a:noFill/>
                      <a:prstDash val="solid"/>
                    </a:lnTlToBr>
                    <a:lnBlToTr w="12700" cmpd="sng">
                      <a:noFill/>
                      <a:prstDash val="solid"/>
                    </a:lnBlToTr>
                  </a:tcPr>
                </a:tc>
                <a:tc>
                  <a:txBody>
                    <a:bodyPr/>
                    <a:lstStyle/>
                    <a:p>
                      <a:pPr>
                        <a:lnSpc>
                          <a:spcPts val="2000"/>
                        </a:lnSpc>
                      </a:pPr>
                      <a:r>
                        <a:rPr lang="fr-FR" sz="2000" dirty="0">
                          <a:effectLst/>
                        </a:rPr>
                        <a:t>Kursusdagen er slut</a:t>
                      </a:r>
                      <a:endParaRPr lang="da-DK"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68580" marT="0" marB="0">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0996719"/>
                  </a:ext>
                </a:extLst>
              </a:tr>
            </a:tbl>
          </a:graphicData>
        </a:graphic>
      </p:graphicFrame>
    </p:spTree>
    <p:extLst>
      <p:ext uri="{BB962C8B-B14F-4D97-AF65-F5344CB8AC3E}">
        <p14:creationId xmlns:p14="http://schemas.microsoft.com/office/powerpoint/2010/main" val="33484987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4540</TotalTime>
  <Words>434</Words>
  <Application>Microsoft Office PowerPoint</Application>
  <PresentationFormat>Widescreen</PresentationFormat>
  <Paragraphs>65</Paragraphs>
  <Slides>9</Slides>
  <Notes>0</Notes>
  <HiddenSlides>0</HiddenSlides>
  <MMClips>4</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9</vt:i4>
      </vt:variant>
    </vt:vector>
  </HeadingPairs>
  <TitlesOfParts>
    <vt:vector size="16" baseType="lpstr">
      <vt:lpstr>Arial</vt:lpstr>
      <vt:lpstr>Bookman Old Style</vt:lpstr>
      <vt:lpstr>Calibri</vt:lpstr>
      <vt:lpstr>Georgia</vt:lpstr>
      <vt:lpstr>Palatino</vt:lpstr>
      <vt:lpstr>Rockwell</vt:lpstr>
      <vt:lpstr>Damask</vt:lpstr>
      <vt:lpstr>Digitale  Oplevelser &amp; Rejser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Digitale  Oplevelser &amp; Rejser</dc:title>
  <dc:creator>Martin Geysner</dc:creator>
  <cp:lastModifiedBy>Martin Geysner</cp:lastModifiedBy>
  <cp:revision>99</cp:revision>
  <dcterms:created xsi:type="dcterms:W3CDTF">2023-03-11T10:17:07Z</dcterms:created>
  <dcterms:modified xsi:type="dcterms:W3CDTF">2023-09-12T17:01:47Z</dcterms:modified>
</cp:coreProperties>
</file>