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14" r:id="rId1"/>
  </p:sldMasterIdLst>
  <p:notesMasterIdLst>
    <p:notesMasterId r:id="rId49"/>
  </p:notesMasterIdLst>
  <p:handoutMasterIdLst>
    <p:handoutMasterId r:id="rId50"/>
  </p:handoutMasterIdLst>
  <p:sldIdLst>
    <p:sldId id="601" r:id="rId2"/>
    <p:sldId id="600" r:id="rId3"/>
    <p:sldId id="679" r:id="rId4"/>
    <p:sldId id="641" r:id="rId5"/>
    <p:sldId id="518" r:id="rId6"/>
    <p:sldId id="648" r:id="rId7"/>
    <p:sldId id="649" r:id="rId8"/>
    <p:sldId id="540" r:id="rId9"/>
    <p:sldId id="653" r:id="rId10"/>
    <p:sldId id="524" r:id="rId11"/>
    <p:sldId id="460" r:id="rId12"/>
    <p:sldId id="651" r:id="rId13"/>
    <p:sldId id="462" r:id="rId14"/>
    <p:sldId id="475" r:id="rId15"/>
    <p:sldId id="463" r:id="rId16"/>
    <p:sldId id="453" r:id="rId17"/>
    <p:sldId id="552" r:id="rId18"/>
    <p:sldId id="555" r:id="rId19"/>
    <p:sldId id="643" r:id="rId20"/>
    <p:sldId id="681" r:id="rId21"/>
    <p:sldId id="682" r:id="rId22"/>
    <p:sldId id="556" r:id="rId23"/>
    <p:sldId id="678" r:id="rId24"/>
    <p:sldId id="652" r:id="rId25"/>
    <p:sldId id="683" r:id="rId26"/>
    <p:sldId id="644" r:id="rId27"/>
    <p:sldId id="645" r:id="rId28"/>
    <p:sldId id="536" r:id="rId29"/>
    <p:sldId id="553" r:id="rId30"/>
    <p:sldId id="554" r:id="rId31"/>
    <p:sldId id="646" r:id="rId32"/>
    <p:sldId id="680" r:id="rId33"/>
    <p:sldId id="452" r:id="rId34"/>
    <p:sldId id="525" r:id="rId35"/>
    <p:sldId id="538" r:id="rId36"/>
    <p:sldId id="531" r:id="rId37"/>
    <p:sldId id="533" r:id="rId38"/>
    <p:sldId id="534" r:id="rId39"/>
    <p:sldId id="535" r:id="rId40"/>
    <p:sldId id="361" r:id="rId41"/>
    <p:sldId id="537" r:id="rId42"/>
    <p:sldId id="505" r:id="rId43"/>
    <p:sldId id="414" r:id="rId44"/>
    <p:sldId id="415" r:id="rId45"/>
    <p:sldId id="416" r:id="rId46"/>
    <p:sldId id="417" r:id="rId47"/>
    <p:sldId id="418" r:id="rId48"/>
  </p:sldIdLst>
  <p:sldSz cx="9144000" cy="6858000" type="screen4x3"/>
  <p:notesSz cx="7104063" cy="10234613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A455A8-7C35-49BC-B947-AE5BE1B10FE7}" v="17" dt="2019-10-05T08:32:07.355"/>
    <p1510:client id="{1E8978F1-139B-4AFD-81D7-1C442205DF86}" v="4" dt="2019-10-04T16:11:46.5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2154" autoAdjust="0"/>
    <p:restoredTop sz="94269" autoAdjust="0"/>
  </p:normalViewPr>
  <p:slideViewPr>
    <p:cSldViewPr snapToGrid="0">
      <p:cViewPr varScale="1">
        <p:scale>
          <a:sx n="103" d="100"/>
          <a:sy n="103" d="100"/>
        </p:scale>
        <p:origin x="654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-6672"/>
    </p:cViewPr>
  </p:sorterViewPr>
  <p:notesViewPr>
    <p:cSldViewPr snapToGrid="0">
      <p:cViewPr varScale="1">
        <p:scale>
          <a:sx n="64" d="100"/>
          <a:sy n="64" d="100"/>
        </p:scale>
        <p:origin x="222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8" cy="513508"/>
          </a:xfrm>
          <a:prstGeom prst="rect">
            <a:avLst/>
          </a:prstGeom>
        </p:spPr>
        <p:txBody>
          <a:bodyPr vert="horz" lIns="102269" tIns="51135" rIns="102269" bIns="51135" rtlCol="0"/>
          <a:lstStyle>
            <a:lvl1pPr algn="l">
              <a:defRPr sz="14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8" cy="513508"/>
          </a:xfrm>
          <a:prstGeom prst="rect">
            <a:avLst/>
          </a:prstGeom>
        </p:spPr>
        <p:txBody>
          <a:bodyPr vert="horz" lIns="102269" tIns="51135" rIns="102269" bIns="51135" rtlCol="0"/>
          <a:lstStyle>
            <a:lvl1pPr algn="r">
              <a:defRPr sz="1400"/>
            </a:lvl1pPr>
          </a:lstStyle>
          <a:p>
            <a:fld id="{19A38ADC-8D82-4BAB-A43F-95E04DEDC5BA}" type="datetimeFigureOut">
              <a:rPr lang="da-DK" smtClean="0"/>
              <a:t>05-10-2019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721109"/>
            <a:ext cx="3078428" cy="513507"/>
          </a:xfrm>
          <a:prstGeom prst="rect">
            <a:avLst/>
          </a:prstGeom>
        </p:spPr>
        <p:txBody>
          <a:bodyPr vert="horz" lIns="102269" tIns="51135" rIns="102269" bIns="51135" rtlCol="0" anchor="b"/>
          <a:lstStyle>
            <a:lvl1pPr algn="l">
              <a:defRPr sz="1400"/>
            </a:lvl1pPr>
          </a:lstStyle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4023992" y="9721109"/>
            <a:ext cx="3078428" cy="513507"/>
          </a:xfrm>
          <a:prstGeom prst="rect">
            <a:avLst/>
          </a:prstGeom>
        </p:spPr>
        <p:txBody>
          <a:bodyPr vert="horz" lIns="102269" tIns="51135" rIns="102269" bIns="51135" rtlCol="0" anchor="b"/>
          <a:lstStyle>
            <a:lvl1pPr algn="r">
              <a:defRPr sz="1400"/>
            </a:lvl1pPr>
          </a:lstStyle>
          <a:p>
            <a:fld id="{C8E9CC67-A868-4CE8-8A86-5AB791C9DC7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479472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8" cy="513508"/>
          </a:xfrm>
          <a:prstGeom prst="rect">
            <a:avLst/>
          </a:prstGeom>
        </p:spPr>
        <p:txBody>
          <a:bodyPr vert="horz" lIns="102269" tIns="51135" rIns="102269" bIns="51135" rtlCol="0"/>
          <a:lstStyle>
            <a:lvl1pPr algn="l">
              <a:defRPr sz="14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8" cy="513508"/>
          </a:xfrm>
          <a:prstGeom prst="rect">
            <a:avLst/>
          </a:prstGeom>
        </p:spPr>
        <p:txBody>
          <a:bodyPr vert="horz" lIns="102269" tIns="51135" rIns="102269" bIns="51135" rtlCol="0"/>
          <a:lstStyle>
            <a:lvl1pPr algn="r">
              <a:defRPr sz="1400"/>
            </a:lvl1pPr>
          </a:lstStyle>
          <a:p>
            <a:fld id="{F72A90D9-E249-4729-AD68-94DDF6C81926}" type="datetimeFigureOut">
              <a:rPr lang="da-DK" smtClean="0"/>
              <a:t>05-10-2019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2269" tIns="51135" rIns="102269" bIns="51135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710407" y="4925409"/>
            <a:ext cx="5683250" cy="4029878"/>
          </a:xfrm>
          <a:prstGeom prst="rect">
            <a:avLst/>
          </a:prstGeom>
        </p:spPr>
        <p:txBody>
          <a:bodyPr vert="horz" lIns="102269" tIns="51135" rIns="102269" bIns="51135" rtlCol="0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721109"/>
            <a:ext cx="3078428" cy="513507"/>
          </a:xfrm>
          <a:prstGeom prst="rect">
            <a:avLst/>
          </a:prstGeom>
        </p:spPr>
        <p:txBody>
          <a:bodyPr vert="horz" lIns="102269" tIns="51135" rIns="102269" bIns="51135" rtlCol="0" anchor="b"/>
          <a:lstStyle>
            <a:lvl1pPr algn="l">
              <a:defRPr sz="14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4023992" y="9721109"/>
            <a:ext cx="3078428" cy="513507"/>
          </a:xfrm>
          <a:prstGeom prst="rect">
            <a:avLst/>
          </a:prstGeom>
        </p:spPr>
        <p:txBody>
          <a:bodyPr vert="horz" lIns="102269" tIns="51135" rIns="102269" bIns="51135" rtlCol="0" anchor="b"/>
          <a:lstStyle>
            <a:lvl1pPr algn="r">
              <a:defRPr sz="1400"/>
            </a:lvl1pPr>
          </a:lstStyle>
          <a:p>
            <a:fld id="{AA4E62C0-A195-48FF-B8BE-B5D7E193AEF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40721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E62C0-A195-48FF-B8BE-B5D7E193AEF6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526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E62C0-A195-48FF-B8BE-B5D7E193AEF6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53541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E62C0-A195-48FF-B8BE-B5D7E193AEF6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02540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E62C0-A195-48FF-B8BE-B5D7E193AEF6}" type="slidenum">
              <a:rPr lang="da-DK" smtClean="0"/>
              <a:t>34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03579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E62C0-A195-48FF-B8BE-B5D7E193AEF6}" type="slidenum">
              <a:rPr lang="da-DK" smtClean="0"/>
              <a:t>42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947330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E62C0-A195-48FF-B8BE-B5D7E193AEF6}" type="slidenum">
              <a:rPr lang="da-DK" smtClean="0"/>
              <a:t>44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39842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 dirty="0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Windows Defender</a:t>
            </a:r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6206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Windows Defender</a:t>
            </a: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27585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608526"/>
            <a:ext cx="7886700" cy="2852737"/>
          </a:xfrm>
        </p:spPr>
        <p:txBody>
          <a:bodyPr anchor="b">
            <a:normAutofit/>
          </a:bodyPr>
          <a:lstStyle>
            <a:lvl1pPr>
              <a:defRPr sz="4000" b="1"/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23888" y="3588774"/>
            <a:ext cx="7886700" cy="2500877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 marL="342900" indent="0">
              <a:buNone/>
              <a:defRPr sz="2400">
                <a:solidFill>
                  <a:schemeClr val="bg2">
                    <a:lumMod val="50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1</a:t>
            </a:r>
          </a:p>
          <a:p>
            <a:pPr lvl="1"/>
            <a:r>
              <a:rPr lang="da-DK" dirty="0"/>
              <a:t>	2</a:t>
            </a:r>
          </a:p>
          <a:p>
            <a:pPr lvl="1"/>
            <a:r>
              <a:rPr lang="da-DK" dirty="0"/>
              <a:t>		3</a:t>
            </a:r>
          </a:p>
          <a:p>
            <a:pPr lvl="1"/>
            <a:r>
              <a:rPr lang="da-DK" dirty="0"/>
              <a:t>			4</a:t>
            </a:r>
          </a:p>
          <a:p>
            <a:pPr lvl="0"/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Windows Defender</a:t>
            </a: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23570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Windows Defender</a:t>
            </a:r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73119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Windows Defender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10930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Windows Defender</a:t>
            </a:r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09867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543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28650" y="1204958"/>
            <a:ext cx="7886700" cy="49720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/>
              <a:t>September 2019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/>
              <a:t>Windows Defender</a:t>
            </a:r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2830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20" r:id="rId5"/>
    <p:sldLayoutId id="2147483823" r:id="rId6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itsupport.brundtoe.dk/2017/10/26/windows-defende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v-test.org/" TargetMode="External"/><Relationship Id="rId2" Type="http://schemas.openxmlformats.org/officeDocument/2006/relationships/hyperlink" Target="https://www.av-comparatives.org/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v-comparatives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itsupport.brundtoe.dk/sikkerhed/antivirus-og-firewall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itsupport.brundtoe.dk/2017/03/30/windows-standard-brugerkonto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-secure.com/en/web/home_global/product-selector" TargetMode="External"/><Relationship Id="rId13" Type="http://schemas.openxmlformats.org/officeDocument/2006/relationships/hyperlink" Target="https://esupport.trendmicro.com/en-us/home/pages/technical-support/titanium-antivirus-plus/1111694.aspx" TargetMode="External"/><Relationship Id="rId3" Type="http://schemas.openxmlformats.org/officeDocument/2006/relationships/hyperlink" Target="http://www.avg.com/ww-en/all-products" TargetMode="External"/><Relationship Id="rId7" Type="http://schemas.openxmlformats.org/officeDocument/2006/relationships/hyperlink" Target="https://www.eset.com/us/home/compare/windows-antivirus/" TargetMode="External"/><Relationship Id="rId12" Type="http://schemas.openxmlformats.org/officeDocument/2006/relationships/hyperlink" Target="http://www.pandasecurity.com/usa/homeusers/" TargetMode="External"/><Relationship Id="rId2" Type="http://schemas.openxmlformats.org/officeDocument/2006/relationships/hyperlink" Target="https://www.avast.com/da-dk/inde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ullguard.com/da/products/compare-products-buy.aspx" TargetMode="External"/><Relationship Id="rId11" Type="http://schemas.openxmlformats.org/officeDocument/2006/relationships/hyperlink" Target="http://dk.norton.com/products" TargetMode="External"/><Relationship Id="rId5" Type="http://schemas.openxmlformats.org/officeDocument/2006/relationships/hyperlink" Target="http://www.bitdefender.com/solutions/antivirus-comparison.html" TargetMode="External"/><Relationship Id="rId10" Type="http://schemas.openxmlformats.org/officeDocument/2006/relationships/hyperlink" Target="https://home.mcafee.com/Store/ProductComparison.aspx" TargetMode="External"/><Relationship Id="rId4" Type="http://schemas.openxmlformats.org/officeDocument/2006/relationships/hyperlink" Target="https://www.avira.com/en/buy-antivirus" TargetMode="External"/><Relationship Id="rId9" Type="http://schemas.openxmlformats.org/officeDocument/2006/relationships/hyperlink" Target="https://www.kaspersky.com/home-security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xRnPPT" TargetMode="External"/><Relationship Id="rId2" Type="http://schemas.openxmlformats.org/officeDocument/2006/relationships/hyperlink" Target="http://bit.ly/2lQlt3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tsupport.brundtoe.dk/" TargetMode="External"/><Relationship Id="rId4" Type="http://schemas.openxmlformats.org/officeDocument/2006/relationships/hyperlink" Target="http://bit.ly/2A5t0R6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itsupport.brundtoe.dk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itsupport.brundtoe.dk/2016/10/18/sikkerhed-i-windows-10" TargetMode="Externa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itsupport.brundtoe.dk/2016/10/18/sikkerhed-i-windows-10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itsupport.brundtoe.dk/sikkerhed/antivirus-og-firewall/" TargetMode="Externa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login.live.com/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@brundtoe.dk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hyperlink" Target="https://itsupport.brundtoe.dk/" TargetMode="Externa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maerket.dk/forbruger/tips-guides-og-gode-raad/gode-raad-om-sikker-e-handel" TargetMode="External"/><Relationship Id="rId3" Type="http://schemas.openxmlformats.org/officeDocument/2006/relationships/hyperlink" Target="http://www.ekurser.nu/tema/24" TargetMode="External"/><Relationship Id="rId7" Type="http://schemas.openxmlformats.org/officeDocument/2006/relationships/hyperlink" Target="https://www.emaerket.dk/forbruger/tips-guides-og-gode-raad/saadan-spotter-du-en-fupbutik" TargetMode="External"/><Relationship Id="rId2" Type="http://schemas.openxmlformats.org/officeDocument/2006/relationships/hyperlink" Target="https://www.borger.dk/Sider/internet-og-sikkerhed.a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maerket.dk/" TargetMode="External"/><Relationship Id="rId5" Type="http://schemas.openxmlformats.org/officeDocument/2006/relationships/hyperlink" Target="http://www.digitalsikkerhed.dk/" TargetMode="External"/><Relationship Id="rId4" Type="http://schemas.openxmlformats.org/officeDocument/2006/relationships/hyperlink" Target="https://dkr.dk/it" TargetMode="External"/><Relationship Id="rId9" Type="http://schemas.openxmlformats.org/officeDocument/2006/relationships/hyperlink" Target="https://www.forbrugerombudsmanden.dk/nyheder/forbrugerombudsmanden/pressemeddelelser/2018/forbrugerombudsmanden-advarer-mod-aktuelle-abonnementsfaelder/" TargetMode="Externa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leepingcomputer.com/" TargetMode="External"/><Relationship Id="rId3" Type="http://schemas.openxmlformats.org/officeDocument/2006/relationships/hyperlink" Target="https://ninite.com/" TargetMode="External"/><Relationship Id="rId7" Type="http://schemas.openxmlformats.org/officeDocument/2006/relationships/hyperlink" Target="https://secunia.com/" TargetMode="External"/><Relationship Id="rId12" Type="http://schemas.openxmlformats.org/officeDocument/2006/relationships/hyperlink" Target="https://www.macrium.co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ilehippo.com/" TargetMode="External"/><Relationship Id="rId11" Type="http://schemas.openxmlformats.org/officeDocument/2006/relationships/hyperlink" Target="http://www.aomeitech.com/" TargetMode="External"/><Relationship Id="rId5" Type="http://schemas.openxmlformats.org/officeDocument/2006/relationships/hyperlink" Target="https://www.filepuma.com/" TargetMode="External"/><Relationship Id="rId10" Type="http://schemas.openxmlformats.org/officeDocument/2006/relationships/hyperlink" Target="https://www.easeus.com/" TargetMode="External"/><Relationship Id="rId4" Type="http://schemas.openxmlformats.org/officeDocument/2006/relationships/hyperlink" Target="https://www.iobit.com/" TargetMode="External"/><Relationship Id="rId9" Type="http://schemas.openxmlformats.org/officeDocument/2006/relationships/hyperlink" Target="https://www.shouldiremoveit.com/" TargetMode="Externa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v-comparatives.org/" TargetMode="External"/><Relationship Id="rId3" Type="http://schemas.openxmlformats.org/officeDocument/2006/relationships/hyperlink" Target="http://www.glarysoft.com/" TargetMode="External"/><Relationship Id="rId7" Type="http://schemas.openxmlformats.org/officeDocument/2006/relationships/hyperlink" Target="http://www.aomeitech.com/" TargetMode="External"/><Relationship Id="rId12" Type="http://schemas.openxmlformats.org/officeDocument/2006/relationships/hyperlink" Target="https://www.winhelp.us/configure-windows-defender-in-windows-8.html" TargetMode="External"/><Relationship Id="rId2" Type="http://schemas.openxmlformats.org/officeDocument/2006/relationships/hyperlink" Target="https://ccleaner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aseus.com/" TargetMode="External"/><Relationship Id="rId11" Type="http://schemas.openxmlformats.org/officeDocument/2006/relationships/hyperlink" Target="https://www.avast.com/" TargetMode="External"/><Relationship Id="rId5" Type="http://schemas.openxmlformats.org/officeDocument/2006/relationships/hyperlink" Target="https://www.wisecleaner.com/" TargetMode="External"/><Relationship Id="rId10" Type="http://schemas.openxmlformats.org/officeDocument/2006/relationships/hyperlink" Target="https://www.avira.com/" TargetMode="External"/><Relationship Id="rId4" Type="http://schemas.openxmlformats.org/officeDocument/2006/relationships/hyperlink" Target="http://www.auslogics.com/" TargetMode="External"/><Relationship Id="rId9" Type="http://schemas.openxmlformats.org/officeDocument/2006/relationships/hyperlink" Target="https://www.avg.com/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1password.com/" TargetMode="External"/><Relationship Id="rId2" Type="http://schemas.openxmlformats.org/officeDocument/2006/relationships/hyperlink" Target="https://www.dashlane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omputerworld.dk/art/237982/biometrien-paa-vej-til-din-telefon-og-computer-disse-tre-loesninger-skal-afloese-1234-og-password1" TargetMode="External"/><Relationship Id="rId5" Type="http://schemas.openxmlformats.org/officeDocument/2006/relationships/hyperlink" Target="https://fe-ddis.dk/cfcs/CFCSDocuments/Passwordvejledning_22092016.pdf" TargetMode="External"/><Relationship Id="rId4" Type="http://schemas.openxmlformats.org/officeDocument/2006/relationships/hyperlink" Target="http://www.nirsoft.net/password_recovery_tools.html" TargetMode="Externa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omoreransom.org/" TargetMode="External"/><Relationship Id="rId3" Type="http://schemas.openxmlformats.org/officeDocument/2006/relationships/hyperlink" Target="https://partedmagic.com/" TargetMode="External"/><Relationship Id="rId7" Type="http://schemas.openxmlformats.org/officeDocument/2006/relationships/hyperlink" Target="https://www.gnupg.org/" TargetMode="External"/><Relationship Id="rId2" Type="http://schemas.openxmlformats.org/officeDocument/2006/relationships/hyperlink" Target="https://support.kaspersky.com/viruses/rescuedis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7-zip.org/" TargetMode="External"/><Relationship Id="rId5" Type="http://schemas.openxmlformats.org/officeDocument/2006/relationships/hyperlink" Target="https://www.veracrypt.fr/en/Home.html" TargetMode="External"/><Relationship Id="rId4" Type="http://schemas.openxmlformats.org/officeDocument/2006/relationships/hyperlink" Target="https://www.boxcryptor.com/" TargetMode="External"/><Relationship Id="rId9" Type="http://schemas.openxmlformats.org/officeDocument/2006/relationships/hyperlink" Target="https://heimdalsecurity.com/blog/what-is-ransomware-protection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av-comparatives.org/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3EBA5068-DB22-406E-8239-D30BC3FEAB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2"/>
            <a:ext cx="6858000" cy="276383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da-DK" sz="2800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Windows 10 opdateringer herunder problemer</a:t>
            </a:r>
            <a:br>
              <a:rPr lang="da-DK" sz="28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da-DK" sz="28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da-DK" sz="2800" dirty="0">
                <a:latin typeface="Verdana" panose="020B0604030504040204" pitchFamily="34" charset="0"/>
                <a:ea typeface="Verdana" panose="020B0604030504040204" pitchFamily="34" charset="0"/>
              </a:rPr>
              <a:t>Windows Defender contra gratisprogrammer</a:t>
            </a:r>
            <a:br>
              <a:rPr lang="da-DK" sz="28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da-DK" sz="28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da-DK" sz="2800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iPhone og iPad sikkerhed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D33BA603-4E7C-4333-92D7-A1D92F3C7C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211638"/>
            <a:ext cx="6858000" cy="1655762"/>
          </a:xfrm>
        </p:spPr>
        <p:txBody>
          <a:bodyPr>
            <a:normAutofit/>
          </a:bodyPr>
          <a:lstStyle/>
          <a:p>
            <a:r>
              <a:rPr lang="da-DK" sz="2000" dirty="0">
                <a:solidFill>
                  <a:schemeClr val="bg1">
                    <a:lumMod val="50000"/>
                  </a:schemeClr>
                </a:solidFill>
              </a:rPr>
              <a:t>Bent Brundtø</a:t>
            </a:r>
          </a:p>
          <a:p>
            <a:r>
              <a:rPr lang="da-DK" sz="2000" dirty="0">
                <a:solidFill>
                  <a:schemeClr val="bg1">
                    <a:lumMod val="50000"/>
                  </a:schemeClr>
                </a:solidFill>
              </a:rPr>
              <a:t>IT hjælper</a:t>
            </a:r>
          </a:p>
          <a:p>
            <a:r>
              <a:rPr lang="da-DK" sz="2000" dirty="0">
                <a:solidFill>
                  <a:schemeClr val="bg1">
                    <a:lumMod val="50000"/>
                  </a:schemeClr>
                </a:solidFill>
              </a:rPr>
              <a:t>Lokalafdeling Fredensborg</a:t>
            </a:r>
          </a:p>
          <a:p>
            <a:r>
              <a:rPr lang="da-DK" sz="1600" dirty="0">
                <a:solidFill>
                  <a:schemeClr val="bg1">
                    <a:lumMod val="50000"/>
                  </a:schemeClr>
                </a:solidFill>
                <a:hlinkClick r:id="rId2"/>
              </a:rPr>
              <a:t>https://itsupport.brundtoe.dk/2017/10/26/windows-defender</a:t>
            </a:r>
            <a:r>
              <a:rPr lang="da-DK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1C25C5A-6EA3-45B2-8839-71C3CE3F8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B46A9EB-F99A-46E1-A692-11BF0EF0F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Windows Defender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F7E4264-2940-4543-BA92-8A357CE65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pPr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02841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0D1DBE9A-0638-453E-8361-6A6CF3102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Test af sikkerhedssoftware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3D701CDE-0F13-4ECA-BBDA-19991E6115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Test PC: Windows 10</a:t>
            </a:r>
          </a:p>
          <a:p>
            <a:r>
              <a:rPr lang="da-DK" dirty="0"/>
              <a:t>Det er ikke alle Antivirus produkter der er med i testen</a:t>
            </a:r>
          </a:p>
          <a:p>
            <a:r>
              <a:rPr lang="da-DK" dirty="0"/>
              <a:t>Det er et udvalgt af malware der testes for</a:t>
            </a:r>
          </a:p>
          <a:p>
            <a:r>
              <a:rPr lang="da-DK" dirty="0"/>
              <a:t>Ref. 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da-DK" dirty="0">
                <a:hlinkClick r:id="rId2"/>
              </a:rPr>
              <a:t>https://www.av-comparatives.org</a:t>
            </a:r>
            <a:r>
              <a:rPr lang="da-DK" dirty="0"/>
              <a:t> 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da-DK" dirty="0">
                <a:hlinkClick r:id="rId3"/>
              </a:rPr>
              <a:t>https://av-test.org</a:t>
            </a:r>
            <a:r>
              <a:rPr lang="da-DK" dirty="0"/>
              <a:t> </a:t>
            </a:r>
          </a:p>
          <a:p>
            <a:endParaRPr lang="da-DK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1A93C86-3266-42E2-B88F-0D95CD607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E20DA5C3-2BA5-479B-82BD-EDFD67291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Windows Defender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5C640CEE-CE36-449C-B44C-D1C348470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31185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914400" y="196500"/>
            <a:ext cx="7600950" cy="617007"/>
          </a:xfrm>
        </p:spPr>
        <p:txBody>
          <a:bodyPr/>
          <a:lstStyle/>
          <a:p>
            <a:r>
              <a:rPr lang="da-DK" dirty="0"/>
              <a:t>Hvilken antivirus er bedst (jul – </a:t>
            </a:r>
            <a:r>
              <a:rPr lang="da-DK" dirty="0" err="1"/>
              <a:t>aug</a:t>
            </a:r>
            <a:r>
              <a:rPr lang="da-DK" dirty="0"/>
              <a:t> 2019)</a:t>
            </a:r>
          </a:p>
        </p:txBody>
      </p:sp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Windows Defender</a:t>
            </a: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11</a:t>
            </a:fld>
            <a:endParaRPr lang="da-DK" dirty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63EF9522-6428-440E-A5E3-38EBA8D06C7F}"/>
              </a:ext>
            </a:extLst>
          </p:cNvPr>
          <p:cNvSpPr/>
          <p:nvPr/>
        </p:nvSpPr>
        <p:spPr>
          <a:xfrm>
            <a:off x="3655007" y="5597241"/>
            <a:ext cx="32613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>
                <a:hlinkClick r:id="rId3"/>
              </a:rPr>
              <a:t>http://www.av-comparatives.org</a:t>
            </a:r>
            <a:endParaRPr lang="da-DK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BEBF7D99-2ED7-4708-9D72-5A31FB8317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82651"/>
            <a:ext cx="9144000" cy="489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861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BACE9DAE-4D08-475E-937F-CAC255B3AF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949" y="975120"/>
            <a:ext cx="5704762" cy="292380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D8DBBE9-E056-4F02-B044-03B4947AD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Av-test.org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EDA646D0-F621-403F-897A-662B81AB2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2F816E24-1A86-4AA0-9560-31F662641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Windows Defender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DED9910-7BC9-44BC-AF1D-73AB47773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12</a:t>
            </a:fld>
            <a:endParaRPr lang="da-DK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047308C6-8D29-4FEB-AC84-84EC364E69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8683" y="3429000"/>
            <a:ext cx="6266667" cy="27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935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Om Antivirus programmer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Intet antivirus program give 100% garanti</a:t>
            </a:r>
          </a:p>
          <a:p>
            <a:r>
              <a:rPr lang="da-DK" dirty="0"/>
              <a:t>0-dags (</a:t>
            </a:r>
            <a:r>
              <a:rPr lang="da-DK" dirty="0" err="1"/>
              <a:t>zeroday</a:t>
            </a:r>
            <a:r>
              <a:rPr lang="da-DK" dirty="0"/>
              <a:t>) sårbarheder</a:t>
            </a:r>
          </a:p>
          <a:p>
            <a:pPr lvl="1"/>
            <a:r>
              <a:rPr lang="da-DK" dirty="0"/>
              <a:t>Antivirus kan ikke beskytte dig</a:t>
            </a:r>
          </a:p>
          <a:p>
            <a:pPr lvl="1"/>
            <a:r>
              <a:rPr lang="da-DK" dirty="0"/>
              <a:t>Fornuftig adfærd kan i nogen/stort omfang beskytte dig</a:t>
            </a:r>
          </a:p>
          <a:p>
            <a:endParaRPr lang="da-DK" dirty="0"/>
          </a:p>
          <a:p>
            <a:r>
              <a:rPr lang="da-DK" dirty="0"/>
              <a:t>Betalt antivirus er bedre end gratis</a:t>
            </a:r>
          </a:p>
          <a:p>
            <a:pPr lvl="1"/>
            <a:r>
              <a:rPr lang="da-DK" dirty="0"/>
              <a:t>Gratis versioner har reduceret funktionalitet ift. betalingsversioner</a:t>
            </a:r>
          </a:p>
          <a:p>
            <a:pPr lvl="1"/>
            <a:r>
              <a:rPr lang="da-DK" dirty="0"/>
              <a:t>Gratis versioner presser / narrer til installation af prøveversion af betalt antivirus</a:t>
            </a:r>
          </a:p>
          <a:p>
            <a:pPr lvl="1"/>
            <a:r>
              <a:rPr lang="da-DK" dirty="0"/>
              <a:t>AVG lokker til installation af AVG Toolbar, som udskifter søgemaskinen</a:t>
            </a:r>
          </a:p>
          <a:p>
            <a:pPr marL="0" indent="0">
              <a:buNone/>
            </a:pPr>
            <a:r>
              <a:rPr lang="da-DK" sz="1600" dirty="0">
                <a:hlinkClick r:id="rId3"/>
              </a:rPr>
              <a:t>https://itsupport.brundtoe.dk/sikkerhed/antivirus-og-firewall/</a:t>
            </a:r>
            <a:r>
              <a:rPr lang="da-DK" sz="1600" dirty="0"/>
              <a:t> </a:t>
            </a:r>
          </a:p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Windows Defender</a:t>
            </a: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02497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På Windows - Brug en standardkonto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da-DK" sz="3200" i="1" dirty="0"/>
              <a:t>Sikkerhedsfirmaet Beyond Trust har i en sårbarhedsrapport for 2019 beskrevet, at 81 pct. af de kritiske sikkerhedshuller i Windows som Microsoft rapporterede i 2018 kunne elimineres ved at fratage brugerne deres administratorrettigheder.</a:t>
            </a:r>
          </a:p>
          <a:p>
            <a:pPr marL="0" indent="0" algn="ctr">
              <a:buNone/>
            </a:pPr>
            <a:r>
              <a:rPr lang="da-DK" sz="3200" i="1" dirty="0"/>
              <a:t>Det gælder også for 92 pct. a</a:t>
            </a:r>
            <a:r>
              <a:rPr lang="da-DK" sz="3200" i="1"/>
              <a:t>f </a:t>
            </a:r>
            <a:r>
              <a:rPr lang="da-DK" sz="3200" i="1" dirty="0"/>
              <a:t>sårbarhederne i Microsoft Office og browserne Edge og Internet Explorer.</a:t>
            </a:r>
            <a:endParaRPr lang="da-DK" sz="18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Windows Defender</a:t>
            </a: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14</a:t>
            </a:fld>
            <a:endParaRPr lang="da-DK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9387C487-407E-42E7-9911-A2F55F3027F6}"/>
              </a:ext>
            </a:extLst>
          </p:cNvPr>
          <p:cNvSpPr/>
          <p:nvPr/>
        </p:nvSpPr>
        <p:spPr>
          <a:xfrm>
            <a:off x="628650" y="5514331"/>
            <a:ext cx="78867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600" dirty="0">
                <a:hlinkClick r:id="rId2"/>
              </a:rPr>
              <a:t>https://itsupport.brundtoe.dk/2017/03/30/windows-standard-brugerkonto/</a:t>
            </a:r>
            <a:r>
              <a:rPr lang="da-DK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0157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Sammenligning af sikkerhedsprodukter til Windows hos de enkelte producenter i alfabetisk rækkefølge</a:t>
            </a:r>
            <a:br>
              <a:rPr lang="da-DK" dirty="0"/>
            </a:br>
            <a:endParaRPr lang="da-DK" dirty="0"/>
          </a:p>
        </p:txBody>
      </p:sp>
      <p:sp>
        <p:nvSpPr>
          <p:cNvPr id="8" name="Pladsholder til indhold 7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a-DK" dirty="0" err="1"/>
              <a:t>Avast</a:t>
            </a:r>
            <a:r>
              <a:rPr lang="da-DK" dirty="0"/>
              <a:t> </a:t>
            </a:r>
            <a:r>
              <a:rPr lang="da-DK" dirty="0">
                <a:hlinkClick r:id="rId2"/>
              </a:rPr>
              <a:t>https://www.avast.com/da-dk/index</a:t>
            </a:r>
            <a:endParaRPr lang="da-DK" dirty="0"/>
          </a:p>
          <a:p>
            <a:r>
              <a:rPr lang="da-DK" dirty="0"/>
              <a:t>AVG </a:t>
            </a:r>
            <a:r>
              <a:rPr lang="da-DK" dirty="0">
                <a:hlinkClick r:id="rId3"/>
              </a:rPr>
              <a:t>http://www.avg.com/ww-en/all-products</a:t>
            </a:r>
            <a:endParaRPr lang="da-DK" dirty="0"/>
          </a:p>
          <a:p>
            <a:r>
              <a:rPr lang="da-DK" dirty="0" err="1"/>
              <a:t>Avira</a:t>
            </a:r>
            <a:r>
              <a:rPr lang="da-DK" dirty="0"/>
              <a:t> </a:t>
            </a:r>
            <a:r>
              <a:rPr lang="da-DK" dirty="0">
                <a:hlinkClick r:id="rId4"/>
              </a:rPr>
              <a:t>https://www.avira.com/en/buy-antivirus</a:t>
            </a:r>
            <a:endParaRPr lang="da-DK" dirty="0"/>
          </a:p>
          <a:p>
            <a:r>
              <a:rPr lang="da-DK" dirty="0" err="1"/>
              <a:t>BitDefender</a:t>
            </a:r>
            <a:r>
              <a:rPr lang="da-DK" dirty="0"/>
              <a:t> </a:t>
            </a:r>
            <a:r>
              <a:rPr lang="da-DK" dirty="0">
                <a:hlinkClick r:id="rId5"/>
              </a:rPr>
              <a:t>http://www.bitdefender.com/solutions/antivirus-comparison.html</a:t>
            </a:r>
            <a:endParaRPr lang="da-DK" dirty="0"/>
          </a:p>
          <a:p>
            <a:r>
              <a:rPr lang="da-DK" dirty="0" err="1"/>
              <a:t>Bullguard</a:t>
            </a:r>
            <a:r>
              <a:rPr lang="da-DK" dirty="0"/>
              <a:t> </a:t>
            </a:r>
            <a:r>
              <a:rPr lang="da-DK" dirty="0">
                <a:hlinkClick r:id="rId6"/>
              </a:rPr>
              <a:t>http://www.bullguard.com/da/products/compare-products-buy.aspx</a:t>
            </a:r>
            <a:endParaRPr lang="da-DK" dirty="0"/>
          </a:p>
          <a:p>
            <a:r>
              <a:rPr lang="da-DK" dirty="0"/>
              <a:t>ESET </a:t>
            </a:r>
            <a:r>
              <a:rPr lang="da-DK" dirty="0">
                <a:hlinkClick r:id="rId7"/>
              </a:rPr>
              <a:t>https://www.eset.com/us/home/compare/windows-antivirus/</a:t>
            </a:r>
            <a:endParaRPr lang="da-DK" dirty="0"/>
          </a:p>
          <a:p>
            <a:r>
              <a:rPr lang="da-DK" dirty="0"/>
              <a:t>F-Secure </a:t>
            </a:r>
            <a:r>
              <a:rPr lang="da-DK" dirty="0">
                <a:hlinkClick r:id="rId8"/>
              </a:rPr>
              <a:t>https://www.f-secure.com/en/web/home_global/product-selector</a:t>
            </a:r>
            <a:endParaRPr lang="da-DK" dirty="0"/>
          </a:p>
          <a:p>
            <a:r>
              <a:rPr lang="da-DK" dirty="0"/>
              <a:t>Kaspersky </a:t>
            </a:r>
            <a:r>
              <a:rPr lang="da-DK" dirty="0">
                <a:hlinkClick r:id="rId9"/>
              </a:rPr>
              <a:t>https://www.kaspersky.com/home-security</a:t>
            </a:r>
            <a:endParaRPr lang="da-DK" dirty="0"/>
          </a:p>
          <a:p>
            <a:r>
              <a:rPr lang="da-DK" dirty="0"/>
              <a:t>McAfee </a:t>
            </a:r>
            <a:r>
              <a:rPr lang="da-DK" dirty="0">
                <a:hlinkClick r:id="rId10"/>
              </a:rPr>
              <a:t>https://home.mcafee.com/Store/ProductComparison.aspx</a:t>
            </a:r>
            <a:endParaRPr lang="da-DK" dirty="0"/>
          </a:p>
          <a:p>
            <a:r>
              <a:rPr lang="da-DK" dirty="0"/>
              <a:t>Norton </a:t>
            </a:r>
            <a:r>
              <a:rPr lang="da-DK" dirty="0">
                <a:hlinkClick r:id="rId11"/>
              </a:rPr>
              <a:t>http://dk.norton.com/products</a:t>
            </a:r>
            <a:endParaRPr lang="da-DK" dirty="0"/>
          </a:p>
          <a:p>
            <a:r>
              <a:rPr lang="da-DK" dirty="0"/>
              <a:t>Panda </a:t>
            </a:r>
            <a:r>
              <a:rPr lang="da-DK" dirty="0">
                <a:hlinkClick r:id="rId12"/>
              </a:rPr>
              <a:t>http://www.pandasecurity.com/usa/homeusers/</a:t>
            </a:r>
            <a:endParaRPr lang="da-DK" dirty="0"/>
          </a:p>
          <a:p>
            <a:r>
              <a:rPr lang="da-DK" dirty="0"/>
              <a:t>Trend Micro </a:t>
            </a:r>
            <a:r>
              <a:rPr lang="da-DK" dirty="0">
                <a:hlinkClick r:id="rId13"/>
              </a:rPr>
              <a:t>https://esupport.trendmicro.com/en-us/home/pages/technical-support/titanium-antivirus-plus/1111694.aspx</a:t>
            </a:r>
            <a:endParaRPr lang="da-DK" dirty="0"/>
          </a:p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Windows Defender</a:t>
            </a:r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070352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Live Demo</a:t>
            </a:r>
            <a:br>
              <a:rPr lang="da-DK" dirty="0"/>
            </a:br>
            <a:br>
              <a:rPr lang="da-DK" dirty="0"/>
            </a:br>
            <a:endParaRPr lang="da-DK" dirty="0"/>
          </a:p>
        </p:txBody>
      </p:sp>
      <p:sp>
        <p:nvSpPr>
          <p:cNvPr id="8" name="Pladsholder til tekst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Windows Defender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Windows Defender</a:t>
            </a: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769980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257F64-A464-4546-8B97-4F061F40F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Windows Defender Security Center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0A396EA3-F9D6-442F-882D-2EA63EBE9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4DEEC109-A137-4600-A987-3D434AE58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Windows Defender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F671E04-B82D-462A-9A9C-C61C91B97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17</a:t>
            </a:fld>
            <a:endParaRPr lang="da-DK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7A1F5B42-12C1-4FE2-BB9C-1D770A78D9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5968"/>
            <a:ext cx="9144000" cy="598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4060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6DB79B-C03F-4190-B0CA-A236203D2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Virus og trusselsbeskyttelse -1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53E80721-3998-4C7D-AEFC-1E9AC54F7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87EEB4E-F332-4090-B48A-B2CE1572D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Windows Defender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BD3B414-70A3-499E-B599-A32EB67EA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18</a:t>
            </a:fld>
            <a:endParaRPr lang="da-DK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17A6C237-011E-41BB-B342-6B880623F9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238" y="1029000"/>
            <a:ext cx="7409524" cy="4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1274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CCAB9E-899C-42A5-A5C8-373017936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Virus og trusselsbeskyttelse - 2</a:t>
            </a:r>
          </a:p>
        </p:txBody>
      </p:sp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6060FF5A-C46C-4652-B532-FB6DE1E5491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F89FA7FB-4987-475A-A664-F48FC9A9E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BA615DBA-78DA-48CF-B883-960CA5281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Windows Defender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D71A8D2C-36BF-44E0-8651-3FA7B991F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19</a:t>
            </a:fld>
            <a:endParaRPr lang="da-DK"/>
          </a:p>
        </p:txBody>
      </p:sp>
      <p:pic>
        <p:nvPicPr>
          <p:cNvPr id="9" name="Pladsholder til indhold 8">
            <a:extLst>
              <a:ext uri="{FF2B5EF4-FFF2-40B4-BE49-F238E27FC236}">
                <a16:creationId xmlns:a16="http://schemas.microsoft.com/office/drawing/2014/main" id="{36CFEA6F-9949-48F0-BA8C-638612A0B97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75223" y="1825625"/>
            <a:ext cx="379305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793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Overblik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97644" y="1119499"/>
            <a:ext cx="7886700" cy="497200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a-DK" sz="2800" dirty="0"/>
              <a:t>Målgruppe: IT hjælpere i Ældresagen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sz="2800" dirty="0"/>
              <a:t>Supplerende materiale</a:t>
            </a:r>
          </a:p>
          <a:p>
            <a:r>
              <a:rPr lang="da-DK" sz="2000" dirty="0"/>
              <a:t>Skjulte slides med yderligere information</a:t>
            </a:r>
          </a:p>
          <a:p>
            <a:r>
              <a:rPr lang="da-DK" sz="2000" dirty="0"/>
              <a:t>Der er links til yderligere information</a:t>
            </a:r>
          </a:p>
          <a:p>
            <a:pPr marL="0" indent="0" algn="ctr">
              <a:buNone/>
            </a:pPr>
            <a:endParaRPr lang="da-DK" sz="2000" dirty="0"/>
          </a:p>
          <a:p>
            <a:pPr marL="0" indent="0">
              <a:buNone/>
            </a:pPr>
            <a:endParaRPr lang="da-DK" sz="2000" dirty="0"/>
          </a:p>
          <a:p>
            <a:pPr marL="0" indent="0">
              <a:buNone/>
            </a:pPr>
            <a:r>
              <a:rPr lang="da-DK" sz="3000" dirty="0"/>
              <a:t>Andre briefinger</a:t>
            </a:r>
          </a:p>
          <a:p>
            <a:r>
              <a:rPr lang="da-DK" sz="2000" dirty="0">
                <a:hlinkClick r:id="rId2"/>
              </a:rPr>
              <a:t>Windows Update</a:t>
            </a:r>
            <a:endParaRPr lang="da-DK" sz="2000" dirty="0"/>
          </a:p>
          <a:p>
            <a:r>
              <a:rPr lang="da-DK" sz="2000" dirty="0">
                <a:hlinkClick r:id="rId3"/>
              </a:rPr>
              <a:t>IT Sikkerhed</a:t>
            </a:r>
            <a:endParaRPr lang="da-DK" sz="2000" dirty="0"/>
          </a:p>
          <a:p>
            <a:r>
              <a:rPr lang="da-DK" sz="2000" dirty="0">
                <a:hlinkClick r:id="rId4"/>
              </a:rPr>
              <a:t>Vedligeholdelse af Pc</a:t>
            </a:r>
            <a:endParaRPr lang="da-DK" sz="2000" dirty="0"/>
          </a:p>
          <a:p>
            <a:pPr marL="0" indent="0" algn="ctr">
              <a:buNone/>
            </a:pPr>
            <a:endParaRPr lang="da-DK" sz="2000" dirty="0"/>
          </a:p>
          <a:p>
            <a:pPr marL="0" indent="0" algn="ctr">
              <a:buNone/>
            </a:pPr>
            <a:endParaRPr lang="da-DK" sz="2000" dirty="0"/>
          </a:p>
          <a:p>
            <a:pPr marL="0" indent="0" algn="ctr">
              <a:buNone/>
            </a:pPr>
            <a:r>
              <a:rPr lang="da-DK" sz="2000" dirty="0">
                <a:hlinkClick r:id="rId5"/>
              </a:rPr>
              <a:t>https://itsupport.brundtoe.dk </a:t>
            </a:r>
            <a:endParaRPr lang="da-DK" sz="20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Windows Defender</a:t>
            </a: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pPr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424660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CBA14E-E9D1-4467-A986-1FDC5FDF5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Indstsillinger</a:t>
            </a:r>
            <a:r>
              <a:rPr lang="da-DK" dirty="0"/>
              <a:t> for virus og trusselsbeskyttelse</a:t>
            </a:r>
          </a:p>
        </p:txBody>
      </p:sp>
      <p:pic>
        <p:nvPicPr>
          <p:cNvPr id="8" name="Pladsholder til indhold 7">
            <a:extLst>
              <a:ext uri="{FF2B5EF4-FFF2-40B4-BE49-F238E27FC236}">
                <a16:creationId xmlns:a16="http://schemas.microsoft.com/office/drawing/2014/main" id="{57E8C945-E508-44D3-881D-F2CD7885A22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91086" y="1825625"/>
            <a:ext cx="2961327" cy="4351338"/>
          </a:xfrm>
          <a:prstGeom prst="rect">
            <a:avLst/>
          </a:prstGeom>
        </p:spPr>
      </p:pic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D7227790-71E1-417A-9C3F-0097AA7919A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a-DK" dirty="0"/>
              <a:t>Deaktiveres ved installation af tredjeparts antivirus produkt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2F6F8C2-2181-478D-9890-E5CBC6372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708A04C5-7921-4CC8-A52B-3A8176BB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Windows Defender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0A2C3344-E19B-4323-A00C-2FA6A566C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78632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C1568F-C46A-48FB-A49C-202711216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Windows Defender styret mappeadgang -1</a:t>
            </a:r>
          </a:p>
        </p:txBody>
      </p:sp>
      <p:pic>
        <p:nvPicPr>
          <p:cNvPr id="8" name="Pladsholder til indhold 7">
            <a:extLst>
              <a:ext uri="{FF2B5EF4-FFF2-40B4-BE49-F238E27FC236}">
                <a16:creationId xmlns:a16="http://schemas.microsoft.com/office/drawing/2014/main" id="{C59F06E6-E05E-4B9B-BC1F-B8DE93A367A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28650" y="1825625"/>
            <a:ext cx="3886200" cy="3983355"/>
          </a:xfrm>
          <a:prstGeom prst="rect">
            <a:avLst/>
          </a:prstGeom>
        </p:spPr>
      </p:pic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19A2289-3F37-4859-9309-EC87A2D3885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a-DK" dirty="0"/>
              <a:t>Styret mappeadgang er det samme som Defender ransomware beskyttelse</a:t>
            </a:r>
          </a:p>
          <a:p>
            <a:endParaRPr lang="da-DK" dirty="0"/>
          </a:p>
          <a:p>
            <a:r>
              <a:rPr lang="da-DK" dirty="0"/>
              <a:t>Deaktiveres ved installation af 3. parts antivirus produkt</a:t>
            </a:r>
          </a:p>
          <a:p>
            <a:endParaRPr lang="da-DK" dirty="0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A466D55-8CD9-4105-808B-3043F2B4F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B4B9009-E9B0-4B7E-AAD9-069EE59EF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Windows Defender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1375F94-9322-4C3D-82DE-7859459F1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21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082532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4A4EA3-9DE0-40AE-84AC-B1E3A7AA0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Windows Defender styret mappeadgang</a:t>
            </a:r>
          </a:p>
        </p:txBody>
      </p:sp>
      <p:sp>
        <p:nvSpPr>
          <p:cNvPr id="9" name="Pladsholder til indhold 8">
            <a:extLst>
              <a:ext uri="{FF2B5EF4-FFF2-40B4-BE49-F238E27FC236}">
                <a16:creationId xmlns:a16="http://schemas.microsoft.com/office/drawing/2014/main" id="{811392E5-C1FA-477D-AC4F-6CBC8E155EE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da-DK" dirty="0"/>
              <a:t>Beskytter som udgangspunkt dine dokumenter og billeder m.v.</a:t>
            </a:r>
          </a:p>
          <a:p>
            <a:endParaRPr lang="da-DK" dirty="0"/>
          </a:p>
          <a:p>
            <a:r>
              <a:rPr lang="da-DK" dirty="0"/>
              <a:t>OneDrive er som udgangspunkt ikke beskyttet her, ikke beskyttet. Har du ikke Office abonnement så bør du tilføje OneDrive.</a:t>
            </a:r>
          </a:p>
          <a:p>
            <a:endParaRPr lang="da-DK" dirty="0"/>
          </a:p>
          <a:p>
            <a:r>
              <a:rPr lang="da-DK" dirty="0"/>
              <a:t>Du kan give apps adgang til beskyttede mapper.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BE9BFDFB-51A0-4435-BE93-84BFD89FA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9544ED10-27FE-4C37-925D-CD8EBDEB6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Windows Defender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CA40E8D3-9953-4D71-A7FF-C4E26B435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22</a:t>
            </a:fld>
            <a:endParaRPr lang="da-DK"/>
          </a:p>
        </p:txBody>
      </p:sp>
      <p:pic>
        <p:nvPicPr>
          <p:cNvPr id="10" name="Pladsholder til indhold 9">
            <a:extLst>
              <a:ext uri="{FF2B5EF4-FFF2-40B4-BE49-F238E27FC236}">
                <a16:creationId xmlns:a16="http://schemas.microsoft.com/office/drawing/2014/main" id="{5367380E-1BE0-4372-9C2E-092C531A9E3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45019" y="1825625"/>
            <a:ext cx="325346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8563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69B2DE-B979-46E1-B941-0CC1F5BAB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Styret mappeadgang</a:t>
            </a:r>
          </a:p>
        </p:txBody>
      </p:sp>
      <p:pic>
        <p:nvPicPr>
          <p:cNvPr id="8" name="Pladsholder til indhold 7">
            <a:extLst>
              <a:ext uri="{FF2B5EF4-FFF2-40B4-BE49-F238E27FC236}">
                <a16:creationId xmlns:a16="http://schemas.microsoft.com/office/drawing/2014/main" id="{28409EC7-A887-4C8C-9FA9-56C6C87DA2B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28650" y="1825625"/>
            <a:ext cx="3886200" cy="3070312"/>
          </a:xfrm>
          <a:prstGeom prst="rect">
            <a:avLst/>
          </a:prstGeom>
        </p:spPr>
      </p:pic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BB4736F8-F592-4507-AF64-C1C8BBF9510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339D3BC8-716A-4683-9666-6241032EA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F278C9C6-E92A-44BF-81EE-15CCB7E59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Windows Defender</a:t>
            </a:r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5AEF8F30-1E16-4631-BCF7-2072184AC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119152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AF9EA1-5612-4FB2-9A8A-89CC9B526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Beskyttelse af konto</a:t>
            </a:r>
          </a:p>
        </p:txBody>
      </p:sp>
      <p:sp>
        <p:nvSpPr>
          <p:cNvPr id="9" name="Pladsholder til indhold 8">
            <a:extLst>
              <a:ext uri="{FF2B5EF4-FFF2-40B4-BE49-F238E27FC236}">
                <a16:creationId xmlns:a16="http://schemas.microsoft.com/office/drawing/2014/main" id="{AF01276D-78F3-45FC-A577-5A9EE21726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430678"/>
            <a:ext cx="3886200" cy="4351338"/>
          </a:xfrm>
        </p:spPr>
        <p:txBody>
          <a:bodyPr/>
          <a:lstStyle/>
          <a:p>
            <a:pPr marL="0" indent="0">
              <a:buNone/>
            </a:pPr>
            <a:r>
              <a:rPr lang="da-DK" sz="2800" dirty="0"/>
              <a:t>Tilføjer mulighed for</a:t>
            </a:r>
          </a:p>
          <a:p>
            <a:r>
              <a:rPr lang="da-DK" sz="2000" dirty="0"/>
              <a:t>Find min enhed</a:t>
            </a:r>
          </a:p>
          <a:p>
            <a:endParaRPr lang="da-DK" sz="2000" dirty="0"/>
          </a:p>
          <a:p>
            <a:r>
              <a:rPr lang="da-DK" sz="2000" dirty="0"/>
              <a:t>Ransomware beskyttelse på OneDrive</a:t>
            </a:r>
          </a:p>
          <a:p>
            <a:pPr lvl="1"/>
            <a:r>
              <a:rPr lang="da-DK" sz="2000" dirty="0"/>
              <a:t>Hver enkelt fil skal genskabes manuelt</a:t>
            </a:r>
          </a:p>
          <a:p>
            <a:r>
              <a:rPr lang="da-DK" sz="2000" dirty="0"/>
              <a:t>Office2265 abonnement giver </a:t>
            </a:r>
            <a:r>
              <a:rPr lang="da-DK" sz="2000" dirty="0" err="1"/>
              <a:t>one-click</a:t>
            </a:r>
            <a:r>
              <a:rPr lang="da-DK" sz="2000" dirty="0"/>
              <a:t> genskabelse af alt.</a:t>
            </a:r>
          </a:p>
          <a:p>
            <a:endParaRPr lang="da-DK" sz="2000" dirty="0"/>
          </a:p>
          <a:p>
            <a:r>
              <a:rPr lang="da-DK" sz="2000" dirty="0"/>
              <a:t>Gemme indstillinger online til brug for gendannelse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2199A11-41EF-44B3-BFEF-B590D09C7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F50033AA-0EB4-4C7A-AB4E-70FEF3D42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Windows Defender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7AD21680-F8F8-4CF8-B550-4DA40D995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24</a:t>
            </a:fld>
            <a:endParaRPr lang="da-DK"/>
          </a:p>
        </p:txBody>
      </p:sp>
      <p:pic>
        <p:nvPicPr>
          <p:cNvPr id="10" name="Pladsholder til indhold 9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DD056A73-197B-4ABE-9D08-83951853693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54" y="1430678"/>
            <a:ext cx="3847619" cy="34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4816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F2800282-D487-40E4-9B7E-7FD8F4134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a-DK" sz="2800" dirty="0"/>
              <a:t>Log på med Microsoft konto og aktiver find min enhed</a:t>
            </a:r>
          </a:p>
        </p:txBody>
      </p:sp>
      <p:pic>
        <p:nvPicPr>
          <p:cNvPr id="8" name="Pladsholder til indhold 7">
            <a:extLst>
              <a:ext uri="{FF2B5EF4-FFF2-40B4-BE49-F238E27FC236}">
                <a16:creationId xmlns:a16="http://schemas.microsoft.com/office/drawing/2014/main" id="{BAE4A375-A90C-433E-92A6-19E6F3A0A4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8287" y="1204913"/>
            <a:ext cx="6327425" cy="4972050"/>
          </a:xfrm>
          <a:prstGeom prst="rect">
            <a:avLst/>
          </a:prstGeom>
        </p:spPr>
      </p:pic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8CCA7885-9151-4F51-81EC-BB6CD15FF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8343324-1F76-44CA-9438-C6D49F9CB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Windows Defender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50BAE4F-B35F-4A50-8FAF-1E6A43BE5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25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106219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F011CB-DB01-488D-9430-C31CF06DC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Firewall og netværksbeskyttelse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A56ED735-403D-47E3-BC01-7CF368D75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BBA92AE6-145D-4078-BBAC-E9EAAEEFE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Windows Defender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7697044E-F5DB-469A-A598-9C378F53F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26</a:t>
            </a:fld>
            <a:endParaRPr lang="da-DK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21286F59-6B9F-438B-A897-78E126550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3905" y="1138524"/>
            <a:ext cx="4676190" cy="45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9876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67131C-A2F1-45AD-9981-2B69FBD91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Windows Defender Firewall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0D5DC14B-9A4C-4B5C-AC36-F035856F3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05D3306A-5E52-4053-9409-396BB8469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Windows Defender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F694AF8-0DF8-4896-8D5D-FDAE5AEA8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27</a:t>
            </a:fld>
            <a:endParaRPr lang="da-DK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D750D2B8-FD48-49F9-98A0-8E12418F6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5862"/>
            <a:ext cx="9144000" cy="581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8306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70999B-55B7-442D-9480-C2B6A7C84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App- og browserstyring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37FE0DCC-0EEA-4428-81DB-55569AADC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9C30B9BD-10C6-44C5-B0AE-40347E13C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Windows Defender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1C02363E-D9DB-4C72-BDE5-95CEF00E1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28</a:t>
            </a:fld>
            <a:endParaRPr lang="da-DK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DE2A221C-CBD6-495D-B42C-4EE63A19D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936490"/>
            <a:ext cx="6991180" cy="530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0900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EC790F-DE05-45DB-B7BA-CAB458C07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Windows </a:t>
            </a:r>
            <a:r>
              <a:rPr lang="da-DK" dirty="0" err="1"/>
              <a:t>Exploit</a:t>
            </a:r>
            <a:r>
              <a:rPr lang="da-DK" dirty="0"/>
              <a:t> </a:t>
            </a:r>
            <a:r>
              <a:rPr lang="da-DK" dirty="0" err="1"/>
              <a:t>Protection</a:t>
            </a:r>
            <a:endParaRPr lang="da-DK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6BC4E682-598B-473A-B514-00BFFCDE1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3A880320-4E4C-4285-B253-6084DAFAD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Windows Defender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FE8E2A0C-D19B-4F73-9DDF-D9C53BE92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29</a:t>
            </a:fld>
            <a:endParaRPr lang="da-DK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14BA2945-6D12-4B9B-AE8B-CBB95B9691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66" y="38524"/>
            <a:ext cx="8866667" cy="67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821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3F7FE4-0333-4FCC-9775-176C4C182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Udvalgte gode råd til Sikkerhed på Pc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913BBEB-4100-4AAF-9304-70DAF559F2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Hold din Pc opdateret</a:t>
            </a:r>
          </a:p>
          <a:p>
            <a:r>
              <a:rPr lang="da-DK" dirty="0"/>
              <a:t>Tag backup af dine data til ekstern USB Disk</a:t>
            </a:r>
          </a:p>
          <a:p>
            <a:r>
              <a:rPr lang="da-DK" dirty="0"/>
              <a:t>Brug skyen til dine billeder</a:t>
            </a:r>
          </a:p>
          <a:p>
            <a:r>
              <a:rPr lang="da-DK" dirty="0"/>
              <a:t>Brug stærke kodeord &amp; en kodeordshusker</a:t>
            </a:r>
          </a:p>
          <a:p>
            <a:r>
              <a:rPr lang="da-DK" dirty="0"/>
              <a:t>Brug et sikkerhedsprogram</a:t>
            </a:r>
          </a:p>
          <a:p>
            <a:pPr lvl="1"/>
            <a:r>
              <a:rPr lang="da-DK" dirty="0"/>
              <a:t>Windows Defender er et godt valg</a:t>
            </a:r>
          </a:p>
          <a:p>
            <a:endParaRPr lang="da-DK" dirty="0"/>
          </a:p>
          <a:p>
            <a:r>
              <a:rPr lang="da-DK" dirty="0"/>
              <a:t>Sikker adfærd</a:t>
            </a:r>
          </a:p>
          <a:p>
            <a:pPr lvl="1"/>
            <a:r>
              <a:rPr lang="da-DK" dirty="0"/>
              <a:t>Er mail nu også fra Nets, Skat, din bank </a:t>
            </a:r>
            <a:r>
              <a:rPr lang="da-DK" dirty="0" err="1"/>
              <a:t>m.fl</a:t>
            </a:r>
            <a:r>
              <a:rPr lang="da-DK" dirty="0"/>
              <a:t>?</a:t>
            </a:r>
          </a:p>
          <a:p>
            <a:pPr lvl="1"/>
            <a:r>
              <a:rPr lang="da-DK" dirty="0"/>
              <a:t>Se dig for før du trykker på et link</a:t>
            </a:r>
          </a:p>
          <a:p>
            <a:pPr lvl="1"/>
            <a:endParaRPr lang="da-DK" i="1" dirty="0"/>
          </a:p>
          <a:p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4D33AAE-1E61-437D-B3C3-65157EFD2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0BC16ED-457F-4FB3-862C-DF1FE0E6E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Windows Defender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CB1092D-3221-4DBF-B9CA-546789C40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3</a:t>
            </a:fld>
            <a:endParaRPr lang="da-DK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A7E438D0-1AF7-4BE6-9720-70481B886792}"/>
              </a:ext>
            </a:extLst>
          </p:cNvPr>
          <p:cNvSpPr/>
          <p:nvPr/>
        </p:nvSpPr>
        <p:spPr>
          <a:xfrm>
            <a:off x="2686050" y="5283710"/>
            <a:ext cx="31350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>
                <a:hlinkClick r:id="rId2"/>
              </a:rPr>
              <a:t>https://itsupport.brundtoe.dk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986255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042D45-B9F9-407A-88F3-BACD57E5E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Windows </a:t>
            </a:r>
            <a:r>
              <a:rPr lang="da-DK" dirty="0" err="1"/>
              <a:t>Exploit</a:t>
            </a:r>
            <a:r>
              <a:rPr lang="da-DK" dirty="0"/>
              <a:t> </a:t>
            </a:r>
            <a:r>
              <a:rPr lang="da-DK" dirty="0" err="1"/>
              <a:t>Protection</a:t>
            </a:r>
            <a:endParaRPr lang="da-DK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0F4EA498-1041-40E9-84C6-BB48EFAAD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E28DA492-B6B0-4AFB-B2E8-F150BFD9A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Windows Defender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C9A243F5-4B2D-4DC3-BB48-CE5C1C398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30</a:t>
            </a:fld>
            <a:endParaRPr lang="da-DK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4B53C4A6-E476-4F65-8ED2-B27BD6A1B0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66" y="38524"/>
            <a:ext cx="8866667" cy="67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6108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1FB544-A493-493B-BA1E-EF8CF518B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Enhedssikkerhed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96DAD4A0-A27F-4D94-BA33-1EACA1F41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74F5D402-8F2E-455E-AD28-516A3C55D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Windows Defender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CA7413F4-779C-4C19-AE65-5E38D7F71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31</a:t>
            </a:fld>
            <a:endParaRPr lang="da-DK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5A03E4E2-D297-44B8-91A9-E067F26026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978" y="1008186"/>
            <a:ext cx="4485714" cy="3714286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1E937524-2940-4F2D-B29D-DC728F199B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864" y="2560984"/>
            <a:ext cx="4257143" cy="3123809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3423876D-C163-4967-B33A-DBF965F25B3C}"/>
              </a:ext>
            </a:extLst>
          </p:cNvPr>
          <p:cNvSpPr txBox="1"/>
          <p:nvPr/>
        </p:nvSpPr>
        <p:spPr>
          <a:xfrm>
            <a:off x="757824" y="5751815"/>
            <a:ext cx="7596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/>
              <a:t>Hukommelsesintegritet kræver Windows Professional</a:t>
            </a:r>
          </a:p>
        </p:txBody>
      </p:sp>
    </p:spTree>
    <p:extLst>
      <p:ext uri="{BB962C8B-B14F-4D97-AF65-F5344CB8AC3E}">
        <p14:creationId xmlns:p14="http://schemas.microsoft.com/office/powerpoint/2010/main" val="27228018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701942-F026-4C5F-92F0-05D0881F2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Windows 10 Indstillinger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A2BD568E-2F61-479D-A608-6674F17EB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7219D956-3D91-4FD5-967B-2F7F9679A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IT Sikkerhed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AC2B5473-F31D-4DCD-9C79-11C013576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32</a:t>
            </a:fld>
            <a:endParaRPr lang="da-DK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475DEA8B-378E-4B0B-A075-2A67818632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061113"/>
            <a:ext cx="3161905" cy="5295238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51A52EB8-B377-44A9-9ED4-A74005183F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2712" y="2659285"/>
            <a:ext cx="4790476" cy="35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4183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Generelle Windows indstillinger</a:t>
            </a:r>
            <a:br>
              <a:rPr lang="da-DK" dirty="0"/>
            </a:br>
            <a:r>
              <a:rPr lang="da-DK" dirty="0"/>
              <a:t>Sikkerhed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En lang række indstillinger forbedrer sikkerheden</a:t>
            </a:r>
          </a:p>
          <a:p>
            <a:r>
              <a:rPr lang="da-DK" dirty="0"/>
              <a:t> </a:t>
            </a:r>
          </a:p>
          <a:p>
            <a:r>
              <a:rPr lang="da-DK" dirty="0"/>
              <a:t>Slides er skjult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Windows Defender</a:t>
            </a: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33</a:t>
            </a:fld>
            <a:endParaRPr lang="da-DK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EADA961-ACD0-4223-B15F-BE6BF0CC980C}"/>
              </a:ext>
            </a:extLst>
          </p:cNvPr>
          <p:cNvSpPr/>
          <p:nvPr/>
        </p:nvSpPr>
        <p:spPr>
          <a:xfrm>
            <a:off x="628650" y="5603143"/>
            <a:ext cx="66865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>
                <a:hlinkClick r:id="rId2"/>
              </a:rPr>
              <a:t>https://itsupport.brundtoe.dk/2016/10/18</a:t>
            </a:r>
            <a:r>
              <a:rPr lang="da-DK">
                <a:hlinkClick r:id="rId2"/>
              </a:rPr>
              <a:t>/sikkerhed-i-windows-10</a:t>
            </a:r>
            <a:r>
              <a:rPr lang="da-DK"/>
              <a:t>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388051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Sikkerhed i Windows 10 - Generelt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Indstillinger for kontrol af brugerkonti slået til</a:t>
            </a:r>
          </a:p>
          <a:p>
            <a:r>
              <a:rPr lang="da-DK" dirty="0"/>
              <a:t>Fjern ikke anvendte programmer</a:t>
            </a:r>
          </a:p>
          <a:p>
            <a:r>
              <a:rPr lang="da-DK" dirty="0"/>
              <a:t>Slå vis filtypenavne til i Stifinder</a:t>
            </a:r>
          </a:p>
          <a:p>
            <a:r>
              <a:rPr lang="da-DK" dirty="0"/>
              <a:t>Dæk dit webcam til, når det ikke bruges</a:t>
            </a:r>
          </a:p>
          <a:p>
            <a:r>
              <a:rPr lang="da-DK" dirty="0"/>
              <a:t>Gendannelsespunkter er af tvivlsom værdi ved infektion</a:t>
            </a:r>
          </a:p>
          <a:p>
            <a:r>
              <a:rPr lang="da-DK" dirty="0"/>
              <a:t>Scan USB </a:t>
            </a:r>
            <a:r>
              <a:rPr lang="da-DK" dirty="0" err="1"/>
              <a:t>stick</a:t>
            </a:r>
            <a:endParaRPr lang="da-DK" dirty="0"/>
          </a:p>
          <a:p>
            <a:r>
              <a:rPr lang="da-DK" dirty="0"/>
              <a:t>Brug aldrig USB </a:t>
            </a:r>
            <a:r>
              <a:rPr lang="da-DK" dirty="0" err="1"/>
              <a:t>stick</a:t>
            </a:r>
            <a:r>
              <a:rPr lang="da-DK" dirty="0"/>
              <a:t> som er fundet ”på gaden”</a:t>
            </a:r>
          </a:p>
          <a:p>
            <a:r>
              <a:rPr lang="da-DK" dirty="0"/>
              <a:t>Microsoft Office</a:t>
            </a:r>
          </a:p>
          <a:p>
            <a:pPr lvl="1"/>
            <a:r>
              <a:rPr lang="da-DK" dirty="0"/>
              <a:t>Slå makroer fra under Indstillinger --&gt; Sikkerhed</a:t>
            </a:r>
          </a:p>
          <a:p>
            <a:endParaRPr lang="da-DK" dirty="0"/>
          </a:p>
          <a:p>
            <a:r>
              <a:rPr lang="da-DK" sz="1600" dirty="0">
                <a:hlinkClick r:id="rId3"/>
              </a:rPr>
              <a:t>https://itsupport.brundtoe.dk/2016/10/18/sikkerhed-i-windows-10/</a:t>
            </a:r>
            <a:r>
              <a:rPr lang="da-DK" sz="1600" dirty="0"/>
              <a:t> 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Windows Defender</a:t>
            </a: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34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226062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52B7A079-835D-41EE-85DA-1CDA572C5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Deaktiver automatisk afspilning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F2600AF-E1EB-4B64-8CA4-C89F7BFA1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09F7888-D72F-4413-9822-4D7820191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Windows Defender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FF41FDF-30E6-4D2B-A777-A31F604BF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35</a:t>
            </a:fld>
            <a:endParaRPr lang="da-DK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33854489-D17B-4743-B249-8D6E87378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350" y="1013494"/>
            <a:ext cx="7009524" cy="5342857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54C54D51-C11A-4F49-82B9-AE34E0CFB7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226" y="1013494"/>
            <a:ext cx="1676190" cy="13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1745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FDCAC226-991C-44B4-9BCD-1C5834521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Fjern ikke anvendte netværk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13A65E4-3C28-46A7-B735-B2F95CBDF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0C710EB-FD16-47DB-B42A-124DC7A91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Windows Defender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DC7A151-D06E-45BE-8CDF-D1861B140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36</a:t>
            </a:fld>
            <a:endParaRPr lang="da-DK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4B501116-FDF3-486A-9DF2-2932D750DA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382" y="1360449"/>
            <a:ext cx="2566287" cy="4819134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4C3DD844-EABE-493B-B9A4-B2C7B34455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493" y="1007986"/>
            <a:ext cx="4542857" cy="3419048"/>
          </a:xfrm>
          <a:prstGeom prst="rect">
            <a:avLst/>
          </a:prstGeom>
        </p:spPr>
      </p:pic>
      <p:sp>
        <p:nvSpPr>
          <p:cNvPr id="12" name="Pil: højre 11">
            <a:extLst>
              <a:ext uri="{FF2B5EF4-FFF2-40B4-BE49-F238E27FC236}">
                <a16:creationId xmlns:a16="http://schemas.microsoft.com/office/drawing/2014/main" id="{D77102E4-76EC-4DDC-BC62-7B8F0B63D6B1}"/>
              </a:ext>
            </a:extLst>
          </p:cNvPr>
          <p:cNvSpPr/>
          <p:nvPr/>
        </p:nvSpPr>
        <p:spPr>
          <a:xfrm>
            <a:off x="2298545" y="2494486"/>
            <a:ext cx="1460809" cy="223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04F65957-3C03-453E-877B-E0D4A0E375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59" y="973530"/>
            <a:ext cx="1523810" cy="13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04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E1EEF3-8C3D-4105-82C4-658AFB01F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Undlad at anvende hotspots 2.0 netværk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B8BB2506-1D14-4057-A307-DFC37F73A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D1303929-A788-461F-A39B-4C7280B6D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Windows Defender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1C706AC0-21BE-48A1-92A1-967DC66CF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37</a:t>
            </a:fld>
            <a:endParaRPr lang="da-DK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A7AF27A8-04C1-4028-855C-F2E56F3757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119499"/>
            <a:ext cx="2495238" cy="4685714"/>
          </a:xfrm>
          <a:prstGeom prst="rect">
            <a:avLst/>
          </a:prstGeom>
        </p:spPr>
      </p:pic>
      <p:sp>
        <p:nvSpPr>
          <p:cNvPr id="10" name="Pil: højre 9">
            <a:extLst>
              <a:ext uri="{FF2B5EF4-FFF2-40B4-BE49-F238E27FC236}">
                <a16:creationId xmlns:a16="http://schemas.microsoft.com/office/drawing/2014/main" id="{6CBA3D09-7E75-46E1-981C-8D641E60D690}"/>
              </a:ext>
            </a:extLst>
          </p:cNvPr>
          <p:cNvSpPr/>
          <p:nvPr/>
        </p:nvSpPr>
        <p:spPr>
          <a:xfrm>
            <a:off x="1963572" y="2263887"/>
            <a:ext cx="1460809" cy="223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0F084F36-EBFA-4304-857C-66A028B3C6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526" y="1119499"/>
            <a:ext cx="4819048" cy="2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8071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E1EEF3-8C3D-4105-82C4-658AFB01F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Deaktiver internetdeling og fjernaktivering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B8BB2506-1D14-4057-A307-DFC37F73A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D1303929-A788-461F-A39B-4C7280B6D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Windows Defender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1C706AC0-21BE-48A1-92A1-967DC66CF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38</a:t>
            </a:fld>
            <a:endParaRPr lang="da-DK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A7AF27A8-04C1-4028-855C-F2E56F3757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119499"/>
            <a:ext cx="2495238" cy="4685714"/>
          </a:xfrm>
          <a:prstGeom prst="rect">
            <a:avLst/>
          </a:prstGeom>
        </p:spPr>
      </p:pic>
      <p:sp>
        <p:nvSpPr>
          <p:cNvPr id="10" name="Pil: højre 9">
            <a:extLst>
              <a:ext uri="{FF2B5EF4-FFF2-40B4-BE49-F238E27FC236}">
                <a16:creationId xmlns:a16="http://schemas.microsoft.com/office/drawing/2014/main" id="{6CBA3D09-7E75-46E1-981C-8D641E60D690}"/>
              </a:ext>
            </a:extLst>
          </p:cNvPr>
          <p:cNvSpPr/>
          <p:nvPr/>
        </p:nvSpPr>
        <p:spPr>
          <a:xfrm>
            <a:off x="2052781" y="4482980"/>
            <a:ext cx="1460809" cy="223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DD6F80D4-DEA8-4F55-8BD2-E2BBDA20B2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413" y="1119499"/>
            <a:ext cx="3876443" cy="479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8575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Advarsel før installation af apps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September 2019</a:t>
            </a: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Windows Defender</a:t>
            </a: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EB4856-A6F4-4C28-B797-329B5BB5915D}" type="slidenum">
              <a:rPr kumimoji="0" lang="da-DK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da-DK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EDFAF1D3-BC7C-422E-A8FB-60FD02C91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223" y="1081404"/>
            <a:ext cx="1771429" cy="1504762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FB2A5E81-4004-4A10-A42B-56E38E9F7D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7961" y="1081404"/>
            <a:ext cx="4466667" cy="21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368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E71DF071-B353-4233-A2DD-57C5B390D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608526"/>
            <a:ext cx="4267601" cy="2852737"/>
          </a:xfrm>
        </p:spPr>
        <p:txBody>
          <a:bodyPr>
            <a:normAutofit/>
          </a:bodyPr>
          <a:lstStyle/>
          <a:p>
            <a:pPr algn="ctr"/>
            <a:r>
              <a:rPr lang="da-DK" sz="3200" dirty="0"/>
              <a:t>Windows Defender </a:t>
            </a:r>
            <a:br>
              <a:rPr lang="da-DK" sz="3200" dirty="0"/>
            </a:br>
            <a:r>
              <a:rPr lang="da-DK" sz="3200" dirty="0"/>
              <a:t>eller</a:t>
            </a:r>
            <a:br>
              <a:rPr lang="da-DK" sz="3200" dirty="0"/>
            </a:br>
            <a:r>
              <a:rPr lang="da-DK" sz="3200" dirty="0"/>
              <a:t>3. parts programmer</a:t>
            </a:r>
            <a:br>
              <a:rPr lang="da-DK" sz="3200" dirty="0"/>
            </a:br>
            <a:br>
              <a:rPr lang="da-DK" sz="3200" dirty="0"/>
            </a:br>
            <a:endParaRPr lang="da-DK" sz="3200" dirty="0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CB5CECDD-154B-4E43-905B-C8C6AD22B4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Har du brug for de ekstra faciliteter i abonnementsudgaven?</a:t>
            </a:r>
          </a:p>
          <a:p>
            <a:endParaRPr lang="da-DK" dirty="0"/>
          </a:p>
          <a:p>
            <a:r>
              <a:rPr lang="da-DK" dirty="0"/>
              <a:t>Hvis du ikke vil betale for et tredjepartsprogram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endParaRPr lang="da-DK" dirty="0"/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da-DK" dirty="0"/>
              <a:t>Brug Windows Defender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endParaRPr lang="da-DK" dirty="0"/>
          </a:p>
          <a:p>
            <a:pPr lvl="1"/>
            <a:endParaRPr lang="da-DK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2A25F4AD-D3DC-46F7-B0FD-F9853CECA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C2426950-3E08-481D-90BD-46E33B80E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Windows Defender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247166C-4548-4081-B58B-299210F0E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4</a:t>
            </a:fld>
            <a:endParaRPr lang="da-DK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727CF068-DBEC-4545-8140-C0DF47FBFFDA}"/>
              </a:ext>
            </a:extLst>
          </p:cNvPr>
          <p:cNvSpPr/>
          <p:nvPr/>
        </p:nvSpPr>
        <p:spPr>
          <a:xfrm>
            <a:off x="623888" y="6089651"/>
            <a:ext cx="7948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>
                <a:hlinkClick r:id="rId2"/>
              </a:rPr>
              <a:t>https://itsupport.brundtoe.dk/sikkerhed/antivirus-og-firewall/</a:t>
            </a:r>
            <a:r>
              <a:rPr lang="da-DK" dirty="0"/>
              <a:t> 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CA003A9A-466A-46C0-A00F-771D39EA0E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9481" y="768349"/>
            <a:ext cx="3676190" cy="2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4756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Deaktiver det meste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28650" y="2836788"/>
            <a:ext cx="2899318" cy="1466666"/>
          </a:xfrm>
        </p:spPr>
        <p:txBody>
          <a:bodyPr>
            <a:normAutofit/>
          </a:bodyPr>
          <a:lstStyle/>
          <a:p>
            <a:r>
              <a:rPr lang="da-DK" dirty="0"/>
              <a:t>Slå det meste fra</a:t>
            </a:r>
          </a:p>
          <a:p>
            <a:endParaRPr lang="da-DK" i="1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Windows Defender</a:t>
            </a: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40</a:t>
            </a:fld>
            <a:endParaRPr lang="da-DK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DD34CB31-8CD6-4012-86B9-473491646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119499"/>
            <a:ext cx="1780952" cy="1466667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35E7D5B4-F7DF-424C-9D82-0DCF87F503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381" y="1119499"/>
            <a:ext cx="2876190" cy="4666667"/>
          </a:xfrm>
          <a:prstGeom prst="rect">
            <a:avLst/>
          </a:prstGeom>
        </p:spPr>
      </p:pic>
      <p:sp>
        <p:nvSpPr>
          <p:cNvPr id="13" name="Pil: højre 12">
            <a:extLst>
              <a:ext uri="{FF2B5EF4-FFF2-40B4-BE49-F238E27FC236}">
                <a16:creationId xmlns:a16="http://schemas.microsoft.com/office/drawing/2014/main" id="{B596C62F-EFE2-41EB-BFBE-3A8252BF45AB}"/>
              </a:ext>
            </a:extLst>
          </p:cNvPr>
          <p:cNvSpPr/>
          <p:nvPr/>
        </p:nvSpPr>
        <p:spPr>
          <a:xfrm>
            <a:off x="1657350" y="3278459"/>
            <a:ext cx="1788377" cy="2916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340369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701942-F026-4C5F-92F0-05D0881F2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Find min enhed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A2BD568E-2F61-479D-A608-6674F17EB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7219D956-3D91-4FD5-967B-2F7F9679A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Windows Defender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AC2B5473-F31D-4DCD-9C79-11C013576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41</a:t>
            </a:fld>
            <a:endParaRPr lang="da-DK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51A52EB8-B377-44A9-9ED4-A74005183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2712" y="2505382"/>
            <a:ext cx="4790476" cy="3571429"/>
          </a:xfrm>
          <a:prstGeom prst="rect">
            <a:avLst/>
          </a:prstGeom>
        </p:spPr>
      </p:pic>
      <p:grpSp>
        <p:nvGrpSpPr>
          <p:cNvPr id="10" name="Gruppe 9">
            <a:extLst>
              <a:ext uri="{FF2B5EF4-FFF2-40B4-BE49-F238E27FC236}">
                <a16:creationId xmlns:a16="http://schemas.microsoft.com/office/drawing/2014/main" id="{599A9ECD-5B86-4F01-A78E-458E9C9A6BCC}"/>
              </a:ext>
            </a:extLst>
          </p:cNvPr>
          <p:cNvGrpSpPr/>
          <p:nvPr/>
        </p:nvGrpSpPr>
        <p:grpSpPr>
          <a:xfrm>
            <a:off x="628650" y="1019668"/>
            <a:ext cx="3290207" cy="5057143"/>
            <a:chOff x="628650" y="1019668"/>
            <a:chExt cx="3290207" cy="5057143"/>
          </a:xfrm>
        </p:grpSpPr>
        <p:pic>
          <p:nvPicPr>
            <p:cNvPr id="8" name="Billede 7">
              <a:extLst>
                <a:ext uri="{FF2B5EF4-FFF2-40B4-BE49-F238E27FC236}">
                  <a16:creationId xmlns:a16="http://schemas.microsoft.com/office/drawing/2014/main" id="{03253B7D-B869-44C3-8C9B-6B72EB67F9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8650" y="1019668"/>
              <a:ext cx="2885714" cy="5057143"/>
            </a:xfrm>
            <a:prstGeom prst="rect">
              <a:avLst/>
            </a:prstGeom>
          </p:spPr>
        </p:pic>
        <p:cxnSp>
          <p:nvCxnSpPr>
            <p:cNvPr id="9" name="Lige pilforbindelse 8">
              <a:extLst>
                <a:ext uri="{FF2B5EF4-FFF2-40B4-BE49-F238E27FC236}">
                  <a16:creationId xmlns:a16="http://schemas.microsoft.com/office/drawing/2014/main" id="{A1DD5D7C-BCA6-41FF-B11A-72F75A0C4EA1}"/>
                </a:ext>
              </a:extLst>
            </p:cNvPr>
            <p:cNvCxnSpPr/>
            <p:nvPr/>
          </p:nvCxnSpPr>
          <p:spPr>
            <a:xfrm>
              <a:off x="2177143" y="4931229"/>
              <a:ext cx="1741714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kstfelt 10">
            <a:extLst>
              <a:ext uri="{FF2B5EF4-FFF2-40B4-BE49-F238E27FC236}">
                <a16:creationId xmlns:a16="http://schemas.microsoft.com/office/drawing/2014/main" id="{7CB9D742-425F-4EDD-B89F-89AAAAD19C14}"/>
              </a:ext>
            </a:extLst>
          </p:cNvPr>
          <p:cNvSpPr txBox="1"/>
          <p:nvPr/>
        </p:nvSpPr>
        <p:spPr>
          <a:xfrm>
            <a:off x="4212771" y="1019668"/>
            <a:ext cx="315791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>
                <a:hlinkClick r:id="rId4"/>
              </a:rPr>
              <a:t>https://login.live.com</a:t>
            </a:r>
            <a:endParaRPr lang="da-DK" sz="2400" dirty="0"/>
          </a:p>
          <a:p>
            <a:pPr marL="342900" indent="-342900">
              <a:buFontTx/>
              <a:buChar char="-"/>
            </a:pPr>
            <a:r>
              <a:rPr lang="da-DK" sz="2000" dirty="0"/>
              <a:t>Registrer telefonnummer</a:t>
            </a:r>
          </a:p>
          <a:p>
            <a:pPr marL="342900" indent="-342900">
              <a:buFontTx/>
              <a:buChar char="-"/>
            </a:pPr>
            <a:r>
              <a:rPr lang="da-DK" sz="2000" dirty="0"/>
              <a:t>Mail til gendannelse</a:t>
            </a:r>
          </a:p>
        </p:txBody>
      </p:sp>
    </p:spTree>
    <p:extLst>
      <p:ext uri="{BB962C8B-B14F-4D97-AF65-F5344CB8AC3E}">
        <p14:creationId xmlns:p14="http://schemas.microsoft.com/office/powerpoint/2010/main" val="38302661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600" b="1" dirty="0"/>
              <a:t>Spørgsmål</a:t>
            </a:r>
            <a:endParaRPr lang="da-DK" b="1" dirty="0"/>
          </a:p>
        </p:txBody>
      </p:sp>
      <p:sp>
        <p:nvSpPr>
          <p:cNvPr id="6" name="Pladsholder til indhold 5"/>
          <p:cNvSpPr>
            <a:spLocks noGrp="1"/>
          </p:cNvSpPr>
          <p:nvPr>
            <p:ph idx="1"/>
          </p:nvPr>
        </p:nvSpPr>
        <p:spPr>
          <a:xfrm>
            <a:off x="628649" y="3816627"/>
            <a:ext cx="7886700" cy="2181432"/>
          </a:xfrm>
        </p:spPr>
        <p:txBody>
          <a:bodyPr>
            <a:normAutofit/>
          </a:bodyPr>
          <a:lstStyle/>
          <a:p>
            <a:r>
              <a:rPr lang="da-DK" dirty="0"/>
              <a:t>Bent Brundtø</a:t>
            </a:r>
          </a:p>
          <a:p>
            <a:r>
              <a:rPr lang="da-DK" dirty="0"/>
              <a:t>E-mail: </a:t>
            </a:r>
            <a:r>
              <a:rPr lang="da-DK" dirty="0">
                <a:hlinkClick r:id="rId3"/>
              </a:rPr>
              <a:t>support@brundtoe.dk</a:t>
            </a:r>
            <a:endParaRPr lang="da-DK" dirty="0"/>
          </a:p>
          <a:p>
            <a:endParaRPr lang="da-DK" dirty="0"/>
          </a:p>
          <a:p>
            <a:r>
              <a:rPr lang="da-DK" dirty="0"/>
              <a:t>Yderligere Detaljer findes på </a:t>
            </a:r>
            <a:r>
              <a:rPr lang="da-DK" dirty="0">
                <a:hlinkClick r:id="rId4"/>
              </a:rPr>
              <a:t>https://itsupport.brundtoe.dk</a:t>
            </a:r>
            <a:r>
              <a:rPr lang="da-DK" dirty="0"/>
              <a:t> </a:t>
            </a:r>
          </a:p>
        </p:txBody>
      </p:sp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Windows Defender</a:t>
            </a:r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42</a:t>
            </a:fld>
            <a:endParaRPr lang="da-DK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5937" y="1755174"/>
            <a:ext cx="3292125" cy="173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3618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Kilder 1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a-DK" dirty="0"/>
              <a:t>Sikker adfærd på Internettet</a:t>
            </a:r>
          </a:p>
          <a:p>
            <a:r>
              <a:rPr lang="da-DK" dirty="0">
                <a:hlinkClick r:id="rId2"/>
              </a:rPr>
              <a:t>https://www.borger.dk/Sider/internet-og-sikkerhed.aspx</a:t>
            </a:r>
            <a:r>
              <a:rPr lang="da-DK" dirty="0"/>
              <a:t>  </a:t>
            </a:r>
          </a:p>
          <a:p>
            <a:r>
              <a:rPr lang="da-DK" dirty="0">
                <a:hlinkClick r:id="rId3"/>
              </a:rPr>
              <a:t>http://www.ekurser.nu/tema/24</a:t>
            </a:r>
            <a:r>
              <a:rPr lang="da-DK" dirty="0"/>
              <a:t>  </a:t>
            </a:r>
          </a:p>
          <a:p>
            <a:r>
              <a:rPr lang="da-DK" dirty="0">
                <a:hlinkClick r:id="rId4"/>
              </a:rPr>
              <a:t>https://dkr.dk/it</a:t>
            </a:r>
            <a:endParaRPr lang="da-DK" dirty="0"/>
          </a:p>
          <a:p>
            <a:r>
              <a:rPr lang="da-DK" dirty="0">
                <a:hlinkClick r:id="rId5"/>
              </a:rPr>
              <a:t>http://www.digitalsikkerhed.dk</a:t>
            </a:r>
            <a:r>
              <a:rPr lang="da-DK" dirty="0"/>
              <a:t> </a:t>
            </a:r>
          </a:p>
          <a:p>
            <a:endParaRPr lang="da-DK" dirty="0"/>
          </a:p>
          <a:p>
            <a:r>
              <a:rPr lang="da-DK" dirty="0"/>
              <a:t>Sikker E-handel</a:t>
            </a:r>
          </a:p>
          <a:p>
            <a:r>
              <a:rPr lang="da-DK" dirty="0">
                <a:hlinkClick r:id="rId6"/>
              </a:rPr>
              <a:t>https://www.emaerket.dk</a:t>
            </a:r>
            <a:r>
              <a:rPr lang="da-DK" dirty="0"/>
              <a:t> </a:t>
            </a:r>
          </a:p>
          <a:p>
            <a:r>
              <a:rPr lang="da-DK" dirty="0">
                <a:hlinkClick r:id="rId7"/>
              </a:rPr>
              <a:t>https://www.emaerket.dk/forbruger/tips-guides-og-gode-raad/saadan-spotter-du-en-fupbutik</a:t>
            </a:r>
            <a:r>
              <a:rPr lang="da-DK" dirty="0"/>
              <a:t> </a:t>
            </a:r>
          </a:p>
          <a:p>
            <a:r>
              <a:rPr lang="da-DK" dirty="0">
                <a:hlinkClick r:id="rId8"/>
              </a:rPr>
              <a:t>https://www.emaerket.dk/forbruger/tips-guides-og-gode-raad/gode-raad-om-sikker-e-handel</a:t>
            </a:r>
            <a:r>
              <a:rPr lang="da-DK" dirty="0"/>
              <a:t> </a:t>
            </a:r>
          </a:p>
          <a:p>
            <a:r>
              <a:rPr lang="da-DK" dirty="0">
                <a:hlinkClick r:id="rId9"/>
              </a:rPr>
              <a:t>https://www.forbrugerombudsmanden.dk/nyheder/forbrugerombudsmanden/pressemeddelelser/2018/forbrugerombudsmanden-advarer-mod-aktuelle-abonnementsfaelder/</a:t>
            </a:r>
            <a:r>
              <a:rPr lang="da-DK" dirty="0"/>
              <a:t>  </a:t>
            </a:r>
          </a:p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Windows Defender</a:t>
            </a: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pPr/>
              <a:t>43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26607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Kilder 2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da-DK" dirty="0"/>
              <a:t>Download af programmer</a:t>
            </a:r>
          </a:p>
          <a:p>
            <a:pPr lvl="0"/>
            <a:r>
              <a:rPr lang="da-DK" dirty="0">
                <a:hlinkClick r:id="rId3"/>
              </a:rPr>
              <a:t>https://ninite.com</a:t>
            </a:r>
            <a:r>
              <a:rPr lang="da-DK" dirty="0"/>
              <a:t> </a:t>
            </a:r>
          </a:p>
          <a:p>
            <a:pPr lvl="0"/>
            <a:r>
              <a:rPr lang="da-DK" dirty="0">
                <a:hlinkClick r:id="rId4"/>
              </a:rPr>
              <a:t>https://www.iobit.com/</a:t>
            </a:r>
            <a:r>
              <a:rPr lang="da-DK" dirty="0"/>
              <a:t> </a:t>
            </a:r>
          </a:p>
          <a:p>
            <a:pPr lvl="0"/>
            <a:r>
              <a:rPr lang="da-DK" dirty="0">
                <a:hlinkClick r:id="rId5"/>
              </a:rPr>
              <a:t>https://www.filepuma.com/</a:t>
            </a:r>
            <a:r>
              <a:rPr lang="da-DK" dirty="0"/>
              <a:t> </a:t>
            </a:r>
          </a:p>
          <a:p>
            <a:pPr lvl="0"/>
            <a:r>
              <a:rPr lang="da-DK" dirty="0">
                <a:hlinkClick r:id="rId6"/>
              </a:rPr>
              <a:t>https://filehippo.com/</a:t>
            </a:r>
            <a:r>
              <a:rPr lang="da-DK" dirty="0"/>
              <a:t> </a:t>
            </a:r>
          </a:p>
          <a:p>
            <a:pPr lvl="0"/>
            <a:r>
              <a:rPr lang="da-DK" dirty="0">
                <a:hlinkClick r:id="rId7"/>
              </a:rPr>
              <a:t>https://secunia.com</a:t>
            </a:r>
            <a:r>
              <a:rPr lang="da-DK" dirty="0"/>
              <a:t> </a:t>
            </a:r>
          </a:p>
          <a:p>
            <a:pPr lvl="0"/>
            <a:endParaRPr lang="da-DK" dirty="0"/>
          </a:p>
          <a:p>
            <a:pPr lvl="0"/>
            <a:r>
              <a:rPr lang="da-DK" dirty="0"/>
              <a:t>Rensning af computer</a:t>
            </a:r>
          </a:p>
          <a:p>
            <a:pPr lvl="0"/>
            <a:r>
              <a:rPr lang="da-DK" dirty="0">
                <a:hlinkClick r:id="rId8"/>
              </a:rPr>
              <a:t>https://www.bleepingcomputer.com/</a:t>
            </a:r>
            <a:r>
              <a:rPr lang="da-DK" dirty="0"/>
              <a:t> </a:t>
            </a:r>
          </a:p>
          <a:p>
            <a:pPr lvl="0"/>
            <a:r>
              <a:rPr lang="da-DK" dirty="0">
                <a:hlinkClick r:id="rId9"/>
              </a:rPr>
              <a:t>https://www.shouldiremoveit.com/</a:t>
            </a:r>
            <a:r>
              <a:rPr lang="da-DK" dirty="0"/>
              <a:t> </a:t>
            </a:r>
          </a:p>
          <a:p>
            <a:pPr lvl="0"/>
            <a:endParaRPr lang="da-DK" dirty="0"/>
          </a:p>
          <a:p>
            <a:pPr lvl="0"/>
            <a:r>
              <a:rPr lang="da-DK" dirty="0"/>
              <a:t>Backup</a:t>
            </a:r>
          </a:p>
          <a:p>
            <a:pPr lvl="0"/>
            <a:r>
              <a:rPr lang="da-DK" dirty="0">
                <a:hlinkClick r:id="rId10"/>
              </a:rPr>
              <a:t>https://www.easeus.com/</a:t>
            </a:r>
            <a:r>
              <a:rPr lang="da-DK" dirty="0"/>
              <a:t> </a:t>
            </a:r>
          </a:p>
          <a:p>
            <a:pPr lvl="0"/>
            <a:r>
              <a:rPr lang="da-DK" dirty="0">
                <a:hlinkClick r:id="rId11"/>
              </a:rPr>
              <a:t>http://www.aomeitech.com</a:t>
            </a:r>
            <a:r>
              <a:rPr lang="da-DK" dirty="0"/>
              <a:t> </a:t>
            </a:r>
          </a:p>
          <a:p>
            <a:pPr lvl="0"/>
            <a:r>
              <a:rPr lang="da-DK" dirty="0">
                <a:hlinkClick r:id="rId12"/>
              </a:rPr>
              <a:t>https://www.macrium.com/</a:t>
            </a:r>
            <a:r>
              <a:rPr lang="da-DK" dirty="0"/>
              <a:t> </a:t>
            </a:r>
          </a:p>
          <a:p>
            <a:pPr lvl="0"/>
            <a:endParaRPr lang="da-DK" dirty="0"/>
          </a:p>
          <a:p>
            <a:pPr lvl="0"/>
            <a:endParaRPr lang="da-DK" dirty="0"/>
          </a:p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Windows Defender</a:t>
            </a: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pPr/>
              <a:t>44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644891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Kilder 3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a-DK" dirty="0"/>
              <a:t>Værktøjsprogrammer</a:t>
            </a:r>
          </a:p>
          <a:p>
            <a:r>
              <a:rPr lang="da-DK" dirty="0">
                <a:hlinkClick r:id="rId2"/>
              </a:rPr>
              <a:t>https://ccleaner.com</a:t>
            </a:r>
            <a:r>
              <a:rPr lang="da-DK" dirty="0"/>
              <a:t> </a:t>
            </a:r>
          </a:p>
          <a:p>
            <a:r>
              <a:rPr lang="da-DK" dirty="0">
                <a:hlinkClick r:id="rId3"/>
              </a:rPr>
              <a:t>http://www.glarysoft.com</a:t>
            </a:r>
            <a:r>
              <a:rPr lang="da-DK" dirty="0"/>
              <a:t> </a:t>
            </a:r>
          </a:p>
          <a:p>
            <a:r>
              <a:rPr lang="da-DK" dirty="0">
                <a:hlinkClick r:id="rId4"/>
              </a:rPr>
              <a:t>http://www.auslogics.com</a:t>
            </a:r>
            <a:r>
              <a:rPr lang="da-DK" dirty="0"/>
              <a:t> </a:t>
            </a:r>
          </a:p>
          <a:p>
            <a:r>
              <a:rPr lang="da-DK" dirty="0">
                <a:hlinkClick r:id="rId5"/>
              </a:rPr>
              <a:t>https://www.wisecleaner.com/</a:t>
            </a:r>
            <a:r>
              <a:rPr lang="da-DK" dirty="0"/>
              <a:t> </a:t>
            </a:r>
          </a:p>
          <a:p>
            <a:r>
              <a:rPr lang="da-DK" dirty="0">
                <a:hlinkClick r:id="rId6"/>
              </a:rPr>
              <a:t>https://www.easeus.com/</a:t>
            </a:r>
            <a:r>
              <a:rPr lang="da-DK" dirty="0"/>
              <a:t> </a:t>
            </a:r>
          </a:p>
          <a:p>
            <a:r>
              <a:rPr lang="da-DK" dirty="0">
                <a:hlinkClick r:id="rId7"/>
              </a:rPr>
              <a:t>http://www.aomeitech.com</a:t>
            </a:r>
            <a:r>
              <a:rPr lang="da-DK" dirty="0"/>
              <a:t> </a:t>
            </a:r>
          </a:p>
          <a:p>
            <a:endParaRPr lang="da-DK" dirty="0"/>
          </a:p>
          <a:p>
            <a:r>
              <a:rPr lang="da-DK" dirty="0"/>
              <a:t>Antivirus</a:t>
            </a:r>
          </a:p>
          <a:p>
            <a:r>
              <a:rPr lang="da-DK" dirty="0">
                <a:hlinkClick r:id="rId8"/>
              </a:rPr>
              <a:t>https://www.av-comparatives.org</a:t>
            </a:r>
            <a:r>
              <a:rPr lang="da-DK" dirty="0"/>
              <a:t> </a:t>
            </a:r>
          </a:p>
          <a:p>
            <a:r>
              <a:rPr lang="da-DK" dirty="0">
                <a:hlinkClick r:id="rId9"/>
              </a:rPr>
              <a:t>https://www.avg.com/</a:t>
            </a:r>
            <a:r>
              <a:rPr lang="da-DK" dirty="0"/>
              <a:t> </a:t>
            </a:r>
          </a:p>
          <a:p>
            <a:r>
              <a:rPr lang="da-DK" dirty="0">
                <a:hlinkClick r:id="rId10"/>
              </a:rPr>
              <a:t>https://www.avira.com/</a:t>
            </a:r>
            <a:r>
              <a:rPr lang="da-DK" dirty="0"/>
              <a:t> </a:t>
            </a:r>
          </a:p>
          <a:p>
            <a:r>
              <a:rPr lang="da-DK" dirty="0">
                <a:hlinkClick r:id="rId11"/>
              </a:rPr>
              <a:t>https://www.avast.com</a:t>
            </a:r>
            <a:r>
              <a:rPr lang="da-DK" dirty="0"/>
              <a:t> </a:t>
            </a:r>
          </a:p>
          <a:p>
            <a:r>
              <a:rPr lang="da-DK" dirty="0">
                <a:hlinkClick r:id="rId12"/>
              </a:rPr>
              <a:t>https://www.winhelp.us/configure-windows-defender-in-windows-8.html</a:t>
            </a:r>
            <a:r>
              <a:rPr lang="da-DK" dirty="0"/>
              <a:t> 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Windows Defender</a:t>
            </a: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45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795934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Kilder 4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Det gode password</a:t>
            </a:r>
          </a:p>
          <a:p>
            <a:r>
              <a:rPr lang="da-DK" dirty="0">
                <a:hlinkClick r:id="rId2"/>
              </a:rPr>
              <a:t>https://www.dashlane.com</a:t>
            </a:r>
            <a:r>
              <a:rPr lang="da-DK" dirty="0"/>
              <a:t> </a:t>
            </a:r>
          </a:p>
          <a:p>
            <a:r>
              <a:rPr lang="da-DK" dirty="0">
                <a:hlinkClick r:id="rId3"/>
              </a:rPr>
              <a:t>https://1password.com</a:t>
            </a:r>
            <a:r>
              <a:rPr lang="da-DK" dirty="0"/>
              <a:t> </a:t>
            </a:r>
          </a:p>
          <a:p>
            <a:r>
              <a:rPr lang="da-DK" dirty="0">
                <a:hlinkClick r:id="rId4"/>
              </a:rPr>
              <a:t>http://www.nirsoft.net/password_recovery_tools.html</a:t>
            </a:r>
            <a:r>
              <a:rPr lang="da-DK" dirty="0"/>
              <a:t> </a:t>
            </a:r>
          </a:p>
          <a:p>
            <a:r>
              <a:rPr lang="da-DK" dirty="0">
                <a:hlinkClick r:id="rId5"/>
              </a:rPr>
              <a:t>https://fe-ddis.dk/cfcs/CFCSDocuments/Passwordvejledning_22092016.pdf</a:t>
            </a:r>
            <a:r>
              <a:rPr lang="da-DK" dirty="0"/>
              <a:t>  </a:t>
            </a:r>
          </a:p>
          <a:p>
            <a:r>
              <a:rPr lang="da-DK" dirty="0">
                <a:hlinkClick r:id="rId6"/>
              </a:rPr>
              <a:t>https://uk.pcmag.com/password-managers-products/4296/guide/the-best-password-managers-of-2018</a:t>
            </a:r>
          </a:p>
          <a:p>
            <a:r>
              <a:rPr lang="da-DK" dirty="0">
                <a:hlinkClick r:id="rId6"/>
              </a:rPr>
              <a:t>http://www.computerworld.dk/art/237982/biometrien-paa-vej-til-din-telefon-og-computer-disse-tre-loesninger-skal-afloese-1234-og-password1</a:t>
            </a:r>
            <a:r>
              <a:rPr lang="da-DK" dirty="0"/>
              <a:t>  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Windows Defender</a:t>
            </a: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46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119042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Kilder 5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a-DK" dirty="0"/>
              <a:t>Boote en låst PC</a:t>
            </a:r>
          </a:p>
          <a:p>
            <a:r>
              <a:rPr lang="da-DK" dirty="0">
                <a:hlinkClick r:id="rId2"/>
              </a:rPr>
              <a:t>https://support.kaspersky.com/viruses/rescuedisk</a:t>
            </a:r>
            <a:r>
              <a:rPr lang="da-DK" dirty="0"/>
              <a:t> </a:t>
            </a:r>
          </a:p>
          <a:p>
            <a:r>
              <a:rPr lang="da-DK" dirty="0">
                <a:hlinkClick r:id="rId3"/>
              </a:rPr>
              <a:t>https://partedmagic.com</a:t>
            </a:r>
            <a:r>
              <a:rPr lang="da-DK" dirty="0"/>
              <a:t> </a:t>
            </a:r>
          </a:p>
          <a:p>
            <a:endParaRPr lang="da-DK" dirty="0"/>
          </a:p>
          <a:p>
            <a:r>
              <a:rPr lang="da-DK" dirty="0"/>
              <a:t>Kryptering</a:t>
            </a:r>
          </a:p>
          <a:p>
            <a:r>
              <a:rPr lang="da-DK" dirty="0">
                <a:hlinkClick r:id="rId4"/>
              </a:rPr>
              <a:t>https://www.boxcryptor.com</a:t>
            </a:r>
            <a:r>
              <a:rPr lang="da-DK" dirty="0"/>
              <a:t>  </a:t>
            </a:r>
          </a:p>
          <a:p>
            <a:r>
              <a:rPr lang="da-DK" dirty="0">
                <a:hlinkClick r:id="rId5"/>
              </a:rPr>
              <a:t>https://www.veracrypt.fr/en/Home.html</a:t>
            </a:r>
            <a:r>
              <a:rPr lang="da-DK" dirty="0"/>
              <a:t> </a:t>
            </a:r>
          </a:p>
          <a:p>
            <a:r>
              <a:rPr lang="da-DK" dirty="0">
                <a:hlinkClick r:id="rId6"/>
              </a:rPr>
              <a:t>https://www.7-zip.org/</a:t>
            </a:r>
            <a:r>
              <a:rPr lang="da-DK" dirty="0"/>
              <a:t> </a:t>
            </a:r>
          </a:p>
          <a:p>
            <a:r>
              <a:rPr lang="da-DK" dirty="0">
                <a:hlinkClick r:id="rId7"/>
              </a:rPr>
              <a:t>https://www.gnupg.org</a:t>
            </a:r>
            <a:r>
              <a:rPr lang="da-DK" dirty="0"/>
              <a:t> </a:t>
            </a:r>
          </a:p>
          <a:p>
            <a:endParaRPr lang="da-DK" dirty="0"/>
          </a:p>
          <a:p>
            <a:r>
              <a:rPr lang="da-DK" dirty="0" err="1"/>
              <a:t>Ransomware</a:t>
            </a:r>
            <a:endParaRPr lang="da-DK" dirty="0"/>
          </a:p>
          <a:p>
            <a:r>
              <a:rPr lang="da-DK" dirty="0">
                <a:hlinkClick r:id="rId8"/>
              </a:rPr>
              <a:t>https://www.nomoreransom.org</a:t>
            </a:r>
            <a:r>
              <a:rPr lang="da-DK" dirty="0"/>
              <a:t> </a:t>
            </a:r>
          </a:p>
          <a:p>
            <a:r>
              <a:rPr lang="da-DK" dirty="0">
                <a:hlinkClick r:id="rId9"/>
              </a:rPr>
              <a:t>https://heimdalsecurity.com/blog/what-is-ransomware-protection</a:t>
            </a:r>
            <a:r>
              <a:rPr lang="da-DK" dirty="0"/>
              <a:t> </a:t>
            </a:r>
          </a:p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Windows Defender</a:t>
            </a: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47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28188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5E8D49A-4D6A-4847-AF1A-64E0D24EA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Sikkerhedssoftware på Pc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92CEF92-0225-4D10-902E-5097C46A0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34C7805-86F2-4E5E-B00D-66A9CCBA3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Windows Defender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36BB485-29A9-40A4-916B-A401C1485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5</a:t>
            </a:fld>
            <a:endParaRPr lang="da-DK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6AD17C7C-57F5-4378-9B15-7A0EFB893378}"/>
              </a:ext>
            </a:extLst>
          </p:cNvPr>
          <p:cNvSpPr/>
          <p:nvPr/>
        </p:nvSpPr>
        <p:spPr>
          <a:xfrm>
            <a:off x="628650" y="5829578"/>
            <a:ext cx="5833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/>
              <a:t>Test af sikkerhedssoftware </a:t>
            </a:r>
            <a:r>
              <a:rPr lang="da-DK" dirty="0">
                <a:hlinkClick r:id="rId2"/>
              </a:rPr>
              <a:t>http://www.av-comparatives.org</a:t>
            </a:r>
            <a:r>
              <a:rPr lang="da-DK" dirty="0"/>
              <a:t> 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099930C5-62AF-4219-A5EA-3B7A45D54B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6681"/>
            <a:ext cx="9144000" cy="646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412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27576A-D81E-4ADD-949A-E4789A4EB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Windows Defender viser </a:t>
            </a:r>
            <a:r>
              <a:rPr lang="da-DK" dirty="0" err="1"/>
              <a:t>Avast</a:t>
            </a:r>
            <a:r>
              <a:rPr lang="da-DK" dirty="0"/>
              <a:t> Antivirus er installeret</a:t>
            </a:r>
          </a:p>
        </p:txBody>
      </p:sp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A0D760CB-4737-462E-8C99-7267B47C17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212351"/>
            <a:ext cx="3886200" cy="4964612"/>
          </a:xfrm>
        </p:spPr>
        <p:txBody>
          <a:bodyPr/>
          <a:lstStyle/>
          <a:p>
            <a:r>
              <a:rPr lang="da-DK" dirty="0"/>
              <a:t>Gratis 3. parts antivirus erstatter Defender realtime beskyttelse herunder Ransomware beskyttelsen!</a:t>
            </a:r>
          </a:p>
          <a:p>
            <a:endParaRPr lang="da-DK" dirty="0"/>
          </a:p>
          <a:p>
            <a:r>
              <a:rPr lang="da-DK" dirty="0">
                <a:solidFill>
                  <a:srgbClr val="FF0000"/>
                </a:solidFill>
              </a:rPr>
              <a:t>Bl.a. </a:t>
            </a:r>
            <a:r>
              <a:rPr lang="da-DK" dirty="0" err="1">
                <a:solidFill>
                  <a:srgbClr val="FF0000"/>
                </a:solidFill>
              </a:rPr>
              <a:t>Avast</a:t>
            </a:r>
            <a:r>
              <a:rPr lang="da-DK" dirty="0">
                <a:solidFill>
                  <a:srgbClr val="FF0000"/>
                </a:solidFill>
              </a:rPr>
              <a:t> og </a:t>
            </a:r>
            <a:r>
              <a:rPr lang="da-DK" dirty="0" err="1">
                <a:solidFill>
                  <a:srgbClr val="FF0000"/>
                </a:solidFill>
              </a:rPr>
              <a:t>Avira</a:t>
            </a:r>
            <a:r>
              <a:rPr lang="da-DK" dirty="0">
                <a:solidFill>
                  <a:srgbClr val="FF0000"/>
                </a:solidFill>
              </a:rPr>
              <a:t> kræver betalbar udgave for at få ransomware beskyttelse!</a:t>
            </a:r>
          </a:p>
          <a:p>
            <a:endParaRPr lang="da-DK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72E05754-29D1-42F6-83BD-0A4373CE9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/>
              <a:t>September 2019</a:t>
            </a: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31B00EAF-6E0F-408D-9C64-DF7323247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Windows Defender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798A31F-8AD3-4DA3-AFCA-67DC98E07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6</a:t>
            </a:fld>
            <a:endParaRPr lang="da-DK" dirty="0"/>
          </a:p>
        </p:txBody>
      </p:sp>
      <p:pic>
        <p:nvPicPr>
          <p:cNvPr id="9" name="Pladsholder til indhold 8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D7605DC6-CA36-430A-9E9E-BCDF2BE610D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122065"/>
            <a:ext cx="3411389" cy="505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619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9DC591-CA72-4B84-A97E-87E0120D6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Løs problemerne ved at købe at abonnement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48D86785-59C4-4296-9B4B-8F28D3934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20812D9C-D2F4-49AB-B078-F3C8DE3C3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Windows Defender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21BAAC92-8B81-47B0-BCEF-09983A593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7</a:t>
            </a:fld>
            <a:endParaRPr lang="da-DK"/>
          </a:p>
        </p:txBody>
      </p:sp>
      <p:pic>
        <p:nvPicPr>
          <p:cNvPr id="7" name="Billede 6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5F87E320-9247-4A77-9CF8-68ECF7E927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39" y="1032595"/>
            <a:ext cx="8218311" cy="541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555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ACB737-7F2D-472A-B37F-0BD3BBEB6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Gratis med pop op reklamer eller betalt abonnement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751EC07-F743-4C0C-A8C8-E1CBCCD60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810BD99-BB29-491F-9525-0062D0842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Windows Defender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CDF7337-0909-4622-8176-34BBB8724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8</a:t>
            </a:fld>
            <a:endParaRPr lang="da-DK"/>
          </a:p>
        </p:txBody>
      </p:sp>
      <p:pic>
        <p:nvPicPr>
          <p:cNvPr id="7" name="Billede 6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A2DA0631-4076-4700-8D59-F4A16F1E46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714" y="1051589"/>
            <a:ext cx="6828571" cy="53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013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39E792-02A5-4374-AC1D-07A7CE3E6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Sådan snyder man den uopmærksomme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8038AEED-4FBD-421C-B9AC-B9C72BE03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September 2019</a:t>
            </a: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B57115E2-2D74-4909-8683-BC6928F12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Windows Defender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114C5556-5212-48F1-A029-E97AB66C0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4856-A6F4-4C28-B797-329B5BB5915D}" type="slidenum">
              <a:rPr lang="da-DK" smtClean="0"/>
              <a:t>9</a:t>
            </a:fld>
            <a:endParaRPr lang="da-DK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EEC02536-E2D6-4579-BEB3-0191EDA7B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787" y="1119499"/>
            <a:ext cx="6952381" cy="49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5381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1448</Words>
  <Application>Microsoft Office PowerPoint</Application>
  <PresentationFormat>Skærmshow (4:3)</PresentationFormat>
  <Paragraphs>369</Paragraphs>
  <Slides>47</Slides>
  <Notes>6</Notes>
  <HiddenSlides>19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47</vt:i4>
      </vt:variant>
    </vt:vector>
  </HeadingPairs>
  <TitlesOfParts>
    <vt:vector size="52" baseType="lpstr">
      <vt:lpstr>Arial</vt:lpstr>
      <vt:lpstr>Calibri</vt:lpstr>
      <vt:lpstr>Calibri Light</vt:lpstr>
      <vt:lpstr>Verdana</vt:lpstr>
      <vt:lpstr>Office-tema</vt:lpstr>
      <vt:lpstr>Windows 10 opdateringer herunder problemer  Windows Defender contra gratisprogrammer  iPhone og iPad sikkerhed</vt:lpstr>
      <vt:lpstr>Overblik</vt:lpstr>
      <vt:lpstr>Udvalgte gode råd til Sikkerhed på Pc</vt:lpstr>
      <vt:lpstr>Windows Defender  eller 3. parts programmer  </vt:lpstr>
      <vt:lpstr>Sikkerhedssoftware på Pc</vt:lpstr>
      <vt:lpstr>Windows Defender viser Avast Antivirus er installeret</vt:lpstr>
      <vt:lpstr>Løs problemerne ved at købe at abonnement</vt:lpstr>
      <vt:lpstr>Gratis med pop op reklamer eller betalt abonnement</vt:lpstr>
      <vt:lpstr>Sådan snyder man den uopmærksomme</vt:lpstr>
      <vt:lpstr>Test af sikkerhedssoftware</vt:lpstr>
      <vt:lpstr>Hvilken antivirus er bedst (jul – aug 2019)</vt:lpstr>
      <vt:lpstr>Av-test.org</vt:lpstr>
      <vt:lpstr>Om Antivirus programmer</vt:lpstr>
      <vt:lpstr>På Windows - Brug en standardkonto</vt:lpstr>
      <vt:lpstr>Sammenligning af sikkerhedsprodukter til Windows hos de enkelte producenter i alfabetisk rækkefølge </vt:lpstr>
      <vt:lpstr>Live Demo  </vt:lpstr>
      <vt:lpstr>Windows Defender Security Center</vt:lpstr>
      <vt:lpstr>Virus og trusselsbeskyttelse -1</vt:lpstr>
      <vt:lpstr>Virus og trusselsbeskyttelse - 2</vt:lpstr>
      <vt:lpstr>Indstsillinger for virus og trusselsbeskyttelse</vt:lpstr>
      <vt:lpstr>Windows Defender styret mappeadgang -1</vt:lpstr>
      <vt:lpstr>Windows Defender styret mappeadgang</vt:lpstr>
      <vt:lpstr>Styret mappeadgang</vt:lpstr>
      <vt:lpstr>Beskyttelse af konto</vt:lpstr>
      <vt:lpstr>Log på med Microsoft konto og aktiver find min enhed</vt:lpstr>
      <vt:lpstr>Firewall og netværksbeskyttelse</vt:lpstr>
      <vt:lpstr>Windows Defender Firewall</vt:lpstr>
      <vt:lpstr>App- og browserstyring</vt:lpstr>
      <vt:lpstr>Windows Exploit Protection</vt:lpstr>
      <vt:lpstr>Windows Exploit Protection</vt:lpstr>
      <vt:lpstr>Enhedssikkerhed</vt:lpstr>
      <vt:lpstr>Windows 10 Indstillinger</vt:lpstr>
      <vt:lpstr>Generelle Windows indstillinger Sikkerhed</vt:lpstr>
      <vt:lpstr>Sikkerhed i Windows 10 - Generelt</vt:lpstr>
      <vt:lpstr>Deaktiver automatisk afspilning</vt:lpstr>
      <vt:lpstr>Fjern ikke anvendte netværk</vt:lpstr>
      <vt:lpstr>Undlad at anvende hotspots 2.0 netværk</vt:lpstr>
      <vt:lpstr>Deaktiver internetdeling og fjernaktivering</vt:lpstr>
      <vt:lpstr>Advarsel før installation af apps</vt:lpstr>
      <vt:lpstr>Deaktiver det meste</vt:lpstr>
      <vt:lpstr>Find min enhed</vt:lpstr>
      <vt:lpstr>Spørgsmål</vt:lpstr>
      <vt:lpstr>Kilder 1</vt:lpstr>
      <vt:lpstr>Kilder 2</vt:lpstr>
      <vt:lpstr>Kilder 3</vt:lpstr>
      <vt:lpstr>Kilder 4</vt:lpstr>
      <vt:lpstr>Kilder 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2017-10-06T12:10:46Z</dcterms:created>
  <dcterms:modified xsi:type="dcterms:W3CDTF">2019-10-05T08:32:18Z</dcterms:modified>
</cp:coreProperties>
</file>