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305" r:id="rId4"/>
    <p:sldId id="392" r:id="rId5"/>
    <p:sldId id="295" r:id="rId6"/>
    <p:sldId id="427" r:id="rId7"/>
    <p:sldId id="384" r:id="rId8"/>
    <p:sldId id="419" r:id="rId9"/>
    <p:sldId id="420" r:id="rId10"/>
    <p:sldId id="301" r:id="rId11"/>
    <p:sldId id="402" r:id="rId12"/>
    <p:sldId id="302" r:id="rId13"/>
    <p:sldId id="367" r:id="rId14"/>
    <p:sldId id="386" r:id="rId15"/>
    <p:sldId id="412" r:id="rId16"/>
    <p:sldId id="403" r:id="rId17"/>
    <p:sldId id="404" r:id="rId18"/>
    <p:sldId id="417" r:id="rId19"/>
    <p:sldId id="297" r:id="rId20"/>
    <p:sldId id="418" r:id="rId21"/>
    <p:sldId id="381" r:id="rId22"/>
    <p:sldId id="421" r:id="rId23"/>
    <p:sldId id="422" r:id="rId24"/>
    <p:sldId id="424" r:id="rId25"/>
    <p:sldId id="423" r:id="rId26"/>
    <p:sldId id="426" r:id="rId27"/>
    <p:sldId id="428" r:id="rId28"/>
    <p:sldId id="416" r:id="rId29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00" autoAdjust="0"/>
    <p:restoredTop sz="90837" autoAdjust="0"/>
  </p:normalViewPr>
  <p:slideViewPr>
    <p:cSldViewPr snapToGrid="0">
      <p:cViewPr>
        <p:scale>
          <a:sx n="50" d="100"/>
          <a:sy n="50" d="100"/>
        </p:scale>
        <p:origin x="-1140" y="-37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1655973558862"/>
          <c:y val="4.4896522574311808E-2"/>
          <c:w val="0.46305239622824923"/>
          <c:h val="0.85566231982011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Alzheimer 60%</c:v>
                </c:pt>
              </c:strCache>
            </c:strRef>
          </c:tx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Apoplexi+Alz 10%</c:v>
                </c:pt>
              </c:strCache>
            </c:strRef>
          </c:tx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Apoplexi 5%</c:v>
                </c:pt>
              </c:strCache>
            </c:strRef>
          </c:tx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Lewy Body-demens 15%</c:v>
                </c:pt>
              </c:strCache>
            </c:strRef>
          </c:tx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Fronttallap 5%</c:v>
                </c:pt>
              </c:strCache>
            </c:strRef>
          </c:tx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Andre 5%</c:v>
                </c:pt>
              </c:strCache>
            </c:strRef>
          </c:tx>
          <c:invertIfNegative val="0"/>
          <c:cat>
            <c:strRef>
              <c:f>'Ark1'!$A$2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'Ark1'!$G$2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59712"/>
        <c:axId val="149461248"/>
      </c:barChart>
      <c:catAx>
        <c:axId val="149459712"/>
        <c:scaling>
          <c:orientation val="minMax"/>
        </c:scaling>
        <c:delete val="0"/>
        <c:axPos val="l"/>
        <c:majorTickMark val="out"/>
        <c:minorTickMark val="none"/>
        <c:tickLblPos val="nextTo"/>
        <c:crossAx val="149461248"/>
        <c:crosses val="autoZero"/>
        <c:auto val="1"/>
        <c:lblAlgn val="ctr"/>
        <c:lblOffset val="100"/>
        <c:noMultiLvlLbl val="0"/>
      </c:catAx>
      <c:valAx>
        <c:axId val="149461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9459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C81C-0C5A-498F-8139-849307E1260C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8407-2C1C-4C2E-A8FD-D01C3811FE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69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2806-1435-451F-A1A0-33F32AB28C79}" type="datetimeFigureOut">
              <a:rPr lang="da-DK" smtClean="0"/>
              <a:t>29-11-2018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3C5F-1057-4D02-8278-9373A92525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a\Videos\Livets%20efter&#229;r%20start.mp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Del penne og post it ud</a:t>
            </a:r>
          </a:p>
          <a:p>
            <a:r>
              <a:rPr lang="da-DK" dirty="0" smtClean="0"/>
              <a:t>Lyd og film</a:t>
            </a:r>
          </a:p>
          <a:p>
            <a:r>
              <a:rPr lang="da-DK" dirty="0" err="1" smtClean="0"/>
              <a:t>Wifi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252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3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Relateres til inddragelse af øvelser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12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65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https://www.tvmidtvest.dk/artikel/se-oejeblikket-hvor-musikken-vaekker-demente-else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146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772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13.15</a:t>
            </a:r>
          </a:p>
          <a:p>
            <a:r>
              <a:rPr lang="da-DK" dirty="0" smtClean="0"/>
              <a:t>Musik -14.15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0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hlinkClick r:id="rId3" action="ppaction://hlinkfile"/>
              </a:rPr>
              <a:t>Livets efterår start.mp4</a:t>
            </a:r>
            <a:endParaRPr lang="da-DK" dirty="0" smtClean="0"/>
          </a:p>
          <a:p>
            <a:pPr marL="0" indent="0">
              <a:buNone/>
            </a:pPr>
            <a:r>
              <a:rPr lang="da-DK" sz="1200" dirty="0" smtClean="0">
                <a:solidFill>
                  <a:srgbClr val="FF0000"/>
                </a:solidFill>
              </a:rPr>
              <a:t>Summe med sidemanden:</a:t>
            </a:r>
          </a:p>
          <a:p>
            <a:r>
              <a:rPr lang="da-DK" sz="1200" dirty="0" smtClean="0"/>
              <a:t>Hvad tænker folk om demens?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81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9-10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98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92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Tjek med beløb</a:t>
            </a:r>
            <a:r>
              <a:rPr lang="da-DK" baseline="0" dirty="0" smtClean="0"/>
              <a:t> der er bevilget</a:t>
            </a:r>
          </a:p>
          <a:p>
            <a:r>
              <a:rPr lang="da-DK" baseline="0" dirty="0" err="1" smtClean="0"/>
              <a:t>Evt</a:t>
            </a:r>
            <a:r>
              <a:rPr lang="da-DK" baseline="0" dirty="0" smtClean="0"/>
              <a:t> på flip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51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946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 laver baner og hvis vi udfordrer os med det samme får vi en motorvej, derfor er det vigtigt at finde nye udfordringer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44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 kender ikke behovet, ser kun adfærden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503">
              <a:lnSpc>
                <a:spcPct val="128051"/>
              </a:lnSpc>
              <a:spcBef>
                <a:spcPts val="330"/>
              </a:spcBef>
            </a:pP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s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omh</a:t>
            </a:r>
            <a:r>
              <a:rPr lang="da-DK" sz="1200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d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,</a:t>
            </a:r>
            <a:r>
              <a:rPr lang="da-DK" sz="1200" spc="-1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 den smerte vi føler,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</a:t>
            </a:r>
            <a:r>
              <a:rPr lang="da-DK" sz="1200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å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 vi ønsk</a:t>
            </a:r>
            <a:r>
              <a:rPr lang="da-DK" sz="1200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r,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men</a:t>
            </a:r>
            <a:r>
              <a:rPr lang="da-DK" sz="1200" dirty="0" smtClean="0"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ikke 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k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an</a:t>
            </a:r>
            <a:r>
              <a:rPr lang="da-DK" sz="1200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dele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nærvær eller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skabe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relation</a:t>
            </a:r>
            <a:r>
              <a:rPr lang="da-DK" sz="1200" spc="1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i</a:t>
            </a:r>
            <a:r>
              <a:rPr lang="da-DK" sz="1200" dirty="0" smtClean="0"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hverdagen.</a:t>
            </a:r>
          </a:p>
          <a:p>
            <a:pPr marL="0" indent="0">
              <a:lnSpc>
                <a:spcPct val="128051"/>
              </a:lnSpc>
              <a:spcBef>
                <a:spcPts val="330"/>
              </a:spcBef>
              <a:buNone/>
            </a:pPr>
            <a:endParaRPr lang="da-DK" sz="1200" dirty="0" smtClean="0">
              <a:latin typeface="Lucida Sans Unicode"/>
              <a:cs typeface="Lucida Sans Unicode"/>
            </a:endParaRPr>
          </a:p>
          <a:p>
            <a:pPr marL="345503">
              <a:lnSpc>
                <a:spcPct val="128051"/>
              </a:lnSpc>
              <a:spcBef>
                <a:spcPts val="330"/>
              </a:spcBef>
            </a:pP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K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dso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m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h</a:t>
            </a:r>
            <a:r>
              <a:rPr lang="da-DK" sz="1200" spc="-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d,</a:t>
            </a:r>
            <a:r>
              <a:rPr lang="da-DK" sz="1200" spc="-1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den s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m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erte 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v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i fø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l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er,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</a:t>
            </a:r>
            <a:r>
              <a:rPr lang="da-DK" sz="1200" spc="-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å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vi mangler variationer</a:t>
            </a:r>
            <a:r>
              <a:rPr lang="da-DK" sz="1200" spc="1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og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spontanitet i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v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o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res h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v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erdag.</a:t>
            </a:r>
          </a:p>
          <a:p>
            <a:pPr marL="0" indent="0">
              <a:lnSpc>
                <a:spcPct val="128051"/>
              </a:lnSpc>
              <a:spcBef>
                <a:spcPts val="330"/>
              </a:spcBef>
              <a:buNone/>
            </a:pPr>
            <a:endParaRPr lang="da-DK" sz="1200" dirty="0" smtClean="0">
              <a:latin typeface="Lucida Sans Unicode"/>
              <a:cs typeface="Lucida Sans Unicode"/>
            </a:endParaRPr>
          </a:p>
          <a:p>
            <a:pPr marL="345503">
              <a:lnSpc>
                <a:spcPct val="128051"/>
              </a:lnSpc>
              <a:spcBef>
                <a:spcPts val="330"/>
              </a:spcBef>
            </a:pP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Hj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æ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l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p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løshed,</a:t>
            </a:r>
            <a:r>
              <a:rPr lang="da-DK" sz="1200" spc="-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den s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m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erte 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v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i fø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l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er,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</a:t>
            </a:r>
            <a:r>
              <a:rPr lang="da-DK" sz="1200" spc="-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å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vi altid mod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t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ag</a:t>
            </a:r>
            <a:r>
              <a:rPr lang="da-DK" sz="1200" spc="-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e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omso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g, og har</a:t>
            </a:r>
            <a:r>
              <a:rPr lang="da-DK" sz="1200" spc="3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u="heavy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såd</a:t>
            </a:r>
            <a:r>
              <a:rPr lang="da-DK" sz="1200" u="heavy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a</a:t>
            </a:r>
            <a:r>
              <a:rPr lang="da-DK" sz="1200" u="heavy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brug</a:t>
            </a:r>
            <a:r>
              <a:rPr lang="da-DK" sz="1200" spc="1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f</a:t>
            </a:r>
            <a:r>
              <a:rPr lang="da-DK" sz="1200" spc="4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o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r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at kunne give omsorg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i</a:t>
            </a:r>
            <a:r>
              <a:rPr lang="da-DK" sz="1200" spc="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 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hverd</a:t>
            </a:r>
            <a:r>
              <a:rPr lang="da-DK" sz="1200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a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ge</a:t>
            </a:r>
            <a:r>
              <a:rPr lang="da-DK" sz="1200" spc="-9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n</a:t>
            </a:r>
            <a:r>
              <a:rPr lang="da-DK" sz="1200" dirty="0" smtClean="0">
                <a:solidFill>
                  <a:srgbClr val="57575A"/>
                </a:solidFill>
                <a:latin typeface="Lucida Sans Unicode"/>
                <a:cs typeface="Lucida Sans Unicode"/>
              </a:rPr>
              <a:t>.</a:t>
            </a:r>
            <a:endParaRPr lang="da-DK" sz="1200" dirty="0" smtClean="0">
              <a:latin typeface="Lucida Sans Unicode"/>
              <a:cs typeface="Lucida Sans Unicode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8E902-5213-44BD-8A88-1796C3B1BB7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9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"/>
          <p:cNvSpPr/>
          <p:nvPr userDrawn="1"/>
        </p:nvSpPr>
        <p:spPr>
          <a:xfrm>
            <a:off x="0" y="4410945"/>
            <a:ext cx="1219200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8"/>
          <p:cNvSpPr/>
          <p:nvPr userDrawn="1"/>
        </p:nvSpPr>
        <p:spPr>
          <a:xfrm flipV="1">
            <a:off x="-574" y="2396853"/>
            <a:ext cx="1219257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7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99" y="3005188"/>
            <a:ext cx="4991916" cy="8516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/>
          <p:cNvSpPr/>
          <p:nvPr userDrawn="1"/>
        </p:nvSpPr>
        <p:spPr>
          <a:xfrm>
            <a:off x="0" y="0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4410945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8063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1988840"/>
            <a:ext cx="5322093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6040968" y="327026"/>
            <a:ext cx="5719233" cy="59102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2" y="329514"/>
            <a:ext cx="5442456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8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9033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9613" y="5784273"/>
            <a:ext cx="11223112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503767" y="349251"/>
            <a:ext cx="11228917" cy="421120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4647515"/>
            <a:ext cx="11215711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 userDrawn="1"/>
        </p:nvSpPr>
        <p:spPr>
          <a:xfrm>
            <a:off x="476250" y="5692993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8" name="Shape 3"/>
          <p:cNvSpPr/>
          <p:nvPr userDrawn="1"/>
        </p:nvSpPr>
        <p:spPr>
          <a:xfrm>
            <a:off x="476250" y="4647135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9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26309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19070"/>
            <a:ext cx="11229673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9815128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7168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492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0586" y="2212910"/>
            <a:ext cx="11183692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6917128" y="3441526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476250" y="2560596"/>
            <a:ext cx="6750844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7762875" y="2592549"/>
            <a:ext cx="3976688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sp>
        <p:nvSpPr>
          <p:cNvPr id="12" name="Shape 7"/>
          <p:cNvSpPr/>
          <p:nvPr/>
        </p:nvSpPr>
        <p:spPr>
          <a:xfrm>
            <a:off x="476251" y="4315973"/>
            <a:ext cx="1124948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7" name="Shape 8"/>
          <p:cNvSpPr/>
          <p:nvPr/>
        </p:nvSpPr>
        <p:spPr>
          <a:xfrm>
            <a:off x="476252" y="2556825"/>
            <a:ext cx="112500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14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72358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25933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016000" y="1516530"/>
            <a:ext cx="10707843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608670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 hasCustomPrompt="1"/>
          </p:nvPr>
        </p:nvSpPr>
        <p:spPr>
          <a:xfrm>
            <a:off x="1016001" y="1875119"/>
            <a:ext cx="10708217" cy="4340411"/>
          </a:xfrm>
        </p:spPr>
        <p:txBody>
          <a:bodyPr vert="horz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297454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0" marR="0" indent="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None/>
              <a:tabLst/>
              <a:defRPr lang="da-DK" sz="1800" b="0" i="0">
                <a:solidFill>
                  <a:srgbClr val="000000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marL="241200" marR="0" lvl="0" indent="-2412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lang="da-DK" sz="2400" dirty="0"/>
              <a:t>Klik for at tilføje tekst</a:t>
            </a:r>
            <a:endParaRPr lang="da-DK" sz="22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34619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6128493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 anchor="ctr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7341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76251" y="3429000"/>
            <a:ext cx="53216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476251" y="1949623"/>
            <a:ext cx="5322093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3536156"/>
            <a:ext cx="5322093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1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861" y="1646702"/>
            <a:ext cx="5289936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6096001" y="333375"/>
            <a:ext cx="5617633" cy="58816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7305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</p:spTree>
    <p:extLst>
      <p:ext uri="{BB962C8B-B14F-4D97-AF65-F5344CB8AC3E}">
        <p14:creationId xmlns:p14="http://schemas.microsoft.com/office/powerpoint/2010/main" val="6839339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27117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76250" y="1305719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476250" y="225226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84211" y="233406"/>
            <a:ext cx="11239500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32573" y="1493490"/>
            <a:ext cx="10683177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7" name="ÆS_logo_POS_CMYK.pd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48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6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480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391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185">
          <p15:clr>
            <a:srgbClr val="F26B43"/>
          </p15:clr>
        </p15:guide>
        <p15:guide id="9" orient="horz" pos="1040">
          <p15:clr>
            <a:srgbClr val="F26B43"/>
          </p15:clr>
        </p15:guide>
        <p15:guide id="10" pos="226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scknpcyRzA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42rKFrpnbAhWGblAKHYBQA4UQjRx6BAgBEAU&amp;url=http://brandlovers.dk/laver-du-isbjerget-i-din-kommunikation/&amp;psig=AOvVaw1iCj0P8ya791yzzR7llYTl&amp;ust=152707971323767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j4e7j_ZjbAhXPYVAKHS3mAboQjRx6BAgBEAU&amp;url=https://www.shutterstock.com/video/clip-8826289-stock-footage--k-video-timelapse-of-freeway-busy-city-rush-hour-heavy-traffic-jam-highway-shanghai-at-night-yan.html&amp;psig=AOvVaw0Xza5Q00LNejaNAI5uX6RL&amp;ust=152706692461215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um.dk/~/media/Filer%20-%20Publikationer_i_pdf/2006/giv_borgerne_et_kram.pdf#page=32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midtvest.dk/artikel/se-oejeblikket-hvor-musikken-vaekker-demente-el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search?q=motion+efter%C3%A5r&amp;rls=com.microsoft:da-DK:IE-Address&amp;source=lnms&amp;tbm=isch&amp;sa=X&amp;ved=0ahUKEwiPleb9vMfeAhXEDywKHWxCDhEQ_AUIDigB&amp;biw=1680&amp;bih=80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mensvenligtdanmark.dk/om-kampagn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Livets%20efter&#229;r%20start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source=images&amp;cd=&amp;cad=rja&amp;uact=8&amp;ved=2ahUKEwjFv6rhspnbAhVEKlAKHcgGCcYQjRx6BAgBEAU&amp;url=http://jmvillarmea.com/vaciar-la-mente-el-primer-peldano-para-controlar-el-estres/&amp;psig=AOvVaw0P0Vzpb37KNnFlYu0V2qb9&amp;ust=1527081145803993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72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Demensformer</a:t>
            </a:r>
            <a:endParaRPr lang="da-DK" dirty="0"/>
          </a:p>
        </p:txBody>
      </p:sp>
      <p:graphicFrame>
        <p:nvGraphicFramePr>
          <p:cNvPr id="4" name="Pladsholder til indhold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681792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817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Demens og symptomer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 smtClean="0"/>
              <a:t>Alzheimer:</a:t>
            </a:r>
            <a:br>
              <a:rPr lang="da-DK" dirty="0" smtClean="0"/>
            </a:br>
            <a:r>
              <a:rPr lang="da-DK" dirty="0" smtClean="0"/>
              <a:t>Sprog, hukommelse, overblik og siden til frontallap med adfærds forstyrrelser</a:t>
            </a:r>
          </a:p>
          <a:p>
            <a:r>
              <a:rPr lang="da-DK" dirty="0" smtClean="0"/>
              <a:t>Lewy Body:</a:t>
            </a:r>
            <a:br>
              <a:rPr lang="da-DK" dirty="0" smtClean="0"/>
            </a:br>
            <a:r>
              <a:rPr lang="da-DK" dirty="0" smtClean="0"/>
              <a:t>Fysisk nedsættelse og nedsat koordination, rystelser og senere hallucinationer</a:t>
            </a:r>
          </a:p>
          <a:p>
            <a:r>
              <a:rPr lang="da-DK" dirty="0" smtClean="0"/>
              <a:t>Frontallaps demens:</a:t>
            </a:r>
            <a:br>
              <a:rPr lang="da-DK" dirty="0" smtClean="0"/>
            </a:br>
            <a:r>
              <a:rPr lang="da-DK" dirty="0" smtClean="0"/>
              <a:t>Overblik, adfærd, behovsstyret og senere med udad eller indad reagerende adfærd</a:t>
            </a:r>
          </a:p>
          <a:p>
            <a:r>
              <a:rPr lang="da-DK" dirty="0" smtClean="0"/>
              <a:t>Apopleksi:</a:t>
            </a:r>
            <a:br>
              <a:rPr lang="da-DK" dirty="0" smtClean="0"/>
            </a:br>
            <a:r>
              <a:rPr lang="da-DK" dirty="0" smtClean="0"/>
              <a:t>Symptomer afhænger af placeringen af skaden</a:t>
            </a:r>
          </a:p>
        </p:txBody>
      </p:sp>
    </p:spTree>
    <p:extLst>
      <p:ext uri="{BB962C8B-B14F-4D97-AF65-F5344CB8AC3E}">
        <p14:creationId xmlns:p14="http://schemas.microsoft.com/office/powerpoint/2010/main" val="1150865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Læs farven – ikke ordet</a:t>
            </a:r>
            <a:endParaRPr lang="da-DK" dirty="0"/>
          </a:p>
        </p:txBody>
      </p:sp>
      <p:sp>
        <p:nvSpPr>
          <p:cNvPr id="4" name="object 89"/>
          <p:cNvSpPr/>
          <p:nvPr/>
        </p:nvSpPr>
        <p:spPr>
          <a:xfrm>
            <a:off x="1487488" y="1664804"/>
            <a:ext cx="9217024" cy="4392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427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Svend og Britt</a:t>
            </a:r>
            <a:endParaRPr lang="da-DK" dirty="0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15353" r="33427" b="48473"/>
          <a:stretch/>
        </p:blipFill>
        <p:spPr bwMode="auto">
          <a:xfrm>
            <a:off x="2585545" y="2055428"/>
            <a:ext cx="7005871" cy="32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581150" y="5414526"/>
            <a:ext cx="9124950" cy="471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latinLnBrk="1" hangingPunct="0"/>
            <a:r>
              <a:rPr lang="da-DK" sz="2400" dirty="0">
                <a:solidFill>
                  <a:srgbClr val="414141"/>
                </a:solidFill>
                <a:ea typeface="Palatino"/>
                <a:cs typeface="Palatino"/>
                <a:sym typeface="Palatino"/>
              </a:rPr>
              <a:t>https://www.youtube.com/results?search_query=svend+demens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+mn-lt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77203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Hjernen</a:t>
            </a:r>
            <a:endParaRPr lang="da-DK" dirty="0"/>
          </a:p>
        </p:txBody>
      </p:sp>
      <p:pic>
        <p:nvPicPr>
          <p:cNvPr id="1030" name="Picture 6" descr="Billedresultat for markvej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1542198"/>
            <a:ext cx="6400801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84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Erindringsøer og glemselshavet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 descr="Relateret bille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381823"/>
            <a:ext cx="7420508" cy="49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20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Spindelvæv og motorveje</a:t>
            </a:r>
            <a:endParaRPr lang="da-DK" dirty="0"/>
          </a:p>
        </p:txBody>
      </p:sp>
      <p:pic>
        <p:nvPicPr>
          <p:cNvPr id="7" name="Picture 4" descr="Billedresultat for spindelvæv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5" y="2335254"/>
            <a:ext cx="4964345" cy="33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ret bille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362200"/>
            <a:ext cx="5228544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85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UFO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Husk UFO, når du bliver </a:t>
            </a:r>
            <a:r>
              <a:rPr lang="da-DK" b="1" dirty="0" smtClean="0"/>
              <a:t>gammel</a:t>
            </a:r>
          </a:p>
          <a:p>
            <a:pPr marL="0" indent="0" algn="ctr">
              <a:buNone/>
            </a:pPr>
            <a:endParaRPr lang="da-DK" b="1" dirty="0"/>
          </a:p>
          <a:p>
            <a:r>
              <a:rPr lang="da-DK" dirty="0" smtClean="0"/>
              <a:t>Udfordringer</a:t>
            </a:r>
            <a:endParaRPr lang="da-DK" dirty="0"/>
          </a:p>
          <a:p>
            <a:r>
              <a:rPr lang="da-DK" dirty="0"/>
              <a:t>Fællesskab</a:t>
            </a:r>
          </a:p>
          <a:p>
            <a:r>
              <a:rPr lang="da-DK" dirty="0"/>
              <a:t>Oplevelser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Alle </a:t>
            </a:r>
            <a:r>
              <a:rPr lang="da-DK" dirty="0"/>
              <a:t>tre er afgørende for, at vi kan få et godt og aktivt liv som gamle.</a:t>
            </a:r>
          </a:p>
          <a:p>
            <a:pPr marL="0" indent="0" algn="r">
              <a:buNone/>
            </a:pPr>
            <a:r>
              <a:rPr lang="da-DK" sz="1400" i="1" dirty="0"/>
              <a:t>Kilde: Ellen Garde, læge og hjerneforsker</a:t>
            </a:r>
            <a:endParaRPr lang="da-DK" sz="1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4271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KRAMS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Kost</a:t>
            </a:r>
          </a:p>
          <a:p>
            <a:r>
              <a:rPr lang="da-DK" sz="3200" dirty="0" smtClean="0"/>
              <a:t>Rygning</a:t>
            </a:r>
          </a:p>
          <a:p>
            <a:r>
              <a:rPr lang="da-DK" sz="3200" dirty="0" smtClean="0"/>
              <a:t>Alkohol</a:t>
            </a:r>
          </a:p>
          <a:p>
            <a:r>
              <a:rPr lang="da-DK" sz="3200" dirty="0" smtClean="0"/>
              <a:t>Motion</a:t>
            </a:r>
          </a:p>
          <a:p>
            <a:r>
              <a:rPr lang="da-DK" sz="3200" dirty="0" smtClean="0"/>
              <a:t>Sociale relationer</a:t>
            </a:r>
          </a:p>
        </p:txBody>
      </p:sp>
      <p:sp>
        <p:nvSpPr>
          <p:cNvPr id="4" name="Rectangle 1">
            <a:hlinkClick r:id="rId2" tooltip="Page 32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2">
            <a:hlinkClick r:id="rId2" tooltip="Page 32"/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370">
            <a:off x="6248400" y="1866900"/>
            <a:ext cx="268112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313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775376" y="1916832"/>
            <a:ext cx="10460864" cy="4176464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Ensomhed</a:t>
            </a:r>
          </a:p>
          <a:p>
            <a:r>
              <a:rPr lang="da-DK" dirty="0" smtClean="0"/>
              <a:t>Kedsomhed</a:t>
            </a:r>
          </a:p>
          <a:p>
            <a:r>
              <a:rPr lang="da-DK" dirty="0" smtClean="0"/>
              <a:t>Hjælpeløshed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>
          <a:xfrm>
            <a:off x="1690926" y="6264279"/>
            <a:ext cx="1218988" cy="365125"/>
          </a:xfrm>
          <a:prstGeom prst="rect">
            <a:avLst/>
          </a:prstGeom>
        </p:spPr>
        <p:txBody>
          <a:bodyPr/>
          <a:lstStyle/>
          <a:p>
            <a:fld id="{D893B6F1-9E16-499E-B923-E2CC6A421F74}" type="datetime1">
              <a:rPr lang="da-DK" sz="1200" smtClean="0"/>
              <a:pPr/>
              <a:t>29-11-2018</a:t>
            </a:fld>
            <a:endParaRPr lang="da-DK" sz="12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776683" y="6264279"/>
            <a:ext cx="812659" cy="365125"/>
          </a:xfrm>
          <a:prstGeom prst="rect">
            <a:avLst/>
          </a:prstGeom>
        </p:spPr>
        <p:txBody>
          <a:bodyPr/>
          <a:lstStyle/>
          <a:p>
            <a:fld id="{EFDD6E78-A720-490C-8F53-674274A94C7A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3011497" y="6264279"/>
            <a:ext cx="5891777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Ældre Sagen PowerPoint eksempel</a:t>
            </a:r>
            <a:endParaRPr lang="da-DK" dirty="0"/>
          </a:p>
        </p:txBody>
      </p:sp>
      <p:pic>
        <p:nvPicPr>
          <p:cNvPr id="7" name="Billede 6"/>
          <p:cNvPicPr/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t="64937" r="5723" b="22706"/>
          <a:stretch/>
        </p:blipFill>
        <p:spPr bwMode="auto">
          <a:xfrm>
            <a:off x="719403" y="4231361"/>
            <a:ext cx="10945216" cy="816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Værdighed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1819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Demensvenlig lokalafdeling - </a:t>
            </a:r>
            <a:r>
              <a:rPr lang="da-DK" sz="4400"/>
              <a:t>nytter </a:t>
            </a:r>
            <a:r>
              <a:rPr lang="da-DK" sz="4400" smtClean="0"/>
              <a:t>det?</a:t>
            </a:r>
            <a:endParaRPr lang="da-DK" sz="4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Jette Abildskov, konsulent i Ældre Sagen</a:t>
            </a:r>
            <a:endParaRPr lang="da-DK" dirty="0"/>
          </a:p>
        </p:txBody>
      </p:sp>
      <p:sp>
        <p:nvSpPr>
          <p:cNvPr id="6" name="Pladsholder til tekst 2"/>
          <p:cNvSpPr txBox="1">
            <a:spLocks/>
          </p:cNvSpPr>
          <p:nvPr/>
        </p:nvSpPr>
        <p:spPr>
          <a:xfrm>
            <a:off x="7486650" y="2613348"/>
            <a:ext cx="4552950" cy="16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0" indent="0" algn="l" defTabSz="410751" eaLnBrk="1" hangingPunct="1">
              <a:lnSpc>
                <a:spcPts val="2039"/>
              </a:lnSpc>
              <a:spcBef>
                <a:spcPts val="0"/>
              </a:spcBef>
              <a:buSzTx/>
              <a:buFont typeface="Arial"/>
              <a:buNone/>
              <a:defRPr sz="17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0" indent="160729" algn="l" defTabSz="410751" eaLnBrk="1" hangingPunct="1">
              <a:lnSpc>
                <a:spcPct val="120000"/>
              </a:lnSpc>
              <a:spcBef>
                <a:spcPts val="0"/>
              </a:spcBef>
              <a:buSzTx/>
              <a:buNone/>
              <a:defRPr sz="1700" b="0" i="0">
                <a:solidFill>
                  <a:schemeClr val="tx2">
                    <a:lumMod val="50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0" indent="321457" algn="l" defTabSz="410751" eaLnBrk="1" hangingPunct="1">
              <a:lnSpc>
                <a:spcPct val="120000"/>
              </a:lnSpc>
              <a:spcBef>
                <a:spcPts val="0"/>
              </a:spcBef>
              <a:buSzTx/>
              <a:buNone/>
              <a:defRPr sz="1700" b="0" i="0">
                <a:solidFill>
                  <a:schemeClr val="tx2">
                    <a:lumMod val="50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0" indent="482186" defTabSz="410751" eaLnBrk="1" hangingPunct="1">
              <a:lnSpc>
                <a:spcPct val="120000"/>
              </a:lnSpc>
              <a:spcBef>
                <a:spcPts val="0"/>
              </a:spcBef>
              <a:buSzTx/>
              <a:buNone/>
              <a:defRPr sz="1700" b="0" i="0">
                <a:solidFill>
                  <a:schemeClr val="tx2">
                    <a:lumMod val="50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marL="0" indent="642915" defTabSz="410751" eaLnBrk="1" hangingPunct="1">
              <a:lnSpc>
                <a:spcPct val="120000"/>
              </a:lnSpc>
              <a:spcBef>
                <a:spcPts val="0"/>
              </a:spcBef>
              <a:buSzTx/>
              <a:buNone/>
              <a:defRPr sz="1700" b="0" i="0">
                <a:solidFill>
                  <a:schemeClr val="tx2">
                    <a:lumMod val="50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5pPr>
            <a:lvl6pPr marL="1945610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275997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606383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936770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da-DK" sz="2000" dirty="0"/>
              <a:t>Distrikt 3: </a:t>
            </a:r>
            <a:br>
              <a:rPr lang="da-DK" sz="2000" dirty="0"/>
            </a:br>
            <a:r>
              <a:rPr lang="da-DK" sz="2000" dirty="0"/>
              <a:t>Århus </a:t>
            </a:r>
            <a:r>
              <a:rPr lang="da-DK" sz="2000" dirty="0" smtClean="0"/>
              <a:t>den </a:t>
            </a:r>
            <a:r>
              <a:rPr lang="da-DK" sz="2000" dirty="0"/>
              <a:t>15. november</a:t>
            </a:r>
            <a:endParaRPr lang="da-DK" sz="2000" kern="0" dirty="0"/>
          </a:p>
        </p:txBody>
      </p:sp>
    </p:spTree>
    <p:extLst>
      <p:ext uri="{BB962C8B-B14F-4D97-AF65-F5344CB8AC3E}">
        <p14:creationId xmlns:p14="http://schemas.microsoft.com/office/powerpoint/2010/main" val="3975199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2800" dirty="0"/>
              <a:t>Tidsperioden omkring barndommen og det tidlige voksenliv havde væsentligt flere minder og erindringer</a:t>
            </a:r>
          </a:p>
          <a:p>
            <a:endParaRPr lang="da-DK" sz="2800" dirty="0" smtClean="0"/>
          </a:p>
          <a:p>
            <a:r>
              <a:rPr lang="da-DK" sz="2800" dirty="0" smtClean="0"/>
              <a:t>Mennesker </a:t>
            </a:r>
            <a:r>
              <a:rPr lang="da-DK" sz="2800" dirty="0"/>
              <a:t>med en demenssygdom, hvor sygdomsforløbet gradvist kendetegnes ved identitetstab – eksempelvis Alzheimers sygdom – kan således have stor glæde af at fokusere på netop de tidlige leveår for at fremkalde </a:t>
            </a:r>
            <a:r>
              <a:rPr lang="da-DK" sz="2800" dirty="0" smtClean="0"/>
              <a:t>livsminder</a:t>
            </a:r>
          </a:p>
          <a:p>
            <a:pPr marL="0" indent="0" algn="r">
              <a:buNone/>
            </a:pPr>
            <a:r>
              <a:rPr lang="da-DK" sz="2000" dirty="0"/>
              <a:t>Robert Butler, Psykolog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2322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Fortid i nutid for fremtid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5" y="2653235"/>
            <a:ext cx="10436798" cy="316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03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Demensvenlige lokalsamfund</a:t>
            </a:r>
            <a:endParaRPr lang="da-DK" dirty="0"/>
          </a:p>
        </p:txBody>
      </p:sp>
      <p:pic>
        <p:nvPicPr>
          <p:cNvPr id="6146" name="Picture 2" descr="H:\Back up 6\BiggerPicture ÆS Ikoner PNG\PNG Sorg &amp; Livskriser\BiggerPicture_ÆS_Ikoner_sorg&amp;livskriser_031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05" y="1796612"/>
            <a:ext cx="2846167" cy="28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Back up 6\BiggerPicture ÆS Ikoner PNG\PNG Sorg &amp; Livskriser\BiggerPicture_ÆS_Ikoner_sorg&amp;livskriser_0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505283"/>
            <a:ext cx="2997475" cy="31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Back up 6\BiggerPicture ÆS Ikoner PNG\PNG Sorg &amp; Livskriser\BiggerPicture_ÆS_Ikoner_sorg&amp;livskriser_0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03" y="2170607"/>
            <a:ext cx="2476863" cy="25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46" y="2110337"/>
            <a:ext cx="2541588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466194" y="5270203"/>
            <a:ext cx="93294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Hvad er et demensvenligt samfund?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rgbClr val="414141"/>
                </a:solidFill>
                <a:ea typeface="Palatino"/>
                <a:cs typeface="Palatino"/>
                <a:sym typeface="Palatino"/>
              </a:rPr>
              <a:t>Hvad betyder det for mennesker med demens og deres pårørende?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+mn-lt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163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 smtClean="0"/>
              <a:t>Livsområder</a:t>
            </a:r>
            <a:br>
              <a:rPr lang="da-DK" sz="3200" dirty="0" smtClean="0"/>
            </a:br>
            <a:r>
              <a:rPr lang="da-DK" sz="3200" dirty="0" smtClean="0"/>
              <a:t>10 veje til 100 oplevelser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da-DK" sz="2400" dirty="0"/>
              <a:t>Natur og </a:t>
            </a:r>
            <a:r>
              <a:rPr lang="da-DK" sz="2400" dirty="0" err="1"/>
              <a:t>udeliv</a:t>
            </a:r>
            <a:endParaRPr lang="da-DK" sz="2400" dirty="0"/>
          </a:p>
          <a:p>
            <a:pPr marL="228600" indent="-228600">
              <a:buFont typeface="+mj-lt"/>
              <a:buAutoNum type="arabicPeriod"/>
            </a:pPr>
            <a:r>
              <a:rPr lang="da-DK" sz="2400" dirty="0" smtClean="0"/>
              <a:t>Fortællinger </a:t>
            </a:r>
            <a:r>
              <a:rPr lang="da-DK" sz="2400" dirty="0"/>
              <a:t>og historier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2400" dirty="0"/>
              <a:t>Mad og måltider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2400" dirty="0" smtClean="0"/>
              <a:t>Hverdagens gøremål</a:t>
            </a:r>
            <a:endParaRPr lang="da-DK" sz="2400" dirty="0"/>
          </a:p>
          <a:p>
            <a:pPr marL="228600" indent="-228600">
              <a:buFont typeface="+mj-lt"/>
              <a:buAutoNum type="arabicPeriod"/>
            </a:pPr>
            <a:r>
              <a:rPr lang="da-DK" sz="2400" dirty="0" smtClean="0"/>
              <a:t>Musik, sang og kunst</a:t>
            </a:r>
            <a:endParaRPr lang="da-DK" sz="2400" dirty="0"/>
          </a:p>
          <a:p>
            <a:pPr marL="228600" indent="-228600">
              <a:buFont typeface="+mj-lt"/>
              <a:buAutoNum type="arabicPeriod"/>
            </a:pPr>
            <a:r>
              <a:rPr lang="da-DK" sz="2400" dirty="0" smtClean="0"/>
              <a:t>Spil </a:t>
            </a:r>
            <a:r>
              <a:rPr lang="da-DK" sz="2400" dirty="0"/>
              <a:t>og leg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2400" dirty="0"/>
              <a:t>Krop og bevægelse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2400" dirty="0"/>
              <a:t>Dyr og kæledyr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2400" dirty="0"/>
              <a:t>Håndværk og håndgerning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2400" dirty="0" smtClean="0"/>
              <a:t>Medier, IT </a:t>
            </a:r>
            <a:r>
              <a:rPr lang="da-DK" sz="2400" dirty="0"/>
              <a:t>og teknologi</a:t>
            </a:r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1" y="1821245"/>
            <a:ext cx="5165352" cy="364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66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804" y="3234521"/>
            <a:ext cx="2209800" cy="12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Dyr og kæledyr øger velvære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1016001" y="1516532"/>
            <a:ext cx="10625539" cy="47064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smtClean="0"/>
              <a:t>Du bliver </a:t>
            </a:r>
            <a:r>
              <a:rPr lang="da-DK" dirty="0"/>
              <a:t>mere glad og afslappet af at være sammen med dit </a:t>
            </a:r>
            <a:r>
              <a:rPr lang="da-DK" dirty="0" smtClean="0"/>
              <a:t>kæledyr, og det giver </a:t>
            </a:r>
            <a:r>
              <a:rPr lang="da-DK" dirty="0"/>
              <a:t>os velvære og gør os </a:t>
            </a:r>
            <a:r>
              <a:rPr lang="da-DK" dirty="0" smtClean="0"/>
              <a:t>sundere</a:t>
            </a:r>
          </a:p>
          <a:p>
            <a:pPr marL="0" indent="0">
              <a:buNone/>
            </a:pPr>
            <a:r>
              <a:rPr lang="da-DK" dirty="0" smtClean="0"/>
              <a:t>At ae et kæledyr </a:t>
            </a:r>
            <a:r>
              <a:rPr lang="da-DK" dirty="0"/>
              <a:t>frigiver en række signalstoffer i vores krop, der bidrager til vores mentale og fysiske </a:t>
            </a:r>
            <a:r>
              <a:rPr lang="da-DK" dirty="0" smtClean="0"/>
              <a:t>velvære. Det samme sker i naturen og ved musik og sang.</a:t>
            </a:r>
          </a:p>
          <a:p>
            <a:r>
              <a:rPr lang="da-DK" dirty="0" smtClean="0"/>
              <a:t>Det er </a:t>
            </a:r>
            <a:r>
              <a:rPr lang="da-DK" dirty="0"/>
              <a:t>hormonet </a:t>
            </a:r>
            <a:r>
              <a:rPr lang="da-DK" dirty="0" err="1" smtClean="0"/>
              <a:t>oxytocin</a:t>
            </a:r>
            <a:r>
              <a:rPr lang="da-DK" dirty="0" smtClean="0"/>
              <a:t>, der påvirker </a:t>
            </a:r>
            <a:r>
              <a:rPr lang="da-DK" dirty="0"/>
              <a:t>os positivt på mange måder. </a:t>
            </a:r>
            <a:endParaRPr lang="da-DK" dirty="0" smtClean="0"/>
          </a:p>
          <a:p>
            <a:pPr lvl="1"/>
            <a:r>
              <a:rPr lang="da-DK" dirty="0" smtClean="0"/>
              <a:t>Smertelindrende</a:t>
            </a:r>
          </a:p>
          <a:p>
            <a:pPr lvl="1"/>
            <a:r>
              <a:rPr lang="da-DK" dirty="0" smtClean="0"/>
              <a:t>sænker </a:t>
            </a:r>
            <a:r>
              <a:rPr lang="da-DK" dirty="0"/>
              <a:t>det vores </a:t>
            </a:r>
            <a:r>
              <a:rPr lang="da-DK" dirty="0" smtClean="0"/>
              <a:t>blodtryk</a:t>
            </a:r>
          </a:p>
          <a:p>
            <a:pPr lvl="1"/>
            <a:r>
              <a:rPr lang="da-DK" dirty="0" smtClean="0"/>
              <a:t>Sænker hjerterytme og puls</a:t>
            </a:r>
          </a:p>
          <a:p>
            <a:pPr lvl="1"/>
            <a:r>
              <a:rPr lang="da-DK" dirty="0" smtClean="0"/>
              <a:t>Sænker stressniveau</a:t>
            </a:r>
          </a:p>
          <a:p>
            <a:pPr lvl="1"/>
            <a:r>
              <a:rPr lang="da-DK" dirty="0" smtClean="0"/>
              <a:t>Stabiliserer </a:t>
            </a:r>
            <a:r>
              <a:rPr lang="da-DK" dirty="0"/>
              <a:t>vores </a:t>
            </a:r>
            <a:r>
              <a:rPr lang="da-DK" dirty="0" smtClean="0"/>
              <a:t>humør</a:t>
            </a:r>
          </a:p>
          <a:p>
            <a:pPr lvl="1"/>
            <a:r>
              <a:rPr lang="da-DK" dirty="0" smtClean="0"/>
              <a:t>Bidrager </a:t>
            </a:r>
            <a:r>
              <a:rPr lang="da-DK" dirty="0"/>
              <a:t>til afspænding og </a:t>
            </a:r>
            <a:r>
              <a:rPr lang="da-DK" dirty="0" smtClean="0"/>
              <a:t>lykkefølelse</a:t>
            </a:r>
          </a:p>
          <a:p>
            <a:pPr lvl="1"/>
            <a:r>
              <a:rPr lang="da-DK" dirty="0" smtClean="0"/>
              <a:t>Vi </a:t>
            </a:r>
            <a:r>
              <a:rPr lang="da-DK" dirty="0"/>
              <a:t>får en følelse af samhørighed med </a:t>
            </a:r>
            <a:r>
              <a:rPr lang="da-DK" dirty="0" smtClean="0"/>
              <a:t>dem</a:t>
            </a:r>
          </a:p>
          <a:p>
            <a:pPr marL="240460" lvl="1" indent="0">
              <a:buNone/>
            </a:pPr>
            <a:r>
              <a:rPr lang="da-DK" sz="1500" dirty="0" smtClean="0"/>
              <a:t>(Karen Thodberg er adfærdsbiolog og seniorforsker ved Århus Universitet)</a:t>
            </a:r>
            <a:endParaRPr lang="da-DK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22" y="4496172"/>
            <a:ext cx="1953983" cy="1781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30" y="3562068"/>
            <a:ext cx="2344795" cy="15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09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Kontakt og glæde i hverdagen</a:t>
            </a:r>
            <a:endParaRPr lang="da-DK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20377" r="49254" b="44119"/>
          <a:stretch/>
        </p:blipFill>
        <p:spPr bwMode="auto">
          <a:xfrm>
            <a:off x="2665564" y="2033753"/>
            <a:ext cx="6577789" cy="368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314450" y="6076949"/>
            <a:ext cx="8915400" cy="379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latinLnBrk="1" hangingPunct="0"/>
            <a:r>
              <a:rPr lang="da-DK" dirty="0"/>
              <a:t>https://</a:t>
            </a:r>
            <a:r>
              <a:rPr lang="da-DK" dirty="0" smtClean="0"/>
              <a:t>www.tvmidtvest.dk/artikel/se-oejeblikket-hvor-musikken-vaekker-demente-else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0031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Demensvenligt Danmark </a:t>
            </a:r>
            <a:br>
              <a:rPr lang="da-DK" dirty="0" smtClean="0"/>
            </a:br>
            <a:r>
              <a:rPr lang="da-DK" dirty="0" smtClean="0"/>
              <a:t>og demensvenlige lokalafdelinger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3200" dirty="0"/>
              <a:t>4</a:t>
            </a:r>
            <a:r>
              <a:rPr lang="da-DK" sz="3200" dirty="0" smtClean="0"/>
              <a:t> anbefalinger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endParaRPr lang="da-DK" sz="3200" dirty="0" smtClean="0"/>
          </a:p>
          <a:p>
            <a:r>
              <a:rPr lang="da-DK" dirty="0" smtClean="0"/>
              <a:t>Demensansvarlig</a:t>
            </a:r>
          </a:p>
          <a:p>
            <a:r>
              <a:rPr lang="da-DK" dirty="0" smtClean="0"/>
              <a:t>Én aktivitet minimum</a:t>
            </a:r>
          </a:p>
          <a:p>
            <a:r>
              <a:rPr lang="da-DK" dirty="0" smtClean="0"/>
              <a:t>Åbne fællesskaber</a:t>
            </a:r>
          </a:p>
          <a:p>
            <a:r>
              <a:rPr lang="da-DK" dirty="0" smtClean="0"/>
              <a:t>Viden til alle også på web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76" y="2651181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illedresultat for spur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6" descr="Billedresultat for spurv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994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1800" dirty="0">
                <a:solidFill>
                  <a:srgbClr val="414141"/>
                </a:solidFill>
                <a:ea typeface="Palatino"/>
                <a:cs typeface="Palatino"/>
                <a:sym typeface="Palatino"/>
              </a:rPr>
              <a:t>https://www.aeldresagen.dk/frivilligportalen/social-indsats/demens/materiale-demensvenlig-lokalafdeling</a:t>
            </a:r>
            <a:r>
              <a:rPr lang="da-DK" sz="5400" dirty="0">
                <a:solidFill>
                  <a:srgbClr val="414141"/>
                </a:solidFill>
                <a:ea typeface="Palatino"/>
                <a:cs typeface="Palatino"/>
                <a:sym typeface="Palatino"/>
              </a:rPr>
              <a:t/>
            </a:r>
            <a:br>
              <a:rPr lang="da-DK" sz="5400" dirty="0">
                <a:solidFill>
                  <a:srgbClr val="414141"/>
                </a:solidFill>
                <a:ea typeface="Palatino"/>
                <a:cs typeface="Palatino"/>
                <a:sym typeface="Palatino"/>
              </a:rPr>
            </a:br>
            <a:r>
              <a:rPr lang="da-DK" dirty="0" smtClean="0"/>
              <a:t> Materialer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620">
            <a:off x="1305151" y="1438984"/>
            <a:ext cx="3423787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42" y="1576844"/>
            <a:ext cx="363501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972550" y="4404856"/>
            <a:ext cx="2895600" cy="1210588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Klik for at se film</a:t>
            </a:r>
            <a: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 og </a:t>
            </a:r>
            <a: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  <a:hlinkClick r:id="rId4"/>
              </a:rPr>
              <a:t>materialer</a:t>
            </a:r>
            <a: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 på </a:t>
            </a:r>
            <a:b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</a:br>
            <a: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Frivilligportalen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+mn-lt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8794767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Giv demens et tvist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536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30000" r="17395" b="20185"/>
          <a:stretch/>
        </p:blipFill>
        <p:spPr bwMode="auto">
          <a:xfrm>
            <a:off x="2571750" y="1314450"/>
            <a:ext cx="71628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990850" y="5259963"/>
            <a:ext cx="6324600" cy="471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Folebevægelsen for demensvenligt Danmark</a:t>
            </a:r>
          </a:p>
        </p:txBody>
      </p:sp>
    </p:spTree>
    <p:extLst>
      <p:ext uri="{BB962C8B-B14F-4D97-AF65-F5344CB8AC3E}">
        <p14:creationId xmlns:p14="http://schemas.microsoft.com/office/powerpoint/2010/main" val="3182503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Demens - hvad gør det ved os?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Demensramte – kognitive / intellektuelle funktioner, syn, balance</a:t>
            </a:r>
          </a:p>
          <a:p>
            <a:r>
              <a:rPr lang="da-DK" sz="2400" dirty="0" smtClean="0"/>
              <a:t>Familie og andre pårørende – inddrages</a:t>
            </a:r>
          </a:p>
          <a:p>
            <a:r>
              <a:rPr lang="da-DK" sz="2400" dirty="0" smtClean="0"/>
              <a:t>Omgivelserne - tilrettelægges</a:t>
            </a:r>
          </a:p>
          <a:p>
            <a:endParaRPr lang="da-DK" sz="2400" dirty="0" smtClean="0"/>
          </a:p>
        </p:txBody>
      </p:sp>
      <p:pic>
        <p:nvPicPr>
          <p:cNvPr id="5" name="Pladsholder til indhold 7" descr="snapshot70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8031" y="2853559"/>
            <a:ext cx="2860631" cy="17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6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ret bille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697162"/>
            <a:ext cx="4972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demens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1016001" y="1516530"/>
            <a:ext cx="7423150" cy="4706471"/>
          </a:xfrm>
        </p:spPr>
        <p:txBody>
          <a:bodyPr/>
          <a:lstStyle/>
          <a:p>
            <a:r>
              <a:rPr lang="da-DK" dirty="0" smtClean="0"/>
              <a:t>Demens er en tilstand </a:t>
            </a:r>
          </a:p>
          <a:p>
            <a:r>
              <a:rPr lang="da-DK" dirty="0" smtClean="0"/>
              <a:t>Der findes 200-300 sygdomme der giver denne tilstand</a:t>
            </a:r>
          </a:p>
          <a:p>
            <a:r>
              <a:rPr lang="da-DK" dirty="0" smtClean="0"/>
              <a:t>Symptomerne er nedsat intellektuelt funktionsniveau fx hukommelse</a:t>
            </a:r>
            <a:r>
              <a:rPr lang="da-DK" dirty="0"/>
              <a:t> </a:t>
            </a:r>
            <a:r>
              <a:rPr lang="da-DK" dirty="0" smtClean="0"/>
              <a:t>og overblik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1800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Fakta om demens</a:t>
            </a:r>
            <a:br>
              <a:rPr lang="da-DK" dirty="0" smtClean="0"/>
            </a:br>
            <a:r>
              <a:rPr lang="da-DK" sz="1300" dirty="0" smtClean="0">
                <a:ea typeface="Calibri"/>
                <a:cs typeface="Times New Roman"/>
              </a:rPr>
              <a:t>Fra </a:t>
            </a:r>
            <a:r>
              <a:rPr lang="da-DK" sz="1300" dirty="0">
                <a:ea typeface="Calibri"/>
                <a:cs typeface="Times New Roman"/>
              </a:rPr>
              <a:t>Ældrekommissionens rapport “Livskvalitet og selvbestemmelse på plejehjem</a:t>
            </a:r>
            <a:r>
              <a:rPr lang="da-DK" sz="1300" dirty="0" smtClean="0">
                <a:ea typeface="Calibri"/>
                <a:cs typeface="Times New Roman"/>
              </a:rPr>
              <a:t>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84.000 </a:t>
            </a:r>
            <a:r>
              <a:rPr lang="da-DK" sz="2400" dirty="0"/>
              <a:t>mennesker </a:t>
            </a:r>
            <a:r>
              <a:rPr lang="da-DK" sz="2400" dirty="0" smtClean="0"/>
              <a:t>har en </a:t>
            </a:r>
            <a:r>
              <a:rPr lang="da-DK" sz="2400" dirty="0"/>
              <a:t>demens sygdom heraf </a:t>
            </a:r>
            <a:r>
              <a:rPr lang="da-DK" sz="2400" dirty="0" smtClean="0"/>
              <a:t>har 60% Alzheimer</a:t>
            </a:r>
            <a:endParaRPr lang="da-DK" sz="2400" u="sng" dirty="0"/>
          </a:p>
          <a:p>
            <a:r>
              <a:rPr lang="da-DK" sz="2400" dirty="0"/>
              <a:t>400.000 danskere er nære pårørende til en person, der lider af en demenssygdom</a:t>
            </a:r>
          </a:p>
          <a:p>
            <a:pPr>
              <a:lnSpc>
                <a:spcPct val="110000"/>
              </a:lnSpc>
            </a:pPr>
            <a:r>
              <a:rPr lang="da-DK" sz="2400" dirty="0" smtClean="0"/>
              <a:t>Op </a:t>
            </a:r>
            <a:r>
              <a:rPr lang="da-DK" sz="2400" dirty="0"/>
              <a:t>imod 65 % af </a:t>
            </a:r>
            <a:r>
              <a:rPr lang="da-DK" sz="2400" dirty="0" smtClean="0"/>
              <a:t>demensramte får </a:t>
            </a:r>
            <a:r>
              <a:rPr lang="da-DK" sz="2400" dirty="0"/>
              <a:t>en </a:t>
            </a:r>
            <a:r>
              <a:rPr lang="da-DK" sz="2400" dirty="0" err="1"/>
              <a:t>uspecifik</a:t>
            </a:r>
            <a:r>
              <a:rPr lang="da-DK" sz="2400" dirty="0"/>
              <a:t> demens </a:t>
            </a:r>
            <a:r>
              <a:rPr lang="da-DK" sz="2400" dirty="0" smtClean="0"/>
              <a:t>diagnose</a:t>
            </a:r>
          </a:p>
          <a:p>
            <a:pPr>
              <a:lnSpc>
                <a:spcPct val="110000"/>
              </a:lnSpc>
            </a:pPr>
            <a:r>
              <a:rPr lang="da-DK" sz="2400" dirty="0" smtClean="0">
                <a:ea typeface="Calibri"/>
                <a:cs typeface="Times New Roman"/>
              </a:rPr>
              <a:t>75-85% af beboerne på </a:t>
            </a:r>
            <a:r>
              <a:rPr lang="da-DK" sz="2400" dirty="0" err="1" smtClean="0">
                <a:ea typeface="Calibri"/>
                <a:cs typeface="Times New Roman"/>
              </a:rPr>
              <a:t>pl.hj</a:t>
            </a:r>
            <a:r>
              <a:rPr lang="da-DK" sz="2400" dirty="0" smtClean="0">
                <a:ea typeface="Calibri"/>
                <a:cs typeface="Times New Roman"/>
              </a:rPr>
              <a:t>. har demens eller demenslignende symptomer</a:t>
            </a:r>
            <a:endParaRPr lang="da-DK" sz="2400" dirty="0">
              <a:ea typeface="Calibri"/>
              <a:cs typeface="Times New Roman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da-DK" sz="2400" dirty="0">
                <a:ea typeface="Calibri"/>
                <a:cs typeface="Times New Roman"/>
              </a:rPr>
              <a:t>40 % føler sig </a:t>
            </a:r>
            <a:r>
              <a:rPr lang="da-DK" sz="2400" dirty="0" smtClean="0">
                <a:ea typeface="Calibri"/>
                <a:cs typeface="Times New Roman"/>
              </a:rPr>
              <a:t>ofte </a:t>
            </a:r>
            <a:r>
              <a:rPr lang="da-DK" sz="2400" dirty="0">
                <a:ea typeface="Calibri"/>
                <a:cs typeface="Times New Roman"/>
              </a:rPr>
              <a:t>ufrivilligt </a:t>
            </a:r>
            <a:r>
              <a:rPr lang="da-DK" sz="2400" dirty="0" smtClean="0">
                <a:ea typeface="Calibri"/>
                <a:cs typeface="Times New Roman"/>
              </a:rPr>
              <a:t>ensomme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da-DK" sz="2400" dirty="0" smtClean="0">
                <a:ea typeface="Calibri"/>
                <a:cs typeface="Times New Roman"/>
              </a:rPr>
              <a:t>3500 yngre har demens</a:t>
            </a:r>
            <a:endParaRPr lang="da-DK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562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210" y="225932"/>
            <a:ext cx="11229673" cy="1545717"/>
          </a:xfrm>
        </p:spPr>
        <p:txBody>
          <a:bodyPr>
            <a:normAutofit fontScale="90000"/>
          </a:bodyPr>
          <a:lstStyle/>
          <a:p>
            <a:r>
              <a:rPr lang="da-DK" b="1" i="1" dirty="0"/>
              <a:t>Fysisk og kognitiv funktion hos mennesker med demens</a:t>
            </a:r>
            <a:br>
              <a:rPr lang="da-DK" b="1" i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742950" y="1516530"/>
            <a:ext cx="10980893" cy="4706471"/>
          </a:xfrm>
        </p:spPr>
        <p:txBody>
          <a:bodyPr/>
          <a:lstStyle/>
          <a:p>
            <a:pPr marL="0" indent="0">
              <a:buNone/>
            </a:pPr>
            <a:r>
              <a:rPr lang="da-DK" i="1" dirty="0" smtClean="0"/>
              <a:t>Demens </a:t>
            </a:r>
            <a:r>
              <a:rPr lang="da-DK" i="1" dirty="0"/>
              <a:t>er en af de vigtigste årsager til funktionsevnetab </a:t>
            </a:r>
            <a:r>
              <a:rPr lang="da-DK" i="1" dirty="0" smtClean="0"/>
              <a:t>og afhængighed af hjælp </a:t>
            </a:r>
            <a:r>
              <a:rPr lang="da-DK" i="1" dirty="0"/>
              <a:t>blandt ældre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Fase 1 - Ved </a:t>
            </a:r>
            <a:r>
              <a:rPr lang="da-DK" dirty="0"/>
              <a:t>let demens ses kun en lille </a:t>
            </a:r>
            <a:r>
              <a:rPr lang="da-DK" dirty="0" smtClean="0"/>
              <a:t>forringelse af </a:t>
            </a:r>
            <a:r>
              <a:rPr lang="da-DK" dirty="0"/>
              <a:t>funktionsevnen i hverdagen, hvor rutinepræget dagligdags- </a:t>
            </a:r>
            <a:r>
              <a:rPr lang="da-DK" dirty="0" smtClean="0"/>
              <a:t>og fritidsaktiviteter </a:t>
            </a:r>
            <a:r>
              <a:rPr lang="da-DK" dirty="0"/>
              <a:t>kan gennemføres. </a:t>
            </a:r>
            <a:endParaRPr lang="da-DK" dirty="0" smtClean="0"/>
          </a:p>
          <a:p>
            <a:r>
              <a:rPr lang="da-DK" dirty="0" smtClean="0"/>
              <a:t>Fase 2 - Ved </a:t>
            </a:r>
            <a:r>
              <a:rPr lang="da-DK" dirty="0"/>
              <a:t>moderat demens påvirker </a:t>
            </a:r>
            <a:r>
              <a:rPr lang="da-DK" dirty="0" smtClean="0"/>
              <a:t>de kognitive </a:t>
            </a:r>
            <a:r>
              <a:rPr lang="da-DK" dirty="0"/>
              <a:t>svækkelser dagligdags aktiviteter, og det kan også være </a:t>
            </a:r>
            <a:r>
              <a:rPr lang="da-DK" dirty="0" smtClean="0"/>
              <a:t>svært at </a:t>
            </a:r>
            <a:r>
              <a:rPr lang="da-DK" dirty="0"/>
              <a:t>opretholde den fysiske funktionsevne. </a:t>
            </a:r>
            <a:endParaRPr lang="da-DK" dirty="0" smtClean="0"/>
          </a:p>
          <a:p>
            <a:r>
              <a:rPr lang="da-DK" dirty="0" smtClean="0"/>
              <a:t>Fase 3 - Ved </a:t>
            </a:r>
            <a:r>
              <a:rPr lang="da-DK" dirty="0"/>
              <a:t>svær demens er </a:t>
            </a:r>
            <a:r>
              <a:rPr lang="da-DK" dirty="0" smtClean="0"/>
              <a:t>patienten helt </a:t>
            </a:r>
            <a:r>
              <a:rPr lang="da-DK" dirty="0"/>
              <a:t>afhængig af hjælp fra andre og både den fysiske og </a:t>
            </a:r>
            <a:r>
              <a:rPr lang="da-DK" dirty="0" smtClean="0"/>
              <a:t>kognitive funktion </a:t>
            </a:r>
            <a:r>
              <a:rPr lang="da-DK" dirty="0"/>
              <a:t>er ofte svækket. Flytning til plejebolig er oftest nødvendig.</a:t>
            </a:r>
          </a:p>
        </p:txBody>
      </p:sp>
    </p:spTree>
    <p:extLst>
      <p:ext uri="{BB962C8B-B14F-4D97-AF65-F5344CB8AC3E}">
        <p14:creationId xmlns:p14="http://schemas.microsoft.com/office/powerpoint/2010/main" val="14662427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596900" y="1535580"/>
            <a:ext cx="10966450" cy="4706471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Fase 1</a:t>
            </a:r>
            <a:br>
              <a:rPr lang="da-DK" dirty="0" smtClean="0"/>
            </a:br>
            <a:r>
              <a:rPr lang="da-DK" dirty="0" smtClean="0"/>
              <a:t>Nyligt </a:t>
            </a:r>
            <a:r>
              <a:rPr lang="da-DK" dirty="0" err="1" smtClean="0"/>
              <a:t>diagnostiserede</a:t>
            </a:r>
            <a:r>
              <a:rPr lang="da-DK" dirty="0" smtClean="0"/>
              <a:t> med demens – symptomer, familien er påvirket</a:t>
            </a:r>
            <a:br>
              <a:rPr lang="da-DK" dirty="0" smtClean="0"/>
            </a:br>
            <a:r>
              <a:rPr lang="da-DK" dirty="0" smtClean="0"/>
              <a:t>Deltager i motion som tidligere, på almindelige motionshold, men lidt nedsat funktion. </a:t>
            </a:r>
            <a:br>
              <a:rPr lang="da-DK" dirty="0" smtClean="0"/>
            </a:br>
            <a:r>
              <a:rPr lang="da-DK" dirty="0" smtClean="0"/>
              <a:t>Kan starte i nye tiltag.</a:t>
            </a:r>
          </a:p>
          <a:p>
            <a:r>
              <a:rPr lang="da-DK" dirty="0" smtClean="0"/>
              <a:t>Fase 2</a:t>
            </a:r>
            <a:br>
              <a:rPr lang="da-DK" dirty="0" smtClean="0"/>
            </a:br>
            <a:r>
              <a:rPr lang="da-DK" dirty="0" smtClean="0"/>
              <a:t>Fysisk friske ældre, med let nedsat funktionsniveau.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Hensyn ved igangværende motion. Kan starte på motion med en del hensyn.</a:t>
            </a:r>
          </a:p>
          <a:p>
            <a:r>
              <a:rPr lang="da-DK" dirty="0" smtClean="0"/>
              <a:t>Fase 3</a:t>
            </a:r>
            <a:br>
              <a:rPr lang="da-DK" dirty="0" smtClean="0"/>
            </a:br>
            <a:r>
              <a:rPr lang="da-DK" dirty="0" smtClean="0"/>
              <a:t>Fysisk svage ældre, med let til svært nedsat funktionsevne.</a:t>
            </a:r>
            <a:br>
              <a:rPr lang="da-DK" dirty="0" smtClean="0"/>
            </a:br>
            <a:r>
              <a:rPr lang="da-DK" dirty="0" smtClean="0"/>
              <a:t>Kun motion med særlige hensyn og planlagt efter funktionsniveauet</a:t>
            </a:r>
          </a:p>
          <a:p>
            <a:r>
              <a:rPr lang="da-DK" dirty="0" smtClean="0"/>
              <a:t>Fase 4</a:t>
            </a:r>
            <a:br>
              <a:rPr lang="da-DK" dirty="0" smtClean="0"/>
            </a:br>
            <a:r>
              <a:rPr lang="da-DK" dirty="0" smtClean="0"/>
              <a:t>Svær demens</a:t>
            </a:r>
            <a:br>
              <a:rPr lang="da-DK" dirty="0" smtClean="0"/>
            </a:br>
            <a:r>
              <a:rPr lang="da-DK" dirty="0" smtClean="0"/>
              <a:t>professionel indsats ved bevægelse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7244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Demensvenligt Danmark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Kliniske retningslinjer 2013 –</a:t>
            </a:r>
            <a:br>
              <a:rPr lang="da-DK" dirty="0"/>
            </a:br>
            <a:r>
              <a:rPr lang="da-DK" dirty="0"/>
              <a:t>Retningslinjen omhandler alle faser i patientforløbet, herunder metoder til pleje og omsorg - såkaldt ikke-farmakologiske indsatser – behandling med lægemidler mod demens, psykofarmaka, samt støttende indsatser målrettet pårørende.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National handlingsplan 2025 –</a:t>
            </a:r>
            <a:br>
              <a:rPr lang="da-DK" dirty="0" smtClean="0"/>
            </a:br>
            <a:r>
              <a:rPr lang="da-DK" dirty="0" smtClean="0"/>
              <a:t>11 initiativer for indsatser og faser i udviklingen af tilbud, fx udredning, medicin, træning, praksis i kommuner, forskning og demensvenligt samfund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803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Myter om demens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2000" dirty="0"/>
              <a:t>Demens har tidligere været knyttet sammen med begreberne senil eller senilitet, der betyder "gammel", idet man fejlagtigt mente, at demens var en naturlig følge af alderdom.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 smtClean="0"/>
          </a:p>
          <a:p>
            <a:r>
              <a:rPr lang="da-DK" sz="2000" dirty="0" smtClean="0"/>
              <a:t>Demens </a:t>
            </a:r>
            <a:r>
              <a:rPr lang="da-DK" sz="2000" dirty="0"/>
              <a:t>skyldes altid sygdom eller skader i hjernevævet, og selv om høj alder udgør den stærkeste risikofaktor for udvikling af demens, viser alderdomsforskningen, at flertallet af ældre bevarer deres kognitive funktioner og ikke bliver demente. </a:t>
            </a:r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03" y="3858762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19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Ældre Sagen PowerPoint 16-9_2017">
  <a:themeElements>
    <a:clrScheme name="Ældresagen2016">
      <a:dk1>
        <a:srgbClr val="000000"/>
      </a:dk1>
      <a:lt1>
        <a:srgbClr val="FFFFFF"/>
      </a:lt1>
      <a:dk2>
        <a:srgbClr val="A91D1E"/>
      </a:dk2>
      <a:lt2>
        <a:srgbClr val="908979"/>
      </a:lt2>
      <a:accent1>
        <a:srgbClr val="C15F9C"/>
      </a:accent1>
      <a:accent2>
        <a:srgbClr val="9D1E65"/>
      </a:accent2>
      <a:accent3>
        <a:srgbClr val="6EA7AF"/>
      </a:accent3>
      <a:accent4>
        <a:srgbClr val="15494F"/>
      </a:accent4>
      <a:accent5>
        <a:srgbClr val="7281A4"/>
      </a:accent5>
      <a:accent6>
        <a:srgbClr val="111535"/>
      </a:accent6>
      <a:hlink>
        <a:srgbClr val="314C83"/>
      </a:hlink>
      <a:folHlink>
        <a:srgbClr val="5E22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Ældre Sagen 2016-16_9.potx" id="{FA62C7F8-41E3-4CF3-B1AF-0560228E0AF8}" vid="{84D6CD33-1C15-46A3-8315-F2B29DD7BD6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a_Ældre Sagen PowerPoint 16-9_2017</Template>
  <TotalTime>51071</TotalTime>
  <Words>778</Words>
  <Application>Microsoft Office PowerPoint</Application>
  <PresentationFormat>Brugerdefineret</PresentationFormat>
  <Paragraphs>155</Paragraphs>
  <Slides>28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a_Ældre Sagen PowerPoint 16-9_2017</vt:lpstr>
      <vt:lpstr>PowerPoint-præsentation</vt:lpstr>
      <vt:lpstr>Demensvenlig lokalafdeling - nytter det?</vt:lpstr>
      <vt:lpstr>Demens - hvad gør det ved os?</vt:lpstr>
      <vt:lpstr>Hvad er demens</vt:lpstr>
      <vt:lpstr>Fakta om demens Fra Ældrekommissionens rapport “Livskvalitet og selvbestemmelse på plejehjem”</vt:lpstr>
      <vt:lpstr>Fysisk og kognitiv funktion hos mennesker med demens </vt:lpstr>
      <vt:lpstr>Målgrupper</vt:lpstr>
      <vt:lpstr>Demensvenligt Danmark</vt:lpstr>
      <vt:lpstr>Myter om demens</vt:lpstr>
      <vt:lpstr>Demensformer</vt:lpstr>
      <vt:lpstr>Demens og symptomer</vt:lpstr>
      <vt:lpstr>Læs farven – ikke ordet</vt:lpstr>
      <vt:lpstr>Svend og Britt</vt:lpstr>
      <vt:lpstr>Hjernen</vt:lpstr>
      <vt:lpstr>Erindringsøer og glemselshavet</vt:lpstr>
      <vt:lpstr>Spindelvæv og motorveje</vt:lpstr>
      <vt:lpstr>UFO</vt:lpstr>
      <vt:lpstr>KRAMS</vt:lpstr>
      <vt:lpstr>Værdighed</vt:lpstr>
      <vt:lpstr>Minder</vt:lpstr>
      <vt:lpstr>Fortid i nutid for fremtid</vt:lpstr>
      <vt:lpstr>Demensvenlige lokalsamfund</vt:lpstr>
      <vt:lpstr>Livsområder 10 veje til 100 oplevelser</vt:lpstr>
      <vt:lpstr>Dyr og kæledyr øger velvære</vt:lpstr>
      <vt:lpstr>Kontakt og glæde i hverdagen</vt:lpstr>
      <vt:lpstr>Demensvenligt Danmark  og demensvenlige lokalafdelinger</vt:lpstr>
      <vt:lpstr>https://www.aeldresagen.dk/frivilligportalen/social-indsats/demens/materiale-demensvenlig-lokalafdeling  Materialer</vt:lpstr>
      <vt:lpstr>Giv demens et tvist</vt:lpstr>
    </vt:vector>
  </TitlesOfParts>
  <Company>Ældre Sagen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 Abildskov</dc:creator>
  <cp:lastModifiedBy>Winnie</cp:lastModifiedBy>
  <cp:revision>167</cp:revision>
  <cp:lastPrinted>2018-11-12T08:14:47Z</cp:lastPrinted>
  <dcterms:created xsi:type="dcterms:W3CDTF">2017-09-01T14:03:47Z</dcterms:created>
  <dcterms:modified xsi:type="dcterms:W3CDTF">2018-11-29T19:20:37Z</dcterms:modified>
</cp:coreProperties>
</file>