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charts/chart12.xml" ContentType="application/vnd.openxmlformats-officedocument.drawingml.chart+xml"/>
  <Override PartName="/ppt/theme/themeOverride12.xml" ContentType="application/vnd.openxmlformats-officedocument.themeOverride+xml"/>
  <Override PartName="/ppt/charts/chart13.xml" ContentType="application/vnd.openxmlformats-officedocument.drawingml.chart+xml"/>
  <Override PartName="/ppt/theme/themeOverride13.xml" ContentType="application/vnd.openxmlformats-officedocument.themeOverride+xml"/>
  <Override PartName="/ppt/charts/chart14.xml" ContentType="application/vnd.openxmlformats-officedocument.drawingml.chart+xml"/>
  <Override PartName="/ppt/theme/themeOverride14.xml" ContentType="application/vnd.openxmlformats-officedocument.themeOverride+xml"/>
  <Override PartName="/ppt/charts/chart15.xml" ContentType="application/vnd.openxmlformats-officedocument.drawingml.chart+xml"/>
  <Override PartName="/ppt/theme/themeOverride15.xml" ContentType="application/vnd.openxmlformats-officedocument.themeOverride+xml"/>
  <Override PartName="/ppt/charts/chart16.xml" ContentType="application/vnd.openxmlformats-officedocument.drawingml.chart+xml"/>
  <Override PartName="/ppt/theme/themeOverride16.xml" ContentType="application/vnd.openxmlformats-officedocument.themeOverride+xml"/>
  <Override PartName="/ppt/charts/chart17.xml" ContentType="application/vnd.openxmlformats-officedocument.drawingml.chart+xml"/>
  <Override PartName="/ppt/charts/chart18.xml" ContentType="application/vnd.openxmlformats-officedocument.drawingml.chart+xml"/>
  <Override PartName="/ppt/drawings/drawing1.xml" ContentType="application/vnd.openxmlformats-officedocument.drawingml.chartshapes+xml"/>
  <Override PartName="/ppt/charts/chart19.xml" ContentType="application/vnd.openxmlformats-officedocument.drawingml.chart+xml"/>
  <Override PartName="/ppt/drawings/drawing2.xml" ContentType="application/vnd.openxmlformats-officedocument.drawingml.chartshapes+xml"/>
  <Override PartName="/ppt/charts/chart20.xml" ContentType="application/vnd.openxmlformats-officedocument.drawingml.chart+xml"/>
  <Override PartName="/ppt/drawings/drawing3.xml" ContentType="application/vnd.openxmlformats-officedocument.drawingml.chartshapes+xml"/>
  <Override PartName="/ppt/charts/chart21.xml" ContentType="application/vnd.openxmlformats-officedocument.drawingml.chart+xml"/>
  <Override PartName="/ppt/charts/chart22.xml" ContentType="application/vnd.openxmlformats-officedocument.drawingml.chart+xml"/>
  <Override PartName="/ppt/theme/themeOverride17.xml" ContentType="application/vnd.openxmlformats-officedocument.themeOverride+xml"/>
  <Override PartName="/ppt/charts/chart23.xml" ContentType="application/vnd.openxmlformats-officedocument.drawingml.chart+xml"/>
  <Override PartName="/ppt/theme/themeOverride18.xml" ContentType="application/vnd.openxmlformats-officedocument.themeOverride+xml"/>
  <Override PartName="/ppt/charts/chart24.xml" ContentType="application/vnd.openxmlformats-officedocument.drawingml.chart+xml"/>
  <Override PartName="/ppt/theme/themeOverride19.xml" ContentType="application/vnd.openxmlformats-officedocument.themeOverride+xml"/>
  <Override PartName="/ppt/charts/chart25.xml" ContentType="application/vnd.openxmlformats-officedocument.drawingml.chart+xml"/>
  <Override PartName="/ppt/charts/chart26.xml" ContentType="application/vnd.openxmlformats-officedocument.drawingml.chart+xml"/>
  <Override PartName="/ppt/drawings/drawing4.xml" ContentType="application/vnd.openxmlformats-officedocument.drawingml.chartshapes+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theme/themeOverride20.xml" ContentType="application/vnd.openxmlformats-officedocument.themeOverride+xml"/>
  <Override PartName="/ppt/charts/chart30.xml" ContentType="application/vnd.openxmlformats-officedocument.drawingml.chart+xml"/>
  <Override PartName="/ppt/theme/themeOverride21.xml" ContentType="application/vnd.openxmlformats-officedocument.themeOverride+xml"/>
  <Override PartName="/ppt/charts/chart31.xml" ContentType="application/vnd.openxmlformats-officedocument.drawingml.chart+xml"/>
  <Override PartName="/ppt/theme/themeOverride22.xml" ContentType="application/vnd.openxmlformats-officedocument.themeOverride+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theme/themeOverride23.xml" ContentType="application/vnd.openxmlformats-officedocument.themeOverride+xml"/>
  <Override PartName="/ppt/charts/chart35.xml" ContentType="application/vnd.openxmlformats-officedocument.drawingml.chart+xml"/>
  <Override PartName="/ppt/theme/themeOverride24.xml" ContentType="application/vnd.openxmlformats-officedocument.themeOverride+xml"/>
  <Override PartName="/ppt/charts/chart3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 id="2147483698" r:id="rId5"/>
  </p:sldMasterIdLst>
  <p:notesMasterIdLst>
    <p:notesMasterId r:id="rId67"/>
  </p:notesMasterIdLst>
  <p:handoutMasterIdLst>
    <p:handoutMasterId r:id="rId68"/>
  </p:handoutMasterIdLst>
  <p:sldIdLst>
    <p:sldId id="339" r:id="rId6"/>
    <p:sldId id="332" r:id="rId7"/>
    <p:sldId id="258" r:id="rId8"/>
    <p:sldId id="333" r:id="rId9"/>
    <p:sldId id="365" r:id="rId10"/>
    <p:sldId id="334" r:id="rId11"/>
    <p:sldId id="335" r:id="rId12"/>
    <p:sldId id="363" r:id="rId13"/>
    <p:sldId id="362" r:id="rId14"/>
    <p:sldId id="259" r:id="rId15"/>
    <p:sldId id="336" r:id="rId16"/>
    <p:sldId id="364" r:id="rId17"/>
    <p:sldId id="337" r:id="rId18"/>
    <p:sldId id="366" r:id="rId19"/>
    <p:sldId id="260" r:id="rId20"/>
    <p:sldId id="282" r:id="rId21"/>
    <p:sldId id="284" r:id="rId22"/>
    <p:sldId id="286" r:id="rId23"/>
    <p:sldId id="288" r:id="rId24"/>
    <p:sldId id="290" r:id="rId25"/>
    <p:sldId id="292" r:id="rId26"/>
    <p:sldId id="347" r:id="rId27"/>
    <p:sldId id="296" r:id="rId28"/>
    <p:sldId id="298" r:id="rId29"/>
    <p:sldId id="348" r:id="rId30"/>
    <p:sldId id="349" r:id="rId31"/>
    <p:sldId id="281" r:id="rId32"/>
    <p:sldId id="350" r:id="rId33"/>
    <p:sldId id="304" r:id="rId34"/>
    <p:sldId id="305" r:id="rId35"/>
    <p:sldId id="308" r:id="rId36"/>
    <p:sldId id="309" r:id="rId37"/>
    <p:sldId id="312" r:id="rId38"/>
    <p:sldId id="313" r:id="rId39"/>
    <p:sldId id="314" r:id="rId40"/>
    <p:sldId id="343" r:id="rId41"/>
    <p:sldId id="344" r:id="rId42"/>
    <p:sldId id="345" r:id="rId43"/>
    <p:sldId id="315" r:id="rId44"/>
    <p:sldId id="316" r:id="rId45"/>
    <p:sldId id="351" r:id="rId46"/>
    <p:sldId id="318" r:id="rId47"/>
    <p:sldId id="360" r:id="rId48"/>
    <p:sldId id="331" r:id="rId49"/>
    <p:sldId id="356" r:id="rId50"/>
    <p:sldId id="346" r:id="rId51"/>
    <p:sldId id="358" r:id="rId52"/>
    <p:sldId id="329" r:id="rId53"/>
    <p:sldId id="330" r:id="rId54"/>
    <p:sldId id="319" r:id="rId55"/>
    <p:sldId id="320" r:id="rId56"/>
    <p:sldId id="352" r:id="rId57"/>
    <p:sldId id="353" r:id="rId58"/>
    <p:sldId id="323" r:id="rId59"/>
    <p:sldId id="324" r:id="rId60"/>
    <p:sldId id="340" r:id="rId61"/>
    <p:sldId id="357" r:id="rId62"/>
    <p:sldId id="325" r:id="rId63"/>
    <p:sldId id="354" r:id="rId64"/>
    <p:sldId id="355" r:id="rId65"/>
    <p:sldId id="361" r:id="rId66"/>
  </p:sldIdLst>
  <p:sldSz cx="9144000" cy="6858000" type="screen4x3"/>
  <p:notesSz cx="6797675" cy="9928225"/>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i Hviid Madsen" initials="MHM"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4A46"/>
    <a:srgbClr val="941F57"/>
    <a:srgbClr val="F3F3E9"/>
    <a:srgbClr val="505050"/>
    <a:srgbClr val="EEC216"/>
    <a:srgbClr val="FDC200"/>
    <a:srgbClr val="D21818"/>
    <a:srgbClr val="B4B4B4"/>
    <a:srgbClr val="828282"/>
    <a:srgbClr val="E942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99281" autoAdjust="0"/>
  </p:normalViewPr>
  <p:slideViewPr>
    <p:cSldViewPr>
      <p:cViewPr>
        <p:scale>
          <a:sx n="90" d="100"/>
          <a:sy n="90" d="100"/>
        </p:scale>
        <p:origin x="-1326" y="-252"/>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200" d="100"/>
        <a:sy n="200" d="100"/>
      </p:scale>
      <p:origin x="0" y="2381"/>
    </p:cViewPr>
  </p:sorterViewPr>
  <p:notesViewPr>
    <p:cSldViewPr>
      <p:cViewPr varScale="1">
        <p:scale>
          <a:sx n="75" d="100"/>
          <a:sy n="75" d="100"/>
        </p:scale>
        <p:origin x="-3102"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handoutMaster" Target="handoutMasters/handoutMaster1.xml"/><Relationship Id="rId7" Type="http://schemas.openxmlformats.org/officeDocument/2006/relationships/slide" Target="slides/slide2.xml"/><Relationship Id="rId71"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notesMaster" Target="notesMasters/notesMaster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s>
</file>

<file path=ppt/charts/_rels/chart1.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14.xml"/></Relationships>
</file>

<file path=ppt/charts/_rels/chart15.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16.xml"/></Relationships>
</file>

<file path=ppt/charts/_rels/chart17.xml.rels><?xml version="1.0" encoding="UTF-8" standalone="yes"?>
<Relationships xmlns="http://schemas.openxmlformats.org/package/2006/relationships"><Relationship Id="rId1" Type="http://schemas.openxmlformats.org/officeDocument/2006/relationships/oleObject" Target="file:///\\nexusmain\catglobe_prod\Projects\&#198;ldresagen\CG1075ald%20-%20Frivillighedsunders&#248;gelse\Grafikker\Grafikker%20til%20rapport%20-%20Hjemmehj&#230;lp%20FTV15.xlsx" TargetMode="External"/></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nexusmain\catglobe_prod\Projects\&#198;ldresagen\CG1075ald%20-%20Frivillighedsunders&#248;gelse\Grafikker\Grafikker%20til%20rapport%20-%20Hjemmehj&#230;lp%20FTV15.xlsx" TargetMode="External"/></Relationships>
</file>

<file path=ppt/charts/_rels/chart19.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nexusmain\catglobe_prod\Projects\&#198;ldresagen\CG1075ald%20-%20Frivillighedsunders&#248;gelse\Grafikker\Grafikker%20til%20rapport%20-%20Hjemmehj&#230;lp%20FTV15.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nexusmain\catglobe_prod\Projects\&#198;ldresagen\CG1075ald%20-%20Frivillighedsunders&#248;gelse\Grafikker\Grafikker%20til%20rapport%20-%20Hjemmehj&#230;lp%20FTV15.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nexusmain\catglobe_prod\Projects\&#198;ldresagen\CG1075ald%20-%20Frivillighedsunders&#248;gelse\Grafikker\Grafikker%20til%20rapport%20-%20Hjemmehj&#230;lp%20FTV15.xlsx" TargetMode="External"/></Relationships>
</file>

<file path=ppt/charts/_rels/chart22.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17.xml"/></Relationships>
</file>

<file path=ppt/charts/_rels/chart23.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18.xml"/></Relationships>
</file>

<file path=ppt/charts/_rels/chart24.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19.xml"/></Relationships>
</file>

<file path=ppt/charts/_rels/chart25.xml.rels><?xml version="1.0" encoding="UTF-8" standalone="yes"?>
<Relationships xmlns="http://schemas.openxmlformats.org/package/2006/relationships"><Relationship Id="rId1" Type="http://schemas.openxmlformats.org/officeDocument/2006/relationships/oleObject" Target="file:///\\nexusmain\catglobe_prod\Projects\&#198;ldresagen\CG1075ald%20-%20Frivillighedsunders&#248;gelse\Grafikker\Grafikker%20til%20rapport%20-%20Hjemmehj&#230;lp%20FTV15.xlsx" TargetMode="External"/></Relationships>
</file>

<file path=ppt/charts/_rels/chart26.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nexusmain\catglobe_prod\Projects\&#198;ldresagen\CG1075ald%20-%20Frivillighedsunders&#248;gelse\Grafikker\Grafikker%20til%20rapport%20-%20Hjemmehj&#230;lp%20FTV15.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nexusmain\catglobe_prod\Projects\&#198;ldresagen\CG1075ald%20-%20Frivillighedsunders&#248;gelse\Grafikker\Grafikker%20til%20rapport%20-%20Hjemmehj&#230;lp%20FTV15.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nexusmain\catglobe_prod\Projects\&#198;ldresagen\CG1075ald%20-%20Frivillighedsunders&#248;gelse\Grafikker\Grafikker%20til%20rapport%20-%20Hjemmehj&#230;lp%20FTV15.xlsx" TargetMode="External"/></Relationships>
</file>

<file path=ppt/charts/_rels/chart29.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20.xml"/></Relationships>
</file>

<file path=ppt/charts/_rels/chart3.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3.xml"/></Relationships>
</file>

<file path=ppt/charts/_rels/chart30.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21.xml"/></Relationships>
</file>

<file path=ppt/charts/_rels/chart31.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22.xml"/></Relationships>
</file>

<file path=ppt/charts/_rels/chart32.xml.rels><?xml version="1.0" encoding="UTF-8" standalone="yes"?>
<Relationships xmlns="http://schemas.openxmlformats.org/package/2006/relationships"><Relationship Id="rId1" Type="http://schemas.openxmlformats.org/officeDocument/2006/relationships/oleObject" Target="file:///\\nexusmain\catglobe_prod\Projects\&#198;ldresagen\CG1075ald%20-%20Frivillighedsunders&#248;gelse\Grafikker\Grafikker%20til%20rapport%20-%20Hjemmehj&#230;lp%20FTV15.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nexusmain\catglobe_prod\Projects\&#198;ldresagen\CG1075ald%20-%20Frivillighedsunders&#248;gelse\Grafikker\Grafikker%20til%20rapport%20-%20Hjemmehj&#230;lp%20FTV15.xlsx" TargetMode="External"/></Relationships>
</file>

<file path=ppt/charts/_rels/chart34.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23.xml"/></Relationships>
</file>

<file path=ppt/charts/_rels/chart35.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24.xml"/></Relationships>
</file>

<file path=ppt/charts/_rels/chart36.xml.rels><?xml version="1.0" encoding="UTF-8" standalone="yes"?>
<Relationships xmlns="http://schemas.openxmlformats.org/package/2006/relationships"><Relationship Id="rId1" Type="http://schemas.openxmlformats.org/officeDocument/2006/relationships/oleObject" Target="file:///\\nexusmain\catglobe_prod\Projects\&#198;ldresagen\CG1075ald%20-%20Frivillighedsunders&#248;gelse\Grafikker\Grafikker%20til%20rapport%20-%20Hjemmehj&#230;lp%20FTV15.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nexusmain\catglobe_prod\Projects\&#198;ldresagen\CG1075ald%20-%20Frivillighedsunders&#248;gelse\Grafikker\Grafikker%20til%20rapport%20-%20Hjemmehj&#230;lp%20FTV15.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732690735760257"/>
          <c:y val="1.9960067292144976E-2"/>
          <c:w val="0.84398750434423453"/>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Demografi!$A$3:$A$4</c:f>
              <c:strCache>
                <c:ptCount val="2"/>
                <c:pt idx="0">
                  <c:v>Mand</c:v>
                </c:pt>
                <c:pt idx="1">
                  <c:v>Kvinde</c:v>
                </c:pt>
              </c:strCache>
            </c:strRef>
          </c:cat>
          <c:val>
            <c:numRef>
              <c:f>Demografi!$B$3:$B$4</c:f>
              <c:numCache>
                <c:formatCode>0.00%</c:formatCode>
                <c:ptCount val="2"/>
                <c:pt idx="0">
                  <c:v>0.35099999999999998</c:v>
                </c:pt>
                <c:pt idx="1">
                  <c:v>0.64900000000000002</c:v>
                </c:pt>
              </c:numCache>
            </c:numRef>
          </c:val>
        </c:ser>
        <c:dLbls>
          <c:showLegendKey val="0"/>
          <c:showVal val="1"/>
          <c:showCatName val="0"/>
          <c:showSerName val="0"/>
          <c:showPercent val="0"/>
          <c:showBubbleSize val="0"/>
        </c:dLbls>
        <c:gapWidth val="59"/>
        <c:overlap val="-45"/>
        <c:axId val="95569024"/>
        <c:axId val="95592448"/>
      </c:barChart>
      <c:catAx>
        <c:axId val="95569024"/>
        <c:scaling>
          <c:orientation val="minMax"/>
        </c:scaling>
        <c:delete val="0"/>
        <c:axPos val="l"/>
        <c:majorTickMark val="none"/>
        <c:minorTickMark val="none"/>
        <c:tickLblPos val="nextTo"/>
        <c:txPr>
          <a:bodyPr/>
          <a:lstStyle/>
          <a:p>
            <a:pPr>
              <a:defRPr sz="1050" b="1"/>
            </a:pPr>
            <a:endParaRPr lang="da-DK"/>
          </a:p>
        </c:txPr>
        <c:crossAx val="95592448"/>
        <c:crosses val="autoZero"/>
        <c:auto val="1"/>
        <c:lblAlgn val="ctr"/>
        <c:lblOffset val="100"/>
        <c:noMultiLvlLbl val="0"/>
      </c:catAx>
      <c:valAx>
        <c:axId val="95592448"/>
        <c:scaling>
          <c:orientation val="minMax"/>
          <c:max val="0.8"/>
          <c:min val="0"/>
        </c:scaling>
        <c:delete val="0"/>
        <c:axPos val="b"/>
        <c:numFmt formatCode="0%" sourceLinked="0"/>
        <c:majorTickMark val="none"/>
        <c:minorTickMark val="none"/>
        <c:tickLblPos val="nextTo"/>
        <c:txPr>
          <a:bodyPr/>
          <a:lstStyle/>
          <a:p>
            <a:pPr>
              <a:defRPr sz="1050" b="1"/>
            </a:pPr>
            <a:endParaRPr lang="da-DK"/>
          </a:p>
        </c:txPr>
        <c:crossAx val="95569024"/>
        <c:crosses val="autoZero"/>
        <c:crossBetween val="between"/>
        <c:majorUnit val="0.1"/>
      </c:valAx>
    </c:plotArea>
    <c:plotVisOnly val="1"/>
    <c:dispBlanksAs val="gap"/>
    <c:showDLblsOverMax val="0"/>
  </c:chart>
  <c:spPr>
    <a:ln>
      <a:noFill/>
    </a:ln>
  </c:sp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333290937385969"/>
          <c:y val="1.9960067292144976E-2"/>
          <c:w val="0.52798531796324"/>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Demografi!$A$222:$A$234</c:f>
              <c:strCache>
                <c:ptCount val="13"/>
                <c:pt idx="0">
                  <c:v>Andre måder</c:v>
                </c:pt>
                <c:pt idx="1">
                  <c:v>Eget initiativ</c:v>
                </c:pt>
                <c:pt idx="2">
                  <c:v>Gennem kommunen, biblioteket, menighedsrådet, klub el. lign.</c:v>
                </c:pt>
                <c:pt idx="3">
                  <c:v>Gennem arbejde</c:v>
                </c:pt>
                <c:pt idx="4">
                  <c:v>Så/hørte om det i fjernsynet/radioen</c:v>
                </c:pt>
                <c:pt idx="5">
                  <c:v>Gennem medlemskab</c:v>
                </c:pt>
                <c:pt idx="6">
                  <c:v>Gennem aktiviteter og arrangementer</c:v>
                </c:pt>
                <c:pt idx="7">
                  <c:v>Læste om det på Ældre Sagens hjemmeside/lokalafdelingens hjemmeside</c:v>
                </c:pt>
                <c:pt idx="8">
                  <c:v>Læste om det i en folder el. lign. Fra Ældre Sagen</c:v>
                </c:pt>
                <c:pt idx="9">
                  <c:v>Læste om muligheden i Ældre Sagens medlemsblad/lokale medlemsblad</c:v>
                </c:pt>
                <c:pt idx="10">
                  <c:v>Hørte om det fra en anden (ikke-frivillig)</c:v>
                </c:pt>
                <c:pt idx="11">
                  <c:v>Læste om muligheden i Lokalavisen/avisen</c:v>
                </c:pt>
                <c:pt idx="12">
                  <c:v>Hørte om det fra en, der var frivillig i Ældre Sagen i forvejen</c:v>
                </c:pt>
              </c:strCache>
            </c:strRef>
          </c:cat>
          <c:val>
            <c:numRef>
              <c:f>Demografi!$B$222:$B$234</c:f>
              <c:numCache>
                <c:formatCode>0.00%</c:formatCode>
                <c:ptCount val="13"/>
                <c:pt idx="0">
                  <c:v>1.9E-2</c:v>
                </c:pt>
                <c:pt idx="1">
                  <c:v>1.2999999999999999E-2</c:v>
                </c:pt>
                <c:pt idx="2">
                  <c:v>1.4E-2</c:v>
                </c:pt>
                <c:pt idx="3">
                  <c:v>1.6E-2</c:v>
                </c:pt>
                <c:pt idx="4">
                  <c:v>2.8000000000000001E-2</c:v>
                </c:pt>
                <c:pt idx="5">
                  <c:v>2.8000000000000001E-2</c:v>
                </c:pt>
                <c:pt idx="6">
                  <c:v>3.1E-2</c:v>
                </c:pt>
                <c:pt idx="7">
                  <c:v>5.0999999999999997E-2</c:v>
                </c:pt>
                <c:pt idx="8">
                  <c:v>5.1999999999999998E-2</c:v>
                </c:pt>
                <c:pt idx="9">
                  <c:v>0.124</c:v>
                </c:pt>
                <c:pt idx="10">
                  <c:v>0.14299999999999999</c:v>
                </c:pt>
                <c:pt idx="11">
                  <c:v>0.14599999999999999</c:v>
                </c:pt>
                <c:pt idx="12">
                  <c:v>0.40300000000000002</c:v>
                </c:pt>
              </c:numCache>
            </c:numRef>
          </c:val>
        </c:ser>
        <c:dLbls>
          <c:showLegendKey val="0"/>
          <c:showVal val="1"/>
          <c:showCatName val="0"/>
          <c:showSerName val="0"/>
          <c:showPercent val="0"/>
          <c:showBubbleSize val="0"/>
        </c:dLbls>
        <c:gapWidth val="59"/>
        <c:overlap val="-45"/>
        <c:axId val="96581504"/>
        <c:axId val="96641792"/>
      </c:barChart>
      <c:catAx>
        <c:axId val="96581504"/>
        <c:scaling>
          <c:orientation val="minMax"/>
        </c:scaling>
        <c:delete val="0"/>
        <c:axPos val="l"/>
        <c:majorTickMark val="none"/>
        <c:minorTickMark val="none"/>
        <c:tickLblPos val="nextTo"/>
        <c:txPr>
          <a:bodyPr/>
          <a:lstStyle/>
          <a:p>
            <a:pPr>
              <a:defRPr sz="900" b="1"/>
            </a:pPr>
            <a:endParaRPr lang="da-DK"/>
          </a:p>
        </c:txPr>
        <c:crossAx val="96641792"/>
        <c:crosses val="autoZero"/>
        <c:auto val="1"/>
        <c:lblAlgn val="ctr"/>
        <c:lblOffset val="100"/>
        <c:noMultiLvlLbl val="0"/>
      </c:catAx>
      <c:valAx>
        <c:axId val="96641792"/>
        <c:scaling>
          <c:orientation val="minMax"/>
          <c:max val="0.60000000000000009"/>
          <c:min val="0"/>
        </c:scaling>
        <c:delete val="0"/>
        <c:axPos val="b"/>
        <c:numFmt formatCode="0%" sourceLinked="0"/>
        <c:majorTickMark val="none"/>
        <c:minorTickMark val="none"/>
        <c:tickLblPos val="nextTo"/>
        <c:txPr>
          <a:bodyPr/>
          <a:lstStyle/>
          <a:p>
            <a:pPr>
              <a:defRPr sz="1050" b="1"/>
            </a:pPr>
            <a:endParaRPr lang="da-DK"/>
          </a:p>
        </c:txPr>
        <c:crossAx val="96581504"/>
        <c:crosses val="autoZero"/>
        <c:crossBetween val="between"/>
        <c:majorUnit val="0.1"/>
      </c:valAx>
    </c:plotArea>
    <c:plotVisOnly val="1"/>
    <c:dispBlanksAs val="gap"/>
    <c:showDLblsOverMax val="0"/>
  </c:chart>
  <c:spPr>
    <a:ln>
      <a:noFill/>
    </a:ln>
  </c:sp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1716154001677863"/>
          <c:y val="3.7953682220406168E-2"/>
          <c:w val="0.54415287168505833"/>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Demografi!$A$262:$A$273</c:f>
              <c:strCache>
                <c:ptCount val="12"/>
                <c:pt idx="0">
                  <c:v>Andet</c:v>
                </c:pt>
                <c:pt idx="1">
                  <c:v>Blevet alene</c:v>
                </c:pt>
                <c:pt idx="2">
                  <c:v>Aktiviteterne</c:v>
                </c:pt>
                <c:pt idx="3">
                  <c:v>På opfordring</c:v>
                </c:pt>
                <c:pt idx="4">
                  <c:v>Kendte andre frivillige i Ældre Sagen</c:v>
                </c:pt>
                <c:pt idx="5">
                  <c:v>Tid/overskud/at holde sig beskæftiget</c:v>
                </c:pt>
                <c:pt idx="6">
                  <c:v>Ønske om at gøre noget for ensomheden blandt ældre</c:v>
                </c:pt>
                <c:pt idx="7">
                  <c:v>Bruge mine kompetencer indenfor mit fagområde</c:v>
                </c:pt>
                <c:pt idx="8">
                  <c:v>Bruge mine kompetencer indenfor eget interesseområde</c:v>
                </c:pt>
                <c:pt idx="9">
                  <c:v>Ønske om at blive en del af et socialt fællesskab</c:v>
                </c:pt>
                <c:pt idx="10">
                  <c:v>Interesse for ældreområdet</c:v>
                </c:pt>
                <c:pt idx="11">
                  <c:v>Ønske om at være noget for ældre</c:v>
                </c:pt>
              </c:strCache>
            </c:strRef>
          </c:cat>
          <c:val>
            <c:numRef>
              <c:f>Demografi!$B$262:$B$273</c:f>
              <c:numCache>
                <c:formatCode>0.00%</c:formatCode>
                <c:ptCount val="12"/>
                <c:pt idx="0">
                  <c:v>3.5000000000000003E-2</c:v>
                </c:pt>
                <c:pt idx="1">
                  <c:v>8.0000000000000002E-3</c:v>
                </c:pt>
                <c:pt idx="2">
                  <c:v>8.9999999999999993E-3</c:v>
                </c:pt>
                <c:pt idx="3">
                  <c:v>2.5999999999999999E-2</c:v>
                </c:pt>
                <c:pt idx="4">
                  <c:v>6.4000000000000001E-2</c:v>
                </c:pt>
                <c:pt idx="5">
                  <c:v>7.0000000000000007E-2</c:v>
                </c:pt>
                <c:pt idx="6">
                  <c:v>8.5000000000000006E-2</c:v>
                </c:pt>
                <c:pt idx="7">
                  <c:v>0.09</c:v>
                </c:pt>
                <c:pt idx="8">
                  <c:v>9.9000000000000005E-2</c:v>
                </c:pt>
                <c:pt idx="9">
                  <c:v>0.14399999999999999</c:v>
                </c:pt>
                <c:pt idx="10">
                  <c:v>0.30199999999999999</c:v>
                </c:pt>
                <c:pt idx="11">
                  <c:v>0.33900000000000002</c:v>
                </c:pt>
              </c:numCache>
            </c:numRef>
          </c:val>
        </c:ser>
        <c:dLbls>
          <c:showLegendKey val="0"/>
          <c:showVal val="1"/>
          <c:showCatName val="0"/>
          <c:showSerName val="0"/>
          <c:showPercent val="0"/>
          <c:showBubbleSize val="0"/>
        </c:dLbls>
        <c:gapWidth val="59"/>
        <c:overlap val="-45"/>
        <c:axId val="97928704"/>
        <c:axId val="97935744"/>
      </c:barChart>
      <c:catAx>
        <c:axId val="97928704"/>
        <c:scaling>
          <c:orientation val="minMax"/>
        </c:scaling>
        <c:delete val="0"/>
        <c:axPos val="l"/>
        <c:majorTickMark val="none"/>
        <c:minorTickMark val="none"/>
        <c:tickLblPos val="nextTo"/>
        <c:txPr>
          <a:bodyPr/>
          <a:lstStyle/>
          <a:p>
            <a:pPr>
              <a:defRPr sz="1000" b="1"/>
            </a:pPr>
            <a:endParaRPr lang="da-DK"/>
          </a:p>
        </c:txPr>
        <c:crossAx val="97935744"/>
        <c:crosses val="autoZero"/>
        <c:auto val="1"/>
        <c:lblAlgn val="ctr"/>
        <c:lblOffset val="100"/>
        <c:noMultiLvlLbl val="0"/>
      </c:catAx>
      <c:valAx>
        <c:axId val="97935744"/>
        <c:scaling>
          <c:orientation val="minMax"/>
          <c:max val="1"/>
          <c:min val="0"/>
        </c:scaling>
        <c:delete val="0"/>
        <c:axPos val="b"/>
        <c:numFmt formatCode="0%" sourceLinked="0"/>
        <c:majorTickMark val="none"/>
        <c:minorTickMark val="none"/>
        <c:tickLblPos val="nextTo"/>
        <c:txPr>
          <a:bodyPr/>
          <a:lstStyle/>
          <a:p>
            <a:pPr>
              <a:defRPr sz="1050" b="1"/>
            </a:pPr>
            <a:endParaRPr lang="da-DK"/>
          </a:p>
        </c:txPr>
        <c:crossAx val="97928704"/>
        <c:crosses val="autoZero"/>
        <c:crossBetween val="between"/>
        <c:majorUnit val="0.1"/>
      </c:valAx>
    </c:plotArea>
    <c:plotVisOnly val="1"/>
    <c:dispBlanksAs val="gap"/>
    <c:showDLblsOverMax val="0"/>
  </c:chart>
  <c:spPr>
    <a:ln>
      <a:noFill/>
    </a:ln>
  </c:sp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727178491066124"/>
          <c:y val="1.9960067292144976E-2"/>
          <c:w val="0.74404262679117572"/>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'Frivillig aktiviteter'!$A$13:$A$20</c:f>
              <c:strCache>
                <c:ptCount val="8"/>
                <c:pt idx="0">
                  <c:v>Andet</c:v>
                </c:pt>
                <c:pt idx="1">
                  <c:v>Lokal indflydelse</c:v>
                </c:pt>
                <c:pt idx="2">
                  <c:v>PR og kommunikation</c:v>
                </c:pt>
                <c:pt idx="3">
                  <c:v>Motion og sundhed</c:v>
                </c:pt>
                <c:pt idx="4">
                  <c:v>Organisationsarbejde</c:v>
                </c:pt>
                <c:pt idx="5">
                  <c:v>It og teknologi</c:v>
                </c:pt>
                <c:pt idx="6">
                  <c:v>Arrangementer og aktiviteter</c:v>
                </c:pt>
                <c:pt idx="7">
                  <c:v>Socialt arbejde</c:v>
                </c:pt>
              </c:strCache>
            </c:strRef>
          </c:cat>
          <c:val>
            <c:numRef>
              <c:f>'Frivillig aktiviteter'!$B$13:$B$20</c:f>
              <c:numCache>
                <c:formatCode>0.00%</c:formatCode>
                <c:ptCount val="8"/>
                <c:pt idx="0">
                  <c:v>2E-3</c:v>
                </c:pt>
                <c:pt idx="1">
                  <c:v>3.6999999999999998E-2</c:v>
                </c:pt>
                <c:pt idx="2">
                  <c:v>4.3999999999999997E-2</c:v>
                </c:pt>
                <c:pt idx="3">
                  <c:v>0.108</c:v>
                </c:pt>
                <c:pt idx="4">
                  <c:v>0.121</c:v>
                </c:pt>
                <c:pt idx="5">
                  <c:v>0.16500000000000001</c:v>
                </c:pt>
                <c:pt idx="6">
                  <c:v>0.17499999999999999</c:v>
                </c:pt>
                <c:pt idx="7">
                  <c:v>0.52100000000000002</c:v>
                </c:pt>
              </c:numCache>
            </c:numRef>
          </c:val>
        </c:ser>
        <c:dLbls>
          <c:showLegendKey val="0"/>
          <c:showVal val="1"/>
          <c:showCatName val="0"/>
          <c:showSerName val="0"/>
          <c:showPercent val="0"/>
          <c:showBubbleSize val="0"/>
        </c:dLbls>
        <c:gapWidth val="59"/>
        <c:overlap val="-45"/>
        <c:axId val="97990528"/>
        <c:axId val="98013952"/>
      </c:barChart>
      <c:catAx>
        <c:axId val="97990528"/>
        <c:scaling>
          <c:orientation val="minMax"/>
        </c:scaling>
        <c:delete val="0"/>
        <c:axPos val="l"/>
        <c:majorTickMark val="none"/>
        <c:minorTickMark val="none"/>
        <c:tickLblPos val="nextTo"/>
        <c:txPr>
          <a:bodyPr/>
          <a:lstStyle/>
          <a:p>
            <a:pPr>
              <a:defRPr sz="1050" b="1"/>
            </a:pPr>
            <a:endParaRPr lang="da-DK"/>
          </a:p>
        </c:txPr>
        <c:crossAx val="98013952"/>
        <c:crosses val="autoZero"/>
        <c:auto val="1"/>
        <c:lblAlgn val="ctr"/>
        <c:lblOffset val="100"/>
        <c:noMultiLvlLbl val="0"/>
      </c:catAx>
      <c:valAx>
        <c:axId val="98013952"/>
        <c:scaling>
          <c:orientation val="minMax"/>
          <c:max val="0.60000000000000009"/>
          <c:min val="0"/>
        </c:scaling>
        <c:delete val="0"/>
        <c:axPos val="b"/>
        <c:numFmt formatCode="0%" sourceLinked="0"/>
        <c:majorTickMark val="none"/>
        <c:minorTickMark val="none"/>
        <c:tickLblPos val="nextTo"/>
        <c:txPr>
          <a:bodyPr/>
          <a:lstStyle/>
          <a:p>
            <a:pPr>
              <a:defRPr sz="1050" b="1"/>
            </a:pPr>
            <a:endParaRPr lang="da-DK"/>
          </a:p>
        </c:txPr>
        <c:crossAx val="97990528"/>
        <c:crosses val="autoZero"/>
        <c:crossBetween val="between"/>
        <c:majorUnit val="0.1"/>
      </c:valAx>
    </c:plotArea>
    <c:plotVisOnly val="1"/>
    <c:dispBlanksAs val="gap"/>
    <c:showDLblsOverMax val="0"/>
  </c:chart>
  <c:spPr>
    <a:ln>
      <a:noFill/>
    </a:ln>
  </c:sp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9717137248180519E-2"/>
          <c:y val="1.9960067292144976E-2"/>
          <c:w val="0.94047921462491213"/>
          <c:h val="0.87597002783722144"/>
        </c:manualLayout>
      </c:layout>
      <c:barChart>
        <c:barDir val="col"/>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'Frivillig aktiviteter'!$A$27:$A$30</c:f>
              <c:strCache>
                <c:ptCount val="4"/>
                <c:pt idx="0">
                  <c:v>1 bruger</c:v>
                </c:pt>
                <c:pt idx="1">
                  <c:v>2-9 brugere</c:v>
                </c:pt>
                <c:pt idx="2">
                  <c:v>10 brugere eller flere</c:v>
                </c:pt>
                <c:pt idx="3">
                  <c:v>Jeg har ikke en "én til én"-relation</c:v>
                </c:pt>
              </c:strCache>
            </c:strRef>
          </c:cat>
          <c:val>
            <c:numRef>
              <c:f>'Frivillig aktiviteter'!$B$27:$B$30</c:f>
              <c:numCache>
                <c:formatCode>0.00%</c:formatCode>
                <c:ptCount val="4"/>
                <c:pt idx="0">
                  <c:v>0.185</c:v>
                </c:pt>
                <c:pt idx="1">
                  <c:v>0.14299999999999999</c:v>
                </c:pt>
                <c:pt idx="2">
                  <c:v>0.182</c:v>
                </c:pt>
                <c:pt idx="3">
                  <c:v>0.42199999999999999</c:v>
                </c:pt>
              </c:numCache>
            </c:numRef>
          </c:val>
        </c:ser>
        <c:dLbls>
          <c:showLegendKey val="0"/>
          <c:showVal val="1"/>
          <c:showCatName val="0"/>
          <c:showSerName val="0"/>
          <c:showPercent val="0"/>
          <c:showBubbleSize val="0"/>
        </c:dLbls>
        <c:gapWidth val="59"/>
        <c:axId val="98083968"/>
        <c:axId val="98095104"/>
      </c:barChart>
      <c:catAx>
        <c:axId val="98083968"/>
        <c:scaling>
          <c:orientation val="minMax"/>
        </c:scaling>
        <c:delete val="0"/>
        <c:axPos val="b"/>
        <c:majorTickMark val="none"/>
        <c:minorTickMark val="none"/>
        <c:tickLblPos val="nextTo"/>
        <c:txPr>
          <a:bodyPr/>
          <a:lstStyle/>
          <a:p>
            <a:pPr>
              <a:defRPr sz="1050" b="1"/>
            </a:pPr>
            <a:endParaRPr lang="da-DK"/>
          </a:p>
        </c:txPr>
        <c:crossAx val="98095104"/>
        <c:crosses val="autoZero"/>
        <c:auto val="1"/>
        <c:lblAlgn val="ctr"/>
        <c:lblOffset val="100"/>
        <c:noMultiLvlLbl val="0"/>
      </c:catAx>
      <c:valAx>
        <c:axId val="98095104"/>
        <c:scaling>
          <c:orientation val="minMax"/>
          <c:max val="0.60000000000000009"/>
        </c:scaling>
        <c:delete val="0"/>
        <c:axPos val="l"/>
        <c:numFmt formatCode="0%" sourceLinked="0"/>
        <c:majorTickMark val="none"/>
        <c:minorTickMark val="none"/>
        <c:tickLblPos val="nextTo"/>
        <c:txPr>
          <a:bodyPr/>
          <a:lstStyle/>
          <a:p>
            <a:pPr>
              <a:defRPr sz="1050" b="1"/>
            </a:pPr>
            <a:endParaRPr lang="da-DK"/>
          </a:p>
        </c:txPr>
        <c:crossAx val="98083968"/>
        <c:crosses val="autoZero"/>
        <c:crossBetween val="between"/>
        <c:majorUnit val="0.2"/>
      </c:valAx>
    </c:plotArea>
    <c:plotVisOnly val="1"/>
    <c:dispBlanksAs val="gap"/>
    <c:showDLblsOverMax val="0"/>
  </c:chart>
  <c:spPr>
    <a:ln>
      <a:noFill/>
    </a:ln>
  </c:sp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3414800290205856E-2"/>
          <c:y val="1.9960067292144976E-2"/>
          <c:w val="0.91894616250902827"/>
          <c:h val="0.87597002783722144"/>
        </c:manualLayout>
      </c:layout>
      <c:barChart>
        <c:barDir val="col"/>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'Frivillig aktiviteter'!$O$27:$O$29</c:f>
              <c:strCache>
                <c:ptCount val="3"/>
                <c:pt idx="0">
                  <c:v>1 bruger</c:v>
                </c:pt>
                <c:pt idx="1">
                  <c:v>2-9 brugere</c:v>
                </c:pt>
                <c:pt idx="2">
                  <c:v>10 brugere eller flere</c:v>
                </c:pt>
              </c:strCache>
            </c:strRef>
          </c:cat>
          <c:val>
            <c:numRef>
              <c:f>'Frivillig aktiviteter'!$P$27:$P$29</c:f>
              <c:numCache>
                <c:formatCode>0.00%</c:formatCode>
                <c:ptCount val="3"/>
                <c:pt idx="0">
                  <c:v>0.36299999999999999</c:v>
                </c:pt>
                <c:pt idx="1">
                  <c:v>0.28000000000000003</c:v>
                </c:pt>
                <c:pt idx="2">
                  <c:v>0.35699999999999998</c:v>
                </c:pt>
              </c:numCache>
            </c:numRef>
          </c:val>
        </c:ser>
        <c:dLbls>
          <c:showLegendKey val="0"/>
          <c:showVal val="1"/>
          <c:showCatName val="0"/>
          <c:showSerName val="0"/>
          <c:showPercent val="0"/>
          <c:showBubbleSize val="0"/>
        </c:dLbls>
        <c:gapWidth val="59"/>
        <c:axId val="94848128"/>
        <c:axId val="94863360"/>
      </c:barChart>
      <c:catAx>
        <c:axId val="94848128"/>
        <c:scaling>
          <c:orientation val="minMax"/>
        </c:scaling>
        <c:delete val="0"/>
        <c:axPos val="b"/>
        <c:majorTickMark val="none"/>
        <c:minorTickMark val="none"/>
        <c:tickLblPos val="nextTo"/>
        <c:txPr>
          <a:bodyPr/>
          <a:lstStyle/>
          <a:p>
            <a:pPr>
              <a:defRPr sz="1050" b="1"/>
            </a:pPr>
            <a:endParaRPr lang="da-DK"/>
          </a:p>
        </c:txPr>
        <c:crossAx val="94863360"/>
        <c:crosses val="autoZero"/>
        <c:auto val="1"/>
        <c:lblAlgn val="ctr"/>
        <c:lblOffset val="100"/>
        <c:noMultiLvlLbl val="0"/>
      </c:catAx>
      <c:valAx>
        <c:axId val="94863360"/>
        <c:scaling>
          <c:orientation val="minMax"/>
          <c:max val="0.60000000000000009"/>
        </c:scaling>
        <c:delete val="0"/>
        <c:axPos val="l"/>
        <c:numFmt formatCode="0%" sourceLinked="0"/>
        <c:majorTickMark val="none"/>
        <c:minorTickMark val="none"/>
        <c:tickLblPos val="nextTo"/>
        <c:txPr>
          <a:bodyPr/>
          <a:lstStyle/>
          <a:p>
            <a:pPr>
              <a:defRPr sz="1050" b="1"/>
            </a:pPr>
            <a:endParaRPr lang="da-DK"/>
          </a:p>
        </c:txPr>
        <c:crossAx val="94848128"/>
        <c:crosses val="autoZero"/>
        <c:crossBetween val="between"/>
        <c:majorUnit val="0.2"/>
      </c:valAx>
    </c:plotArea>
    <c:plotVisOnly val="1"/>
    <c:dispBlanksAs val="gap"/>
    <c:showDLblsOverMax val="0"/>
  </c:chart>
  <c:spPr>
    <a:ln>
      <a:noFill/>
    </a:ln>
  </c:sp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0630251055375566E-2"/>
          <c:y val="1.9960067292144976E-2"/>
          <c:w val="0.94936974894462434"/>
          <c:h val="0.87597002783722144"/>
        </c:manualLayout>
      </c:layout>
      <c:barChart>
        <c:barDir val="col"/>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'Frivillig aktiviteter'!$A$51:$A$54</c:f>
              <c:strCache>
                <c:ptCount val="4"/>
                <c:pt idx="0">
                  <c:v>Under 26 deltagere</c:v>
                </c:pt>
                <c:pt idx="1">
                  <c:v>26-50 deltagere</c:v>
                </c:pt>
                <c:pt idx="2">
                  <c:v>Mere end 50 deltagere</c:v>
                </c:pt>
                <c:pt idx="3">
                  <c:v>Jeg har ikke tilbud med flere deltagere</c:v>
                </c:pt>
              </c:strCache>
            </c:strRef>
          </c:cat>
          <c:val>
            <c:numRef>
              <c:f>'Frivillig aktiviteter'!$B$51:$B$54</c:f>
              <c:numCache>
                <c:formatCode>0.00%</c:formatCode>
                <c:ptCount val="4"/>
                <c:pt idx="0">
                  <c:v>0.182</c:v>
                </c:pt>
                <c:pt idx="1">
                  <c:v>7.0000000000000007E-2</c:v>
                </c:pt>
                <c:pt idx="2">
                  <c:v>7.0000000000000007E-2</c:v>
                </c:pt>
                <c:pt idx="3">
                  <c:v>0.58299999999999996</c:v>
                </c:pt>
              </c:numCache>
            </c:numRef>
          </c:val>
        </c:ser>
        <c:dLbls>
          <c:showLegendKey val="0"/>
          <c:showVal val="1"/>
          <c:showCatName val="0"/>
          <c:showSerName val="0"/>
          <c:showPercent val="0"/>
          <c:showBubbleSize val="0"/>
        </c:dLbls>
        <c:gapWidth val="59"/>
        <c:axId val="94917760"/>
        <c:axId val="94932992"/>
      </c:barChart>
      <c:catAx>
        <c:axId val="94917760"/>
        <c:scaling>
          <c:orientation val="minMax"/>
        </c:scaling>
        <c:delete val="0"/>
        <c:axPos val="b"/>
        <c:majorTickMark val="none"/>
        <c:minorTickMark val="none"/>
        <c:tickLblPos val="nextTo"/>
        <c:txPr>
          <a:bodyPr/>
          <a:lstStyle/>
          <a:p>
            <a:pPr>
              <a:defRPr sz="1050" b="1"/>
            </a:pPr>
            <a:endParaRPr lang="da-DK"/>
          </a:p>
        </c:txPr>
        <c:crossAx val="94932992"/>
        <c:crosses val="autoZero"/>
        <c:auto val="1"/>
        <c:lblAlgn val="ctr"/>
        <c:lblOffset val="100"/>
        <c:noMultiLvlLbl val="0"/>
      </c:catAx>
      <c:valAx>
        <c:axId val="94932992"/>
        <c:scaling>
          <c:orientation val="minMax"/>
          <c:max val="0.60000000000000009"/>
        </c:scaling>
        <c:delete val="0"/>
        <c:axPos val="l"/>
        <c:numFmt formatCode="0%" sourceLinked="0"/>
        <c:majorTickMark val="none"/>
        <c:minorTickMark val="none"/>
        <c:tickLblPos val="nextTo"/>
        <c:txPr>
          <a:bodyPr/>
          <a:lstStyle/>
          <a:p>
            <a:pPr>
              <a:defRPr sz="1050" b="1"/>
            </a:pPr>
            <a:endParaRPr lang="da-DK"/>
          </a:p>
        </c:txPr>
        <c:crossAx val="94917760"/>
        <c:crosses val="autoZero"/>
        <c:crossBetween val="between"/>
        <c:majorUnit val="0.2"/>
      </c:valAx>
    </c:plotArea>
    <c:plotVisOnly val="1"/>
    <c:dispBlanksAs val="gap"/>
    <c:showDLblsOverMax val="0"/>
  </c:chart>
  <c:spPr>
    <a:ln>
      <a:noFill/>
    </a:ln>
  </c:sp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3414800290205856E-2"/>
          <c:y val="1.9960067292144976E-2"/>
          <c:w val="0.91894616250902827"/>
          <c:h val="0.87597002783722144"/>
        </c:manualLayout>
      </c:layout>
      <c:barChart>
        <c:barDir val="col"/>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'Frivillig aktiviteter'!$O$50:$O$52</c:f>
              <c:strCache>
                <c:ptCount val="3"/>
                <c:pt idx="0">
                  <c:v>Under 26 deltagere</c:v>
                </c:pt>
                <c:pt idx="1">
                  <c:v>26-50 deltagere</c:v>
                </c:pt>
                <c:pt idx="2">
                  <c:v>Mere end 50 deltagere</c:v>
                </c:pt>
              </c:strCache>
            </c:strRef>
          </c:cat>
          <c:val>
            <c:numRef>
              <c:f>'Frivillig aktiviteter'!$P$50:$P$52</c:f>
              <c:numCache>
                <c:formatCode>0.00%</c:formatCode>
                <c:ptCount val="3"/>
                <c:pt idx="0">
                  <c:v>0.56499999999999995</c:v>
                </c:pt>
                <c:pt idx="1">
                  <c:v>0.217</c:v>
                </c:pt>
                <c:pt idx="2">
                  <c:v>0.217</c:v>
                </c:pt>
              </c:numCache>
            </c:numRef>
          </c:val>
        </c:ser>
        <c:dLbls>
          <c:showLegendKey val="0"/>
          <c:showVal val="1"/>
          <c:showCatName val="0"/>
          <c:showSerName val="0"/>
          <c:showPercent val="0"/>
          <c:showBubbleSize val="0"/>
        </c:dLbls>
        <c:gapWidth val="59"/>
        <c:axId val="94978816"/>
        <c:axId val="94981504"/>
      </c:barChart>
      <c:catAx>
        <c:axId val="94978816"/>
        <c:scaling>
          <c:orientation val="minMax"/>
        </c:scaling>
        <c:delete val="0"/>
        <c:axPos val="b"/>
        <c:majorTickMark val="none"/>
        <c:minorTickMark val="none"/>
        <c:tickLblPos val="nextTo"/>
        <c:txPr>
          <a:bodyPr/>
          <a:lstStyle/>
          <a:p>
            <a:pPr>
              <a:defRPr sz="1050" b="1"/>
            </a:pPr>
            <a:endParaRPr lang="da-DK"/>
          </a:p>
        </c:txPr>
        <c:crossAx val="94981504"/>
        <c:crosses val="autoZero"/>
        <c:auto val="1"/>
        <c:lblAlgn val="ctr"/>
        <c:lblOffset val="100"/>
        <c:noMultiLvlLbl val="0"/>
      </c:catAx>
      <c:valAx>
        <c:axId val="94981504"/>
        <c:scaling>
          <c:orientation val="minMax"/>
          <c:max val="0.60000000000000009"/>
        </c:scaling>
        <c:delete val="0"/>
        <c:axPos val="l"/>
        <c:numFmt formatCode="0%" sourceLinked="0"/>
        <c:majorTickMark val="none"/>
        <c:minorTickMark val="none"/>
        <c:tickLblPos val="nextTo"/>
        <c:txPr>
          <a:bodyPr/>
          <a:lstStyle/>
          <a:p>
            <a:pPr>
              <a:defRPr sz="1050" b="1"/>
            </a:pPr>
            <a:endParaRPr lang="da-DK"/>
          </a:p>
        </c:txPr>
        <c:crossAx val="94978816"/>
        <c:crosses val="autoZero"/>
        <c:crossBetween val="between"/>
        <c:majorUnit val="0.2"/>
      </c:valAx>
    </c:plotArea>
    <c:plotVisOnly val="1"/>
    <c:dispBlanksAs val="gap"/>
    <c:showDLblsOverMax val="0"/>
  </c:chart>
  <c:spPr>
    <a:ln>
      <a:noFill/>
    </a:ln>
  </c:sp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693684342459112"/>
          <c:y val="0.10208607961661791"/>
          <c:w val="0.39611652350608384"/>
          <c:h val="0.89791392038338214"/>
        </c:manualLayout>
      </c:layout>
      <c:pieChart>
        <c:varyColors val="1"/>
        <c:ser>
          <c:idx val="0"/>
          <c:order val="0"/>
          <c:spPr>
            <a:ln w="12700" cap="rnd">
              <a:solidFill>
                <a:schemeClr val="bg1"/>
              </a:solidFill>
            </a:ln>
            <a:effectLst>
              <a:outerShdw blurRad="88900" algn="ctr" rotWithShape="0">
                <a:srgbClr val="000000">
                  <a:alpha val="30000"/>
                </a:srgbClr>
              </a:outerShdw>
            </a:effectLst>
          </c:spPr>
          <c:dPt>
            <c:idx val="0"/>
            <c:bubble3D val="0"/>
            <c:spPr>
              <a:solidFill>
                <a:srgbClr val="FFD82B"/>
              </a:solidFill>
              <a:ln w="12700" cap="rnd">
                <a:solidFill>
                  <a:schemeClr val="bg1"/>
                </a:solidFill>
              </a:ln>
              <a:effectLst>
                <a:outerShdw blurRad="88900" algn="ctr" rotWithShape="0">
                  <a:srgbClr val="000000">
                    <a:alpha val="30000"/>
                  </a:srgbClr>
                </a:outerShdw>
              </a:effectLst>
            </c:spPr>
          </c:dPt>
          <c:dPt>
            <c:idx val="1"/>
            <c:bubble3D val="0"/>
            <c:spPr>
              <a:solidFill>
                <a:srgbClr val="52A12B"/>
              </a:solidFill>
              <a:ln w="12700" cap="rnd">
                <a:solidFill>
                  <a:schemeClr val="bg1"/>
                </a:solidFill>
              </a:ln>
              <a:effectLst>
                <a:outerShdw blurRad="88900" algn="ctr" rotWithShape="0">
                  <a:srgbClr val="000000">
                    <a:alpha val="30000"/>
                  </a:srgbClr>
                </a:outerShdw>
              </a:effectLst>
            </c:spPr>
          </c:dPt>
          <c:dPt>
            <c:idx val="2"/>
            <c:bubble3D val="0"/>
            <c:spPr>
              <a:solidFill>
                <a:srgbClr val="0363EF"/>
              </a:solidFill>
              <a:ln w="12700" cap="rnd">
                <a:solidFill>
                  <a:schemeClr val="bg1"/>
                </a:solidFill>
              </a:ln>
              <a:effectLst>
                <a:outerShdw blurRad="88900" algn="ctr" rotWithShape="0">
                  <a:srgbClr val="000000">
                    <a:alpha val="30000"/>
                  </a:srgbClr>
                </a:outerShdw>
              </a:effectLst>
            </c:spPr>
          </c:dPt>
          <c:dPt>
            <c:idx val="3"/>
            <c:bubble3D val="0"/>
            <c:spPr>
              <a:solidFill>
                <a:srgbClr val="7030A0"/>
              </a:solidFill>
              <a:ln w="12700" cap="rnd">
                <a:solidFill>
                  <a:schemeClr val="bg1"/>
                </a:solidFill>
              </a:ln>
              <a:effectLst>
                <a:outerShdw blurRad="88900" algn="ctr" rotWithShape="0">
                  <a:srgbClr val="000000">
                    <a:alpha val="30000"/>
                  </a:srgbClr>
                </a:outerShdw>
              </a:effectLst>
            </c:spPr>
          </c:dPt>
          <c:dPt>
            <c:idx val="4"/>
            <c:bubble3D val="0"/>
            <c:spPr>
              <a:solidFill>
                <a:srgbClr val="F3800D"/>
              </a:solidFill>
              <a:ln w="12700" cap="rnd">
                <a:solidFill>
                  <a:schemeClr val="bg1"/>
                </a:solidFill>
              </a:ln>
              <a:effectLst>
                <a:outerShdw blurRad="88900" algn="ctr" rotWithShape="0">
                  <a:srgbClr val="000000">
                    <a:alpha val="30000"/>
                  </a:srgbClr>
                </a:outerShdw>
              </a:effectLst>
            </c:spPr>
          </c:dPt>
          <c:dPt>
            <c:idx val="5"/>
            <c:bubble3D val="0"/>
            <c:spPr>
              <a:solidFill>
                <a:srgbClr val="FF0000"/>
              </a:solidFill>
              <a:ln w="12700" cap="rnd">
                <a:solidFill>
                  <a:schemeClr val="bg1"/>
                </a:solidFill>
              </a:ln>
              <a:effectLst>
                <a:outerShdw blurRad="88900" algn="ctr" rotWithShape="0">
                  <a:srgbClr val="000000">
                    <a:alpha val="30000"/>
                  </a:srgbClr>
                </a:outerShdw>
              </a:effectLst>
            </c:spPr>
          </c:dPt>
          <c:dPt>
            <c:idx val="6"/>
            <c:bubble3D val="0"/>
            <c:spPr>
              <a:solidFill>
                <a:srgbClr val="009999"/>
              </a:solidFill>
              <a:ln w="12700" cap="rnd">
                <a:solidFill>
                  <a:schemeClr val="bg1"/>
                </a:solidFill>
              </a:ln>
              <a:effectLst>
                <a:outerShdw blurRad="88900" algn="ctr" rotWithShape="0">
                  <a:srgbClr val="000000">
                    <a:alpha val="30000"/>
                  </a:srgbClr>
                </a:outerShdw>
              </a:effectLst>
            </c:spPr>
          </c:dPt>
          <c:dPt>
            <c:idx val="7"/>
            <c:bubble3D val="0"/>
            <c:spPr>
              <a:solidFill>
                <a:schemeClr val="bg1">
                  <a:lumMod val="65000"/>
                </a:schemeClr>
              </a:solidFill>
              <a:ln w="12700" cap="rnd">
                <a:solidFill>
                  <a:schemeClr val="bg1"/>
                </a:solidFill>
              </a:ln>
              <a:effectLst>
                <a:outerShdw blurRad="88900" algn="ctr" rotWithShape="0">
                  <a:srgbClr val="000000">
                    <a:alpha val="30000"/>
                  </a:srgbClr>
                </a:outerShdw>
              </a:effectLst>
            </c:spPr>
          </c:dPt>
          <c:dPt>
            <c:idx val="8"/>
            <c:bubble3D val="0"/>
            <c:spPr>
              <a:solidFill>
                <a:schemeClr val="tx1">
                  <a:lumMod val="75000"/>
                  <a:lumOff val="25000"/>
                </a:schemeClr>
              </a:solidFill>
              <a:ln w="12700" cap="rnd">
                <a:solidFill>
                  <a:schemeClr val="bg1"/>
                </a:solidFill>
              </a:ln>
              <a:effectLst>
                <a:outerShdw blurRad="88900" algn="ctr" rotWithShape="0">
                  <a:srgbClr val="000000">
                    <a:alpha val="30000"/>
                  </a:srgbClr>
                </a:outerShdw>
              </a:effectLst>
            </c:spPr>
          </c:dPt>
          <c:dLbls>
            <c:txPr>
              <a:bodyPr/>
              <a:lstStyle/>
              <a:p>
                <a:pPr>
                  <a:defRPr b="1"/>
                </a:pPr>
                <a:endParaRPr lang="da-DK"/>
              </a:p>
            </c:txPr>
            <c:showLegendKey val="0"/>
            <c:showVal val="1"/>
            <c:showCatName val="1"/>
            <c:showSerName val="0"/>
            <c:showPercent val="0"/>
            <c:showBubbleSize val="0"/>
            <c:showLeaderLines val="1"/>
          </c:dLbls>
          <c:cat>
            <c:strRef>
              <c:f>'Frivillig aktiviteter'!$A$68:$A$76</c:f>
              <c:strCache>
                <c:ptCount val="9"/>
                <c:pt idx="0">
                  <c:v>Under 1 time</c:v>
                </c:pt>
                <c:pt idx="1">
                  <c:v>1-4 timer</c:v>
                </c:pt>
                <c:pt idx="2">
                  <c:v>5-7 timer</c:v>
                </c:pt>
                <c:pt idx="3">
                  <c:v>8-12 timer</c:v>
                </c:pt>
                <c:pt idx="4">
                  <c:v>13-20 timer</c:v>
                </c:pt>
                <c:pt idx="5">
                  <c:v>21-30 timer</c:v>
                </c:pt>
                <c:pt idx="6">
                  <c:v>Mere end 30 timer</c:v>
                </c:pt>
                <c:pt idx="7">
                  <c:v>Tilkaldes ad hoc (som ekstra hjælp ved ture, møder mv.)</c:v>
                </c:pt>
                <c:pt idx="8">
                  <c:v>Ved ikke</c:v>
                </c:pt>
              </c:strCache>
            </c:strRef>
          </c:cat>
          <c:val>
            <c:numRef>
              <c:f>'Frivillig aktiviteter'!$B$68:$B$76</c:f>
              <c:numCache>
                <c:formatCode>0%</c:formatCode>
                <c:ptCount val="9"/>
                <c:pt idx="0">
                  <c:v>0.11600000000000001</c:v>
                </c:pt>
                <c:pt idx="1">
                  <c:v>0.58299999999999996</c:v>
                </c:pt>
                <c:pt idx="2">
                  <c:v>0.13100000000000001</c:v>
                </c:pt>
                <c:pt idx="3">
                  <c:v>0.06</c:v>
                </c:pt>
                <c:pt idx="4">
                  <c:v>2.9000000000000001E-2</c:v>
                </c:pt>
                <c:pt idx="5">
                  <c:v>2.1000000000000001E-2</c:v>
                </c:pt>
                <c:pt idx="6">
                  <c:v>6.0000000000000001E-3</c:v>
                </c:pt>
                <c:pt idx="7">
                  <c:v>1.6E-2</c:v>
                </c:pt>
                <c:pt idx="8">
                  <c:v>3.7999999999999999E-2</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Trivsel!$A$981</c:f>
              <c:strCache>
                <c:ptCount val="1"/>
                <c:pt idx="0">
                  <c:v>Meget utilfreds</c:v>
                </c:pt>
              </c:strCache>
            </c:strRef>
          </c:tx>
          <c:spPr>
            <a:solidFill>
              <a:srgbClr val="D01E1E"/>
            </a:solidFill>
          </c:spPr>
          <c:invertIfNegative val="0"/>
          <c:dLbls>
            <c:txPr>
              <a:bodyPr/>
              <a:lstStyle/>
              <a:p>
                <a:pPr>
                  <a:defRPr b="1"/>
                </a:pPr>
                <a:endParaRPr lang="da-DK"/>
              </a:p>
            </c:txPr>
            <c:dLblPos val="ctr"/>
            <c:showLegendKey val="0"/>
            <c:showVal val="1"/>
            <c:showCatName val="0"/>
            <c:showSerName val="0"/>
            <c:showPercent val="0"/>
            <c:showBubbleSize val="0"/>
            <c:showLeaderLines val="0"/>
          </c:dLbls>
          <c:val>
            <c:numRef>
              <c:f>Trivsel!$B$981</c:f>
              <c:numCache>
                <c:formatCode>0%</c:formatCode>
                <c:ptCount val="1"/>
                <c:pt idx="0">
                  <c:v>3.2000000000000001E-2</c:v>
                </c:pt>
              </c:numCache>
            </c:numRef>
          </c:val>
        </c:ser>
        <c:ser>
          <c:idx val="1"/>
          <c:order val="1"/>
          <c:tx>
            <c:strRef>
              <c:f>Trivsel!$A$982</c:f>
              <c:strCache>
                <c:ptCount val="1"/>
                <c:pt idx="0">
                  <c:v>Delvis utilfreds</c:v>
                </c:pt>
              </c:strCache>
            </c:strRef>
          </c:tx>
          <c:spPr>
            <a:solidFill>
              <a:srgbClr val="F9832B"/>
            </a:solidFill>
          </c:spPr>
          <c:invertIfNegative val="0"/>
          <c:dLbls>
            <c:dLbl>
              <c:idx val="0"/>
              <c:spPr/>
              <c:txPr>
                <a:bodyPr/>
                <a:lstStyle/>
                <a:p>
                  <a:pPr>
                    <a:defRPr b="1"/>
                  </a:pPr>
                  <a:endParaRPr lang="da-DK"/>
                </a:p>
              </c:txPr>
              <c:dLblPos val="ctr"/>
              <c:showLegendKey val="0"/>
              <c:showVal val="1"/>
              <c:showCatName val="0"/>
              <c:showSerName val="0"/>
              <c:showPercent val="0"/>
              <c:showBubbleSize val="0"/>
            </c:dLbl>
            <c:dLblPos val="ctr"/>
            <c:showLegendKey val="0"/>
            <c:showVal val="1"/>
            <c:showCatName val="0"/>
            <c:showSerName val="0"/>
            <c:showPercent val="0"/>
            <c:showBubbleSize val="0"/>
            <c:showLeaderLines val="0"/>
          </c:dLbls>
          <c:val>
            <c:numRef>
              <c:f>Trivsel!$B$982</c:f>
              <c:numCache>
                <c:formatCode>0%</c:formatCode>
                <c:ptCount val="1"/>
                <c:pt idx="0">
                  <c:v>8.0000000000000002E-3</c:v>
                </c:pt>
              </c:numCache>
            </c:numRef>
          </c:val>
        </c:ser>
        <c:ser>
          <c:idx val="2"/>
          <c:order val="2"/>
          <c:tx>
            <c:strRef>
              <c:f>Trivsel!$A$983</c:f>
              <c:strCache>
                <c:ptCount val="1"/>
                <c:pt idx="0">
                  <c:v>Hverken/eller</c:v>
                </c:pt>
              </c:strCache>
            </c:strRef>
          </c:tx>
          <c:spPr>
            <a:solidFill>
              <a:srgbClr val="FFD82B"/>
            </a:solidFill>
          </c:spPr>
          <c:invertIfNegative val="0"/>
          <c:dLbls>
            <c:dLbl>
              <c:idx val="0"/>
              <c:layout>
                <c:manualLayout>
                  <c:x val="4.6819706893888478E-3"/>
                  <c:y val="-1.4394963802900075E-2"/>
                </c:manualLayout>
              </c:layout>
              <c:dLblPos val="ctr"/>
              <c:showLegendKey val="0"/>
              <c:showVal val="1"/>
              <c:showCatName val="0"/>
              <c:showSerName val="0"/>
              <c:showPercent val="0"/>
              <c:showBubbleSize val="0"/>
            </c:dLbl>
            <c:txPr>
              <a:bodyPr/>
              <a:lstStyle/>
              <a:p>
                <a:pPr>
                  <a:defRPr b="1"/>
                </a:pPr>
                <a:endParaRPr lang="da-DK"/>
              </a:p>
            </c:txPr>
            <c:dLblPos val="ctr"/>
            <c:showLegendKey val="0"/>
            <c:showVal val="1"/>
            <c:showCatName val="0"/>
            <c:showSerName val="0"/>
            <c:showPercent val="0"/>
            <c:showBubbleSize val="0"/>
            <c:showLeaderLines val="0"/>
          </c:dLbls>
          <c:val>
            <c:numRef>
              <c:f>Trivsel!$B$983</c:f>
              <c:numCache>
                <c:formatCode>0%</c:formatCode>
                <c:ptCount val="1"/>
                <c:pt idx="0">
                  <c:v>1.6E-2</c:v>
                </c:pt>
              </c:numCache>
            </c:numRef>
          </c:val>
        </c:ser>
        <c:ser>
          <c:idx val="3"/>
          <c:order val="3"/>
          <c:tx>
            <c:strRef>
              <c:f>Trivsel!$A$984</c:f>
              <c:strCache>
                <c:ptCount val="1"/>
                <c:pt idx="0">
                  <c:v>Delvis tilfreds</c:v>
                </c:pt>
              </c:strCache>
            </c:strRef>
          </c:tx>
          <c:spPr>
            <a:solidFill>
              <a:srgbClr val="A2D050"/>
            </a:solidFill>
          </c:spPr>
          <c:invertIfNegative val="0"/>
          <c:dLbls>
            <c:txPr>
              <a:bodyPr/>
              <a:lstStyle/>
              <a:p>
                <a:pPr>
                  <a:defRPr b="1"/>
                </a:pPr>
                <a:endParaRPr lang="da-DK"/>
              </a:p>
            </c:txPr>
            <c:dLblPos val="ctr"/>
            <c:showLegendKey val="0"/>
            <c:showVal val="1"/>
            <c:showCatName val="0"/>
            <c:showSerName val="0"/>
            <c:showPercent val="0"/>
            <c:showBubbleSize val="0"/>
            <c:showLeaderLines val="0"/>
          </c:dLbls>
          <c:val>
            <c:numRef>
              <c:f>Trivsel!$B$984</c:f>
              <c:numCache>
                <c:formatCode>0%</c:formatCode>
                <c:ptCount val="1"/>
                <c:pt idx="0">
                  <c:v>0.14299999999999999</c:v>
                </c:pt>
              </c:numCache>
            </c:numRef>
          </c:val>
        </c:ser>
        <c:ser>
          <c:idx val="4"/>
          <c:order val="4"/>
          <c:tx>
            <c:strRef>
              <c:f>Trivsel!$A$985</c:f>
              <c:strCache>
                <c:ptCount val="1"/>
                <c:pt idx="0">
                  <c:v>Meget tilfreds</c:v>
                </c:pt>
              </c:strCache>
            </c:strRef>
          </c:tx>
          <c:spPr>
            <a:solidFill>
              <a:srgbClr val="009644"/>
            </a:solidFill>
          </c:spPr>
          <c:invertIfNegative val="0"/>
          <c:dLbls>
            <c:txPr>
              <a:bodyPr/>
              <a:lstStyle/>
              <a:p>
                <a:pPr>
                  <a:defRPr b="1"/>
                </a:pPr>
                <a:endParaRPr lang="da-DK"/>
              </a:p>
            </c:txPr>
            <c:dLblPos val="ctr"/>
            <c:showLegendKey val="0"/>
            <c:showVal val="1"/>
            <c:showCatName val="0"/>
            <c:showSerName val="0"/>
            <c:showPercent val="0"/>
            <c:showBubbleSize val="0"/>
            <c:showLeaderLines val="0"/>
          </c:dLbls>
          <c:val>
            <c:numRef>
              <c:f>Trivsel!$B$985</c:f>
              <c:numCache>
                <c:formatCode>0%</c:formatCode>
                <c:ptCount val="1"/>
                <c:pt idx="0">
                  <c:v>0.79700000000000004</c:v>
                </c:pt>
              </c:numCache>
            </c:numRef>
          </c:val>
        </c:ser>
        <c:ser>
          <c:idx val="5"/>
          <c:order val="5"/>
          <c:tx>
            <c:strRef>
              <c:f>Trivsel!$A$986</c:f>
              <c:strCache>
                <c:ptCount val="1"/>
                <c:pt idx="0">
                  <c:v>Ved ikke</c:v>
                </c:pt>
              </c:strCache>
            </c:strRef>
          </c:tx>
          <c:spPr>
            <a:solidFill>
              <a:schemeClr val="bg1">
                <a:lumMod val="50000"/>
              </a:schemeClr>
            </a:solidFill>
          </c:spPr>
          <c:invertIfNegative val="0"/>
          <c:dLbls>
            <c:delete val="1"/>
          </c:dLbls>
          <c:val>
            <c:numRef>
              <c:f>Trivsel!$B$986</c:f>
              <c:numCache>
                <c:formatCode>0%</c:formatCode>
                <c:ptCount val="1"/>
                <c:pt idx="0">
                  <c:v>4.0000000000000001E-3</c:v>
                </c:pt>
              </c:numCache>
            </c:numRef>
          </c:val>
        </c:ser>
        <c:dLbls>
          <c:dLblPos val="ctr"/>
          <c:showLegendKey val="0"/>
          <c:showVal val="1"/>
          <c:showCatName val="0"/>
          <c:showSerName val="0"/>
          <c:showPercent val="0"/>
          <c:showBubbleSize val="0"/>
        </c:dLbls>
        <c:gapWidth val="150"/>
        <c:overlap val="100"/>
        <c:axId val="100581376"/>
        <c:axId val="100582912"/>
      </c:barChart>
      <c:catAx>
        <c:axId val="100581376"/>
        <c:scaling>
          <c:orientation val="minMax"/>
        </c:scaling>
        <c:delete val="0"/>
        <c:axPos val="l"/>
        <c:majorTickMark val="none"/>
        <c:minorTickMark val="none"/>
        <c:tickLblPos val="none"/>
        <c:crossAx val="100582912"/>
        <c:crosses val="autoZero"/>
        <c:auto val="1"/>
        <c:lblAlgn val="ctr"/>
        <c:lblOffset val="100"/>
        <c:noMultiLvlLbl val="0"/>
      </c:catAx>
      <c:valAx>
        <c:axId val="100582912"/>
        <c:scaling>
          <c:orientation val="minMax"/>
        </c:scaling>
        <c:delete val="0"/>
        <c:axPos val="b"/>
        <c:numFmt formatCode="0%" sourceLinked="1"/>
        <c:majorTickMark val="out"/>
        <c:minorTickMark val="none"/>
        <c:tickLblPos val="nextTo"/>
        <c:txPr>
          <a:bodyPr/>
          <a:lstStyle/>
          <a:p>
            <a:pPr>
              <a:defRPr b="1"/>
            </a:pPr>
            <a:endParaRPr lang="da-DK"/>
          </a:p>
        </c:txPr>
        <c:crossAx val="100581376"/>
        <c:crosses val="autoZero"/>
        <c:crossBetween val="between"/>
      </c:valAx>
    </c:plotArea>
    <c:legend>
      <c:legendPos val="b"/>
      <c:layout>
        <c:manualLayout>
          <c:xMode val="edge"/>
          <c:yMode val="edge"/>
          <c:x val="0.12458625695367884"/>
          <c:y val="0.91333183338566148"/>
          <c:w val="0.76955536885019771"/>
          <c:h val="6.5075720909988408E-2"/>
        </c:manualLayout>
      </c:layout>
      <c:overlay val="0"/>
      <c:txPr>
        <a:bodyPr/>
        <a:lstStyle/>
        <a:p>
          <a:pPr>
            <a:defRPr b="1"/>
          </a:pPr>
          <a:endParaRPr lang="da-DK"/>
        </a:p>
      </c:txPr>
    </c:legend>
    <c:plotVisOnly val="1"/>
    <c:dispBlanksAs val="gap"/>
    <c:showDLblsOverMax val="0"/>
  </c:chart>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973517153519885E-2"/>
          <c:y val="3.9586150457975207E-2"/>
          <c:w val="0.86962193037813906"/>
          <c:h val="0.78359127143801155"/>
        </c:manualLayout>
      </c:layout>
      <c:barChart>
        <c:barDir val="bar"/>
        <c:grouping val="percentStacked"/>
        <c:varyColors val="0"/>
        <c:ser>
          <c:idx val="0"/>
          <c:order val="0"/>
          <c:tx>
            <c:strRef>
              <c:f>'Trivsel kryds'!$A$37</c:f>
              <c:strCache>
                <c:ptCount val="1"/>
                <c:pt idx="0">
                  <c:v>Meget utilfreds</c:v>
                </c:pt>
              </c:strCache>
            </c:strRef>
          </c:tx>
          <c:spPr>
            <a:solidFill>
              <a:srgbClr val="D01E1E"/>
            </a:solidFill>
          </c:spPr>
          <c:invertIfNegative val="0"/>
          <c:dLbls>
            <c:txPr>
              <a:bodyPr/>
              <a:lstStyle/>
              <a:p>
                <a:pPr>
                  <a:defRPr b="1"/>
                </a:pPr>
                <a:endParaRPr lang="da-DK"/>
              </a:p>
            </c:txPr>
            <c:showLegendKey val="0"/>
            <c:showVal val="1"/>
            <c:showCatName val="0"/>
            <c:showSerName val="0"/>
            <c:showPercent val="0"/>
            <c:showBubbleSize val="0"/>
            <c:showLeaderLines val="0"/>
          </c:dLbls>
          <c:cat>
            <c:strRef>
              <c:f>'Trivsel kryds'!$B$36:$C$36</c:f>
              <c:strCache>
                <c:ptCount val="2"/>
                <c:pt idx="0">
                  <c:v>Mænd</c:v>
                </c:pt>
                <c:pt idx="1">
                  <c:v>Kvinder</c:v>
                </c:pt>
              </c:strCache>
            </c:strRef>
          </c:cat>
          <c:val>
            <c:numRef>
              <c:f>'Trivsel kryds'!$B$37:$C$37</c:f>
              <c:numCache>
                <c:formatCode>0%</c:formatCode>
                <c:ptCount val="2"/>
                <c:pt idx="0">
                  <c:v>3.4000000000000002E-2</c:v>
                </c:pt>
                <c:pt idx="1">
                  <c:v>3.1E-2</c:v>
                </c:pt>
              </c:numCache>
            </c:numRef>
          </c:val>
        </c:ser>
        <c:ser>
          <c:idx val="1"/>
          <c:order val="1"/>
          <c:tx>
            <c:strRef>
              <c:f>'Trivsel kryds'!$A$38</c:f>
              <c:strCache>
                <c:ptCount val="1"/>
                <c:pt idx="0">
                  <c:v>Delvis utilfreds</c:v>
                </c:pt>
              </c:strCache>
            </c:strRef>
          </c:tx>
          <c:spPr>
            <a:solidFill>
              <a:srgbClr val="F9832B"/>
            </a:solidFill>
          </c:spPr>
          <c:invertIfNegative val="0"/>
          <c:dLbls>
            <c:dLbl>
              <c:idx val="1"/>
              <c:layout>
                <c:manualLayout>
                  <c:x val="2.939555222148785E-3"/>
                  <c:y val="1.4394963802900075E-2"/>
                </c:manualLayout>
              </c:layout>
              <c:showLegendKey val="0"/>
              <c:showVal val="1"/>
              <c:showCatName val="0"/>
              <c:showSerName val="0"/>
              <c:showPercent val="0"/>
              <c:showBubbleSize val="0"/>
            </c:dLbl>
            <c:txPr>
              <a:bodyPr/>
              <a:lstStyle/>
              <a:p>
                <a:pPr>
                  <a:defRPr b="1"/>
                </a:pPr>
                <a:endParaRPr lang="da-DK"/>
              </a:p>
            </c:txPr>
            <c:showLegendKey val="0"/>
            <c:showVal val="1"/>
            <c:showCatName val="0"/>
            <c:showSerName val="0"/>
            <c:showPercent val="0"/>
            <c:showBubbleSize val="0"/>
            <c:showLeaderLines val="0"/>
          </c:dLbls>
          <c:cat>
            <c:strRef>
              <c:f>'Trivsel kryds'!$B$36:$C$36</c:f>
              <c:strCache>
                <c:ptCount val="2"/>
                <c:pt idx="0">
                  <c:v>Mænd</c:v>
                </c:pt>
                <c:pt idx="1">
                  <c:v>Kvinder</c:v>
                </c:pt>
              </c:strCache>
            </c:strRef>
          </c:cat>
          <c:val>
            <c:numRef>
              <c:f>'Trivsel kryds'!$B$38:$C$38</c:f>
              <c:numCache>
                <c:formatCode>0%</c:formatCode>
                <c:ptCount val="2"/>
                <c:pt idx="0">
                  <c:v>1.0999999999999999E-2</c:v>
                </c:pt>
                <c:pt idx="1">
                  <c:v>6.0000000000000001E-3</c:v>
                </c:pt>
              </c:numCache>
            </c:numRef>
          </c:val>
        </c:ser>
        <c:ser>
          <c:idx val="2"/>
          <c:order val="2"/>
          <c:tx>
            <c:strRef>
              <c:f>'Trivsel kryds'!$A$39</c:f>
              <c:strCache>
                <c:ptCount val="1"/>
                <c:pt idx="0">
                  <c:v>Hverken/eller</c:v>
                </c:pt>
              </c:strCache>
            </c:strRef>
          </c:tx>
          <c:spPr>
            <a:solidFill>
              <a:srgbClr val="FFD82B"/>
            </a:solidFill>
          </c:spPr>
          <c:invertIfNegative val="0"/>
          <c:dLbls>
            <c:dLbl>
              <c:idx val="1"/>
              <c:layout>
                <c:manualLayout>
                  <c:x val="2.939555222148785E-3"/>
                  <c:y val="-2.1592445704350111E-2"/>
                </c:manualLayout>
              </c:layout>
              <c:showLegendKey val="0"/>
              <c:showVal val="1"/>
              <c:showCatName val="0"/>
              <c:showSerName val="0"/>
              <c:showPercent val="0"/>
              <c:showBubbleSize val="0"/>
            </c:dLbl>
            <c:txPr>
              <a:bodyPr/>
              <a:lstStyle/>
              <a:p>
                <a:pPr>
                  <a:defRPr b="1"/>
                </a:pPr>
                <a:endParaRPr lang="da-DK"/>
              </a:p>
            </c:txPr>
            <c:showLegendKey val="0"/>
            <c:showVal val="1"/>
            <c:showCatName val="0"/>
            <c:showSerName val="0"/>
            <c:showPercent val="0"/>
            <c:showBubbleSize val="0"/>
            <c:showLeaderLines val="0"/>
          </c:dLbls>
          <c:cat>
            <c:strRef>
              <c:f>'Trivsel kryds'!$B$36:$C$36</c:f>
              <c:strCache>
                <c:ptCount val="2"/>
                <c:pt idx="0">
                  <c:v>Mænd</c:v>
                </c:pt>
                <c:pt idx="1">
                  <c:v>Kvinder</c:v>
                </c:pt>
              </c:strCache>
            </c:strRef>
          </c:cat>
          <c:val>
            <c:numRef>
              <c:f>'Trivsel kryds'!$B$39:$C$39</c:f>
              <c:numCache>
                <c:formatCode>0%</c:formatCode>
                <c:ptCount val="2"/>
                <c:pt idx="0">
                  <c:v>2.5999999999999999E-2</c:v>
                </c:pt>
                <c:pt idx="1">
                  <c:v>1.0999999999999999E-2</c:v>
                </c:pt>
              </c:numCache>
            </c:numRef>
          </c:val>
        </c:ser>
        <c:ser>
          <c:idx val="3"/>
          <c:order val="3"/>
          <c:tx>
            <c:strRef>
              <c:f>'Trivsel kryds'!$A$40</c:f>
              <c:strCache>
                <c:ptCount val="1"/>
                <c:pt idx="0">
                  <c:v>Delvis tilfreds</c:v>
                </c:pt>
              </c:strCache>
            </c:strRef>
          </c:tx>
          <c:spPr>
            <a:solidFill>
              <a:srgbClr val="A2D050"/>
            </a:solidFill>
          </c:spPr>
          <c:invertIfNegative val="0"/>
          <c:dLbls>
            <c:txPr>
              <a:bodyPr/>
              <a:lstStyle/>
              <a:p>
                <a:pPr>
                  <a:defRPr b="1"/>
                </a:pPr>
                <a:endParaRPr lang="da-DK"/>
              </a:p>
            </c:txPr>
            <c:showLegendKey val="0"/>
            <c:showVal val="1"/>
            <c:showCatName val="0"/>
            <c:showSerName val="0"/>
            <c:showPercent val="0"/>
            <c:showBubbleSize val="0"/>
            <c:showLeaderLines val="0"/>
          </c:dLbls>
          <c:cat>
            <c:strRef>
              <c:f>'Trivsel kryds'!$B$36:$C$36</c:f>
              <c:strCache>
                <c:ptCount val="2"/>
                <c:pt idx="0">
                  <c:v>Mænd</c:v>
                </c:pt>
                <c:pt idx="1">
                  <c:v>Kvinder</c:v>
                </c:pt>
              </c:strCache>
            </c:strRef>
          </c:cat>
          <c:val>
            <c:numRef>
              <c:f>'Trivsel kryds'!$B$40:$C$40</c:f>
              <c:numCache>
                <c:formatCode>0%</c:formatCode>
                <c:ptCount val="2"/>
                <c:pt idx="0">
                  <c:v>0.151</c:v>
                </c:pt>
                <c:pt idx="1">
                  <c:v>0.13900000000000001</c:v>
                </c:pt>
              </c:numCache>
            </c:numRef>
          </c:val>
        </c:ser>
        <c:ser>
          <c:idx val="4"/>
          <c:order val="4"/>
          <c:tx>
            <c:strRef>
              <c:f>'Trivsel kryds'!$A$41</c:f>
              <c:strCache>
                <c:ptCount val="1"/>
                <c:pt idx="0">
                  <c:v>Meget tilfreds</c:v>
                </c:pt>
              </c:strCache>
            </c:strRef>
          </c:tx>
          <c:spPr>
            <a:solidFill>
              <a:srgbClr val="009644"/>
            </a:solidFill>
          </c:spPr>
          <c:invertIfNegative val="0"/>
          <c:dLbls>
            <c:txPr>
              <a:bodyPr/>
              <a:lstStyle/>
              <a:p>
                <a:pPr>
                  <a:defRPr b="1"/>
                </a:pPr>
                <a:endParaRPr lang="da-DK"/>
              </a:p>
            </c:txPr>
            <c:showLegendKey val="0"/>
            <c:showVal val="1"/>
            <c:showCatName val="0"/>
            <c:showSerName val="0"/>
            <c:showPercent val="0"/>
            <c:showBubbleSize val="0"/>
            <c:showLeaderLines val="0"/>
          </c:dLbls>
          <c:cat>
            <c:strRef>
              <c:f>'Trivsel kryds'!$B$36:$C$36</c:f>
              <c:strCache>
                <c:ptCount val="2"/>
                <c:pt idx="0">
                  <c:v>Mænd</c:v>
                </c:pt>
                <c:pt idx="1">
                  <c:v>Kvinder</c:v>
                </c:pt>
              </c:strCache>
            </c:strRef>
          </c:cat>
          <c:val>
            <c:numRef>
              <c:f>'Trivsel kryds'!$B$41:$C$41</c:f>
              <c:numCache>
                <c:formatCode>0%</c:formatCode>
                <c:ptCount val="2"/>
                <c:pt idx="0">
                  <c:v>0.77500000000000002</c:v>
                </c:pt>
                <c:pt idx="1">
                  <c:v>0.80900000000000005</c:v>
                </c:pt>
              </c:numCache>
            </c:numRef>
          </c:val>
        </c:ser>
        <c:ser>
          <c:idx val="5"/>
          <c:order val="5"/>
          <c:tx>
            <c:strRef>
              <c:f>'Trivsel kryds'!$A$42</c:f>
              <c:strCache>
                <c:ptCount val="1"/>
                <c:pt idx="0">
                  <c:v>Ved ikke</c:v>
                </c:pt>
              </c:strCache>
            </c:strRef>
          </c:tx>
          <c:spPr>
            <a:solidFill>
              <a:schemeClr val="bg1">
                <a:lumMod val="50000"/>
              </a:schemeClr>
            </a:solidFill>
          </c:spPr>
          <c:invertIfNegative val="0"/>
          <c:dLbls>
            <c:dLbl>
              <c:idx val="0"/>
              <c:delete val="1"/>
            </c:dLbl>
            <c:txPr>
              <a:bodyPr/>
              <a:lstStyle/>
              <a:p>
                <a:pPr>
                  <a:defRPr b="1"/>
                </a:pPr>
                <a:endParaRPr lang="da-DK"/>
              </a:p>
            </c:txPr>
            <c:showLegendKey val="0"/>
            <c:showVal val="1"/>
            <c:showCatName val="0"/>
            <c:showSerName val="0"/>
            <c:showPercent val="0"/>
            <c:showBubbleSize val="0"/>
            <c:showLeaderLines val="0"/>
          </c:dLbls>
          <c:cat>
            <c:strRef>
              <c:f>'Trivsel kryds'!$B$36:$C$36</c:f>
              <c:strCache>
                <c:ptCount val="2"/>
                <c:pt idx="0">
                  <c:v>Mænd</c:v>
                </c:pt>
                <c:pt idx="1">
                  <c:v>Kvinder</c:v>
                </c:pt>
              </c:strCache>
            </c:strRef>
          </c:cat>
          <c:val>
            <c:numRef>
              <c:f>'Trivsel kryds'!$B$42:$C$42</c:f>
              <c:numCache>
                <c:formatCode>0%</c:formatCode>
                <c:ptCount val="2"/>
                <c:pt idx="0">
                  <c:v>3.0000000000000001E-3</c:v>
                </c:pt>
                <c:pt idx="1">
                  <c:v>5.0000000000000001E-3</c:v>
                </c:pt>
              </c:numCache>
            </c:numRef>
          </c:val>
        </c:ser>
        <c:dLbls>
          <c:showLegendKey val="0"/>
          <c:showVal val="1"/>
          <c:showCatName val="0"/>
          <c:showSerName val="0"/>
          <c:showPercent val="0"/>
          <c:showBubbleSize val="0"/>
        </c:dLbls>
        <c:gapWidth val="75"/>
        <c:overlap val="100"/>
        <c:axId val="101654912"/>
        <c:axId val="101656448"/>
      </c:barChart>
      <c:catAx>
        <c:axId val="101654912"/>
        <c:scaling>
          <c:orientation val="minMax"/>
        </c:scaling>
        <c:delete val="0"/>
        <c:axPos val="l"/>
        <c:majorTickMark val="none"/>
        <c:minorTickMark val="none"/>
        <c:tickLblPos val="nextTo"/>
        <c:txPr>
          <a:bodyPr/>
          <a:lstStyle/>
          <a:p>
            <a:pPr>
              <a:defRPr b="1"/>
            </a:pPr>
            <a:endParaRPr lang="da-DK"/>
          </a:p>
        </c:txPr>
        <c:crossAx val="101656448"/>
        <c:crosses val="autoZero"/>
        <c:auto val="1"/>
        <c:lblAlgn val="ctr"/>
        <c:lblOffset val="100"/>
        <c:noMultiLvlLbl val="0"/>
      </c:catAx>
      <c:valAx>
        <c:axId val="101656448"/>
        <c:scaling>
          <c:orientation val="minMax"/>
        </c:scaling>
        <c:delete val="0"/>
        <c:axPos val="b"/>
        <c:numFmt formatCode="0%" sourceLinked="1"/>
        <c:majorTickMark val="none"/>
        <c:minorTickMark val="none"/>
        <c:tickLblPos val="nextTo"/>
        <c:txPr>
          <a:bodyPr/>
          <a:lstStyle/>
          <a:p>
            <a:pPr>
              <a:defRPr b="1"/>
            </a:pPr>
            <a:endParaRPr lang="da-DK"/>
          </a:p>
        </c:txPr>
        <c:crossAx val="101654912"/>
        <c:crosses val="autoZero"/>
        <c:crossBetween val="between"/>
      </c:valAx>
    </c:plotArea>
    <c:legend>
      <c:legendPos val="b"/>
      <c:overlay val="0"/>
      <c:txPr>
        <a:bodyPr/>
        <a:lstStyle/>
        <a:p>
          <a:pPr>
            <a:defRPr b="1"/>
          </a:pPr>
          <a:endParaRPr lang="da-DK"/>
        </a:p>
      </c:txPr>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228556552239656"/>
          <c:y val="1.9960067292144976E-2"/>
          <c:w val="0.76902884617944056"/>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Demografi!$A$31:$A$35</c:f>
              <c:strCache>
                <c:ptCount val="5"/>
                <c:pt idx="0">
                  <c:v>80 år eller derover</c:v>
                </c:pt>
                <c:pt idx="1">
                  <c:v>75-79 år</c:v>
                </c:pt>
                <c:pt idx="2">
                  <c:v>70-74 år</c:v>
                </c:pt>
                <c:pt idx="3">
                  <c:v>65-69 år</c:v>
                </c:pt>
                <c:pt idx="4">
                  <c:v>Under 65 år</c:v>
                </c:pt>
              </c:strCache>
            </c:strRef>
          </c:cat>
          <c:val>
            <c:numRef>
              <c:f>Demografi!$B$31:$B$35</c:f>
              <c:numCache>
                <c:formatCode>0.00%</c:formatCode>
                <c:ptCount val="5"/>
                <c:pt idx="0">
                  <c:v>0.107</c:v>
                </c:pt>
                <c:pt idx="1">
                  <c:v>0.16200000000000001</c:v>
                </c:pt>
                <c:pt idx="2">
                  <c:v>0.29299999999999998</c:v>
                </c:pt>
                <c:pt idx="3">
                  <c:v>0.27100000000000002</c:v>
                </c:pt>
                <c:pt idx="4">
                  <c:v>0.16700000000000001</c:v>
                </c:pt>
              </c:numCache>
            </c:numRef>
          </c:val>
        </c:ser>
        <c:dLbls>
          <c:showLegendKey val="0"/>
          <c:showVal val="1"/>
          <c:showCatName val="0"/>
          <c:showSerName val="0"/>
          <c:showPercent val="0"/>
          <c:showBubbleSize val="0"/>
        </c:dLbls>
        <c:gapWidth val="59"/>
        <c:overlap val="-45"/>
        <c:axId val="96371072"/>
        <c:axId val="96373760"/>
      </c:barChart>
      <c:catAx>
        <c:axId val="96371072"/>
        <c:scaling>
          <c:orientation val="minMax"/>
        </c:scaling>
        <c:delete val="0"/>
        <c:axPos val="l"/>
        <c:majorTickMark val="none"/>
        <c:minorTickMark val="none"/>
        <c:tickLblPos val="nextTo"/>
        <c:txPr>
          <a:bodyPr/>
          <a:lstStyle/>
          <a:p>
            <a:pPr>
              <a:defRPr sz="1050" b="1"/>
            </a:pPr>
            <a:endParaRPr lang="da-DK"/>
          </a:p>
        </c:txPr>
        <c:crossAx val="96373760"/>
        <c:crosses val="autoZero"/>
        <c:auto val="1"/>
        <c:lblAlgn val="ctr"/>
        <c:lblOffset val="100"/>
        <c:noMultiLvlLbl val="0"/>
      </c:catAx>
      <c:valAx>
        <c:axId val="96373760"/>
        <c:scaling>
          <c:orientation val="minMax"/>
          <c:max val="0.4"/>
          <c:min val="0"/>
        </c:scaling>
        <c:delete val="0"/>
        <c:axPos val="b"/>
        <c:numFmt formatCode="0%" sourceLinked="0"/>
        <c:majorTickMark val="none"/>
        <c:minorTickMark val="none"/>
        <c:tickLblPos val="nextTo"/>
        <c:txPr>
          <a:bodyPr/>
          <a:lstStyle/>
          <a:p>
            <a:pPr>
              <a:defRPr sz="1050" b="1"/>
            </a:pPr>
            <a:endParaRPr lang="da-DK"/>
          </a:p>
        </c:txPr>
        <c:crossAx val="96371072"/>
        <c:crosses val="autoZero"/>
        <c:crossBetween val="between"/>
        <c:majorUnit val="0.1"/>
      </c:valAx>
    </c:plotArea>
    <c:plotVisOnly val="1"/>
    <c:dispBlanksAs val="gap"/>
    <c:showDLblsOverMax val="0"/>
  </c:chart>
  <c:spPr>
    <a:ln>
      <a:noFill/>
    </a:ln>
  </c:sp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41643729841914"/>
          <c:y val="3.9586150457975207E-2"/>
          <c:w val="0.80076967740001659"/>
          <c:h val="0.78359127143801155"/>
        </c:manualLayout>
      </c:layout>
      <c:barChart>
        <c:barDir val="bar"/>
        <c:grouping val="percentStacked"/>
        <c:varyColors val="0"/>
        <c:ser>
          <c:idx val="0"/>
          <c:order val="0"/>
          <c:tx>
            <c:strRef>
              <c:f>'Trivsel kryds'!$A$14</c:f>
              <c:strCache>
                <c:ptCount val="1"/>
                <c:pt idx="0">
                  <c:v>Meget utilfreds</c:v>
                </c:pt>
              </c:strCache>
            </c:strRef>
          </c:tx>
          <c:spPr>
            <a:solidFill>
              <a:srgbClr val="D01E1E"/>
            </a:solidFill>
          </c:spPr>
          <c:invertIfNegative val="0"/>
          <c:dLbls>
            <c:txPr>
              <a:bodyPr/>
              <a:lstStyle/>
              <a:p>
                <a:pPr>
                  <a:defRPr b="1"/>
                </a:pPr>
                <a:endParaRPr lang="da-DK"/>
              </a:p>
            </c:txPr>
            <c:showLegendKey val="0"/>
            <c:showVal val="1"/>
            <c:showCatName val="0"/>
            <c:showSerName val="0"/>
            <c:showPercent val="0"/>
            <c:showBubbleSize val="0"/>
            <c:showLeaderLines val="0"/>
          </c:dLbls>
          <c:cat>
            <c:strRef>
              <c:f>'Trivsel kryds'!$B$13:$F$13</c:f>
              <c:strCache>
                <c:ptCount val="5"/>
                <c:pt idx="0">
                  <c:v>80 år eller derover</c:v>
                </c:pt>
                <c:pt idx="1">
                  <c:v>75-79 år</c:v>
                </c:pt>
                <c:pt idx="2">
                  <c:v>70-74 år</c:v>
                </c:pt>
                <c:pt idx="3">
                  <c:v>65-69 år</c:v>
                </c:pt>
                <c:pt idx="4">
                  <c:v>Under 65 år</c:v>
                </c:pt>
              </c:strCache>
            </c:strRef>
          </c:cat>
          <c:val>
            <c:numRef>
              <c:f>'Trivsel kryds'!$B$14:$F$14</c:f>
              <c:numCache>
                <c:formatCode>0%</c:formatCode>
                <c:ptCount val="5"/>
                <c:pt idx="0">
                  <c:v>2.8000000000000001E-2</c:v>
                </c:pt>
                <c:pt idx="1">
                  <c:v>6.0000000000000001E-3</c:v>
                </c:pt>
                <c:pt idx="2">
                  <c:v>3.1E-2</c:v>
                </c:pt>
                <c:pt idx="3">
                  <c:v>4.3999999999999997E-2</c:v>
                </c:pt>
                <c:pt idx="4">
                  <c:v>4.2000000000000003E-2</c:v>
                </c:pt>
              </c:numCache>
            </c:numRef>
          </c:val>
        </c:ser>
        <c:ser>
          <c:idx val="1"/>
          <c:order val="1"/>
          <c:tx>
            <c:strRef>
              <c:f>'Trivsel kryds'!$A$15</c:f>
              <c:strCache>
                <c:ptCount val="1"/>
                <c:pt idx="0">
                  <c:v>Delvis utilfreds</c:v>
                </c:pt>
              </c:strCache>
            </c:strRef>
          </c:tx>
          <c:spPr>
            <a:solidFill>
              <a:srgbClr val="F9832B"/>
            </a:solidFill>
          </c:spPr>
          <c:invertIfNegative val="0"/>
          <c:dLbls>
            <c:dLbl>
              <c:idx val="0"/>
              <c:layout>
                <c:manualLayout>
                  <c:x val="8.8186656664463545E-3"/>
                  <c:y val="3.5987409507250187E-3"/>
                </c:manualLayout>
              </c:layout>
              <c:showLegendKey val="0"/>
              <c:showVal val="1"/>
              <c:showCatName val="0"/>
              <c:showSerName val="0"/>
              <c:showPercent val="0"/>
              <c:showBubbleSize val="0"/>
            </c:dLbl>
            <c:dLbl>
              <c:idx val="1"/>
              <c:layout>
                <c:manualLayout>
                  <c:x val="2.939555222148785E-3"/>
                  <c:y val="-2.878992760580015E-2"/>
                </c:manualLayout>
              </c:layout>
              <c:showLegendKey val="0"/>
              <c:showVal val="1"/>
              <c:showCatName val="0"/>
              <c:showSerName val="0"/>
              <c:showPercent val="0"/>
              <c:showBubbleSize val="0"/>
            </c:dLbl>
            <c:dLbl>
              <c:idx val="2"/>
              <c:layout>
                <c:manualLayout>
                  <c:x val="0"/>
                  <c:y val="-1.4394963802900075E-2"/>
                </c:manualLayout>
              </c:layout>
              <c:showLegendKey val="0"/>
              <c:showVal val="1"/>
              <c:showCatName val="0"/>
              <c:showSerName val="0"/>
              <c:showPercent val="0"/>
              <c:showBubbleSize val="0"/>
            </c:dLbl>
            <c:dLbl>
              <c:idx val="4"/>
              <c:delete val="1"/>
            </c:dLbl>
            <c:txPr>
              <a:bodyPr/>
              <a:lstStyle/>
              <a:p>
                <a:pPr>
                  <a:defRPr b="1"/>
                </a:pPr>
                <a:endParaRPr lang="da-DK"/>
              </a:p>
            </c:txPr>
            <c:showLegendKey val="0"/>
            <c:showVal val="1"/>
            <c:showCatName val="0"/>
            <c:showSerName val="0"/>
            <c:showPercent val="0"/>
            <c:showBubbleSize val="0"/>
            <c:showLeaderLines val="0"/>
          </c:dLbls>
          <c:cat>
            <c:strRef>
              <c:f>'Trivsel kryds'!$B$13:$F$13</c:f>
              <c:strCache>
                <c:ptCount val="5"/>
                <c:pt idx="0">
                  <c:v>80 år eller derover</c:v>
                </c:pt>
                <c:pt idx="1">
                  <c:v>75-79 år</c:v>
                </c:pt>
                <c:pt idx="2">
                  <c:v>70-74 år</c:v>
                </c:pt>
                <c:pt idx="3">
                  <c:v>65-69 år</c:v>
                </c:pt>
                <c:pt idx="4">
                  <c:v>Under 65 år</c:v>
                </c:pt>
              </c:strCache>
            </c:strRef>
          </c:cat>
          <c:val>
            <c:numRef>
              <c:f>'Trivsel kryds'!$B$15:$F$15</c:f>
              <c:numCache>
                <c:formatCode>0%</c:formatCode>
                <c:ptCount val="5"/>
                <c:pt idx="0">
                  <c:v>8.9999999999999993E-3</c:v>
                </c:pt>
                <c:pt idx="1">
                  <c:v>6.0000000000000001E-3</c:v>
                </c:pt>
                <c:pt idx="2">
                  <c:v>7.0000000000000001E-3</c:v>
                </c:pt>
                <c:pt idx="3">
                  <c:v>1.4999999999999999E-2</c:v>
                </c:pt>
                <c:pt idx="4">
                  <c:v>0</c:v>
                </c:pt>
              </c:numCache>
            </c:numRef>
          </c:val>
        </c:ser>
        <c:ser>
          <c:idx val="2"/>
          <c:order val="2"/>
          <c:tx>
            <c:strRef>
              <c:f>'Trivsel kryds'!$A$16</c:f>
              <c:strCache>
                <c:ptCount val="1"/>
                <c:pt idx="0">
                  <c:v>Hverken/eller</c:v>
                </c:pt>
              </c:strCache>
            </c:strRef>
          </c:tx>
          <c:spPr>
            <a:solidFill>
              <a:srgbClr val="FFD82B"/>
            </a:solidFill>
          </c:spPr>
          <c:invertIfNegative val="0"/>
          <c:dLbls>
            <c:dLbl>
              <c:idx val="0"/>
              <c:layout>
                <c:manualLayout>
                  <c:x val="8.8186656664463545E-3"/>
                  <c:y val="-1.0796222852175056E-2"/>
                </c:manualLayout>
              </c:layout>
              <c:showLegendKey val="0"/>
              <c:showVal val="1"/>
              <c:showCatName val="0"/>
              <c:showSerName val="0"/>
              <c:showPercent val="0"/>
              <c:showBubbleSize val="0"/>
            </c:dLbl>
            <c:dLbl>
              <c:idx val="1"/>
              <c:layout>
                <c:manualLayout>
                  <c:x val="4.4093328332231773E-3"/>
                  <c:y val="7.1974819014500374E-3"/>
                </c:manualLayout>
              </c:layout>
              <c:showLegendKey val="0"/>
              <c:showVal val="1"/>
              <c:showCatName val="0"/>
              <c:showSerName val="0"/>
              <c:showPercent val="0"/>
              <c:showBubbleSize val="0"/>
            </c:dLbl>
            <c:dLbl>
              <c:idx val="2"/>
              <c:layout>
                <c:manualLayout>
                  <c:x val="5.87911044429757E-3"/>
                  <c:y val="7.1974819014500374E-3"/>
                </c:manualLayout>
              </c:layout>
              <c:showLegendKey val="0"/>
              <c:showVal val="1"/>
              <c:showCatName val="0"/>
              <c:showSerName val="0"/>
              <c:showPercent val="0"/>
              <c:showBubbleSize val="0"/>
            </c:dLbl>
            <c:dLbl>
              <c:idx val="3"/>
              <c:layout>
                <c:manualLayout>
                  <c:x val="7.3488880553719618E-3"/>
                  <c:y val="0"/>
                </c:manualLayout>
              </c:layout>
              <c:showLegendKey val="0"/>
              <c:showVal val="1"/>
              <c:showCatName val="0"/>
              <c:showSerName val="0"/>
              <c:showPercent val="0"/>
              <c:showBubbleSize val="0"/>
            </c:dLbl>
            <c:txPr>
              <a:bodyPr/>
              <a:lstStyle/>
              <a:p>
                <a:pPr>
                  <a:defRPr b="1"/>
                </a:pPr>
                <a:endParaRPr lang="da-DK"/>
              </a:p>
            </c:txPr>
            <c:showLegendKey val="0"/>
            <c:showVal val="1"/>
            <c:showCatName val="0"/>
            <c:showSerName val="0"/>
            <c:showPercent val="0"/>
            <c:showBubbleSize val="0"/>
            <c:showLeaderLines val="0"/>
          </c:dLbls>
          <c:cat>
            <c:strRef>
              <c:f>'Trivsel kryds'!$B$13:$F$13</c:f>
              <c:strCache>
                <c:ptCount val="5"/>
                <c:pt idx="0">
                  <c:v>80 år eller derover</c:v>
                </c:pt>
                <c:pt idx="1">
                  <c:v>75-79 år</c:v>
                </c:pt>
                <c:pt idx="2">
                  <c:v>70-74 år</c:v>
                </c:pt>
                <c:pt idx="3">
                  <c:v>65-69 år</c:v>
                </c:pt>
                <c:pt idx="4">
                  <c:v>Under 65 år</c:v>
                </c:pt>
              </c:strCache>
            </c:strRef>
          </c:cat>
          <c:val>
            <c:numRef>
              <c:f>'Trivsel kryds'!$B$16:$F$16</c:f>
              <c:numCache>
                <c:formatCode>0%</c:formatCode>
                <c:ptCount val="5"/>
                <c:pt idx="0">
                  <c:v>8.9999999999999993E-3</c:v>
                </c:pt>
                <c:pt idx="1">
                  <c:v>1.2E-2</c:v>
                </c:pt>
                <c:pt idx="2">
                  <c:v>1.7000000000000001E-2</c:v>
                </c:pt>
                <c:pt idx="3">
                  <c:v>1.0999999999999999E-2</c:v>
                </c:pt>
                <c:pt idx="4">
                  <c:v>0.03</c:v>
                </c:pt>
              </c:numCache>
            </c:numRef>
          </c:val>
        </c:ser>
        <c:ser>
          <c:idx val="3"/>
          <c:order val="3"/>
          <c:tx>
            <c:strRef>
              <c:f>'Trivsel kryds'!$A$17</c:f>
              <c:strCache>
                <c:ptCount val="1"/>
                <c:pt idx="0">
                  <c:v>Delvis tilfreds</c:v>
                </c:pt>
              </c:strCache>
            </c:strRef>
          </c:tx>
          <c:spPr>
            <a:solidFill>
              <a:srgbClr val="A2D050"/>
            </a:solidFill>
          </c:spPr>
          <c:invertIfNegative val="0"/>
          <c:dLbls>
            <c:txPr>
              <a:bodyPr/>
              <a:lstStyle/>
              <a:p>
                <a:pPr>
                  <a:defRPr b="1"/>
                </a:pPr>
                <a:endParaRPr lang="da-DK"/>
              </a:p>
            </c:txPr>
            <c:showLegendKey val="0"/>
            <c:showVal val="1"/>
            <c:showCatName val="0"/>
            <c:showSerName val="0"/>
            <c:showPercent val="0"/>
            <c:showBubbleSize val="0"/>
            <c:showLeaderLines val="0"/>
          </c:dLbls>
          <c:cat>
            <c:strRef>
              <c:f>'Trivsel kryds'!$B$13:$F$13</c:f>
              <c:strCache>
                <c:ptCount val="5"/>
                <c:pt idx="0">
                  <c:v>80 år eller derover</c:v>
                </c:pt>
                <c:pt idx="1">
                  <c:v>75-79 år</c:v>
                </c:pt>
                <c:pt idx="2">
                  <c:v>70-74 år</c:v>
                </c:pt>
                <c:pt idx="3">
                  <c:v>65-69 år</c:v>
                </c:pt>
                <c:pt idx="4">
                  <c:v>Under 65 år</c:v>
                </c:pt>
              </c:strCache>
            </c:strRef>
          </c:cat>
          <c:val>
            <c:numRef>
              <c:f>'Trivsel kryds'!$B$17:$F$17</c:f>
              <c:numCache>
                <c:formatCode>0%</c:formatCode>
                <c:ptCount val="5"/>
                <c:pt idx="0">
                  <c:v>0.104</c:v>
                </c:pt>
                <c:pt idx="1">
                  <c:v>8.6999999999999994E-2</c:v>
                </c:pt>
                <c:pt idx="2">
                  <c:v>0.13400000000000001</c:v>
                </c:pt>
                <c:pt idx="3">
                  <c:v>0.17399999999999999</c:v>
                </c:pt>
                <c:pt idx="4">
                  <c:v>0.18099999999999999</c:v>
                </c:pt>
              </c:numCache>
            </c:numRef>
          </c:val>
        </c:ser>
        <c:ser>
          <c:idx val="4"/>
          <c:order val="4"/>
          <c:tx>
            <c:strRef>
              <c:f>'Trivsel kryds'!$A$18</c:f>
              <c:strCache>
                <c:ptCount val="1"/>
                <c:pt idx="0">
                  <c:v>Meget tilfreds</c:v>
                </c:pt>
              </c:strCache>
            </c:strRef>
          </c:tx>
          <c:spPr>
            <a:solidFill>
              <a:srgbClr val="009644"/>
            </a:solidFill>
          </c:spPr>
          <c:invertIfNegative val="0"/>
          <c:dLbls>
            <c:txPr>
              <a:bodyPr/>
              <a:lstStyle/>
              <a:p>
                <a:pPr>
                  <a:defRPr b="1"/>
                </a:pPr>
                <a:endParaRPr lang="da-DK"/>
              </a:p>
            </c:txPr>
            <c:showLegendKey val="0"/>
            <c:showVal val="1"/>
            <c:showCatName val="0"/>
            <c:showSerName val="0"/>
            <c:showPercent val="0"/>
            <c:showBubbleSize val="0"/>
            <c:showLeaderLines val="0"/>
          </c:dLbls>
          <c:cat>
            <c:strRef>
              <c:f>'Trivsel kryds'!$B$13:$F$13</c:f>
              <c:strCache>
                <c:ptCount val="5"/>
                <c:pt idx="0">
                  <c:v>80 år eller derover</c:v>
                </c:pt>
                <c:pt idx="1">
                  <c:v>75-79 år</c:v>
                </c:pt>
                <c:pt idx="2">
                  <c:v>70-74 år</c:v>
                </c:pt>
                <c:pt idx="3">
                  <c:v>65-69 år</c:v>
                </c:pt>
                <c:pt idx="4">
                  <c:v>Under 65 år</c:v>
                </c:pt>
              </c:strCache>
            </c:strRef>
          </c:cat>
          <c:val>
            <c:numRef>
              <c:f>'Trivsel kryds'!$B$18:$F$18</c:f>
              <c:numCache>
                <c:formatCode>0%</c:formatCode>
                <c:ptCount val="5"/>
                <c:pt idx="0">
                  <c:v>0.84899999999999998</c:v>
                </c:pt>
                <c:pt idx="1">
                  <c:v>0.88800000000000001</c:v>
                </c:pt>
                <c:pt idx="2">
                  <c:v>0.81200000000000006</c:v>
                </c:pt>
                <c:pt idx="3">
                  <c:v>0.748</c:v>
                </c:pt>
                <c:pt idx="4">
                  <c:v>0.74099999999999999</c:v>
                </c:pt>
              </c:numCache>
            </c:numRef>
          </c:val>
        </c:ser>
        <c:ser>
          <c:idx val="5"/>
          <c:order val="5"/>
          <c:tx>
            <c:strRef>
              <c:f>'Trivsel kryds'!$A$19</c:f>
              <c:strCache>
                <c:ptCount val="1"/>
                <c:pt idx="0">
                  <c:v>Ved ikke</c:v>
                </c:pt>
              </c:strCache>
            </c:strRef>
          </c:tx>
          <c:spPr>
            <a:solidFill>
              <a:schemeClr val="bg1">
                <a:lumMod val="50000"/>
              </a:schemeClr>
            </a:solidFill>
          </c:spPr>
          <c:invertIfNegative val="0"/>
          <c:dLbls>
            <c:dLbl>
              <c:idx val="0"/>
              <c:delete val="1"/>
            </c:dLbl>
            <c:dLbl>
              <c:idx val="1"/>
              <c:delete val="1"/>
            </c:dLbl>
            <c:dLbl>
              <c:idx val="2"/>
              <c:delete val="1"/>
            </c:dLbl>
            <c:txPr>
              <a:bodyPr/>
              <a:lstStyle/>
              <a:p>
                <a:pPr>
                  <a:defRPr b="1"/>
                </a:pPr>
                <a:endParaRPr lang="da-DK"/>
              </a:p>
            </c:txPr>
            <c:showLegendKey val="0"/>
            <c:showVal val="1"/>
            <c:showCatName val="0"/>
            <c:showSerName val="0"/>
            <c:showPercent val="0"/>
            <c:showBubbleSize val="0"/>
            <c:showLeaderLines val="0"/>
          </c:dLbls>
          <c:cat>
            <c:strRef>
              <c:f>'Trivsel kryds'!$B$13:$F$13</c:f>
              <c:strCache>
                <c:ptCount val="5"/>
                <c:pt idx="0">
                  <c:v>80 år eller derover</c:v>
                </c:pt>
                <c:pt idx="1">
                  <c:v>75-79 år</c:v>
                </c:pt>
                <c:pt idx="2">
                  <c:v>70-74 år</c:v>
                </c:pt>
                <c:pt idx="3">
                  <c:v>65-69 år</c:v>
                </c:pt>
                <c:pt idx="4">
                  <c:v>Under 65 år</c:v>
                </c:pt>
              </c:strCache>
            </c:strRef>
          </c:cat>
          <c:val>
            <c:numRef>
              <c:f>'Trivsel kryds'!$B$19:$F$19</c:f>
              <c:numCache>
                <c:formatCode>0%</c:formatCode>
                <c:ptCount val="5"/>
                <c:pt idx="0">
                  <c:v>0</c:v>
                </c:pt>
                <c:pt idx="1">
                  <c:v>0</c:v>
                </c:pt>
                <c:pt idx="2">
                  <c:v>0</c:v>
                </c:pt>
                <c:pt idx="3">
                  <c:v>7.0000000000000001E-3</c:v>
                </c:pt>
                <c:pt idx="4">
                  <c:v>6.0000000000000001E-3</c:v>
                </c:pt>
              </c:numCache>
            </c:numRef>
          </c:val>
        </c:ser>
        <c:dLbls>
          <c:showLegendKey val="0"/>
          <c:showVal val="1"/>
          <c:showCatName val="0"/>
          <c:showSerName val="0"/>
          <c:showPercent val="0"/>
          <c:showBubbleSize val="0"/>
        </c:dLbls>
        <c:gapWidth val="75"/>
        <c:overlap val="100"/>
        <c:axId val="103287808"/>
        <c:axId val="103314176"/>
      </c:barChart>
      <c:catAx>
        <c:axId val="103287808"/>
        <c:scaling>
          <c:orientation val="minMax"/>
        </c:scaling>
        <c:delete val="0"/>
        <c:axPos val="l"/>
        <c:majorTickMark val="none"/>
        <c:minorTickMark val="none"/>
        <c:tickLblPos val="nextTo"/>
        <c:txPr>
          <a:bodyPr/>
          <a:lstStyle/>
          <a:p>
            <a:pPr>
              <a:defRPr b="1"/>
            </a:pPr>
            <a:endParaRPr lang="da-DK"/>
          </a:p>
        </c:txPr>
        <c:crossAx val="103314176"/>
        <c:crosses val="autoZero"/>
        <c:auto val="1"/>
        <c:lblAlgn val="ctr"/>
        <c:lblOffset val="100"/>
        <c:noMultiLvlLbl val="0"/>
      </c:catAx>
      <c:valAx>
        <c:axId val="103314176"/>
        <c:scaling>
          <c:orientation val="minMax"/>
        </c:scaling>
        <c:delete val="0"/>
        <c:axPos val="b"/>
        <c:numFmt formatCode="0%" sourceLinked="1"/>
        <c:majorTickMark val="none"/>
        <c:minorTickMark val="none"/>
        <c:tickLblPos val="nextTo"/>
        <c:txPr>
          <a:bodyPr/>
          <a:lstStyle/>
          <a:p>
            <a:pPr>
              <a:defRPr b="1"/>
            </a:pPr>
            <a:endParaRPr lang="da-DK"/>
          </a:p>
        </c:txPr>
        <c:crossAx val="103287808"/>
        <c:crosses val="autoZero"/>
        <c:crossBetween val="between"/>
      </c:valAx>
    </c:plotArea>
    <c:legend>
      <c:legendPos val="b"/>
      <c:overlay val="0"/>
      <c:txPr>
        <a:bodyPr/>
        <a:lstStyle/>
        <a:p>
          <a:pPr>
            <a:defRPr b="1"/>
          </a:pPr>
          <a:endParaRPr lang="da-DK"/>
        </a:p>
      </c:txPr>
    </c:legend>
    <c:plotVisOnly val="1"/>
    <c:dispBlanksAs val="gap"/>
    <c:showDLblsOverMax val="0"/>
  </c:chart>
  <c:externalData r:id="rId1">
    <c:autoUpdate val="0"/>
  </c:externalData>
  <c:userShapes r:id="rId2"/>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325894947008732"/>
          <c:y val="3.9586150457975207E-2"/>
          <c:w val="0.81650405178338992"/>
          <c:h val="0.78359127143801155"/>
        </c:manualLayout>
      </c:layout>
      <c:barChart>
        <c:barDir val="bar"/>
        <c:grouping val="percentStacked"/>
        <c:varyColors val="0"/>
        <c:ser>
          <c:idx val="0"/>
          <c:order val="0"/>
          <c:tx>
            <c:strRef>
              <c:f>'Trivsel kryds'!$A$79</c:f>
              <c:strCache>
                <c:ptCount val="1"/>
                <c:pt idx="0">
                  <c:v>Meget utilfreds</c:v>
                </c:pt>
              </c:strCache>
            </c:strRef>
          </c:tx>
          <c:spPr>
            <a:solidFill>
              <a:srgbClr val="D01E1E"/>
            </a:solidFill>
          </c:spPr>
          <c:invertIfNegative val="0"/>
          <c:dLbls>
            <c:dLbl>
              <c:idx val="2"/>
              <c:delete val="1"/>
            </c:dLbl>
            <c:txPr>
              <a:bodyPr/>
              <a:lstStyle/>
              <a:p>
                <a:pPr>
                  <a:defRPr b="1"/>
                </a:pPr>
                <a:endParaRPr lang="da-DK"/>
              </a:p>
            </c:txPr>
            <c:showLegendKey val="0"/>
            <c:showVal val="1"/>
            <c:showCatName val="0"/>
            <c:showSerName val="0"/>
            <c:showPercent val="0"/>
            <c:showBubbleSize val="0"/>
            <c:showLeaderLines val="0"/>
          </c:dLbls>
          <c:cat>
            <c:strRef>
              <c:f>'Trivsel kryds'!$B$78:$K$78</c:f>
              <c:strCache>
                <c:ptCount val="10"/>
                <c:pt idx="0">
                  <c:v>10. Hovedstaden</c:v>
                </c:pt>
                <c:pt idx="1">
                  <c:v>9. Nordsjælland</c:v>
                </c:pt>
                <c:pt idx="2">
                  <c:v>8. Midt-Vestsjælland</c:v>
                </c:pt>
                <c:pt idx="3">
                  <c:v>7. Sydsjælland</c:v>
                </c:pt>
                <c:pt idx="4">
                  <c:v>6. Fyn</c:v>
                </c:pt>
                <c:pt idx="5">
                  <c:v>5. Sønderjylland</c:v>
                </c:pt>
                <c:pt idx="6">
                  <c:v>4. Sydjylland</c:v>
                </c:pt>
                <c:pt idx="7">
                  <c:v>3. Midt-Østjylland</c:v>
                </c:pt>
                <c:pt idx="8">
                  <c:v>2. Midt-Vestjylland</c:v>
                </c:pt>
                <c:pt idx="9">
                  <c:v>1. Nordjylland</c:v>
                </c:pt>
              </c:strCache>
            </c:strRef>
          </c:cat>
          <c:val>
            <c:numRef>
              <c:f>'Trivsel kryds'!$B$79:$K$79</c:f>
              <c:numCache>
                <c:formatCode>0%</c:formatCode>
                <c:ptCount val="10"/>
                <c:pt idx="0">
                  <c:v>4.3999999999999997E-2</c:v>
                </c:pt>
                <c:pt idx="1">
                  <c:v>2.5000000000000001E-2</c:v>
                </c:pt>
                <c:pt idx="2">
                  <c:v>0</c:v>
                </c:pt>
                <c:pt idx="3">
                  <c:v>5.8000000000000003E-2</c:v>
                </c:pt>
                <c:pt idx="4">
                  <c:v>9.9000000000000005E-2</c:v>
                </c:pt>
                <c:pt idx="5">
                  <c:v>1.6E-2</c:v>
                </c:pt>
                <c:pt idx="6">
                  <c:v>1.2999999999999999E-2</c:v>
                </c:pt>
                <c:pt idx="7">
                  <c:v>2.1000000000000001E-2</c:v>
                </c:pt>
                <c:pt idx="8">
                  <c:v>1.4999999999999999E-2</c:v>
                </c:pt>
                <c:pt idx="9">
                  <c:v>3.2000000000000001E-2</c:v>
                </c:pt>
              </c:numCache>
            </c:numRef>
          </c:val>
        </c:ser>
        <c:ser>
          <c:idx val="1"/>
          <c:order val="1"/>
          <c:tx>
            <c:strRef>
              <c:f>'Trivsel kryds'!$A$80</c:f>
              <c:strCache>
                <c:ptCount val="1"/>
                <c:pt idx="0">
                  <c:v>Delvis utilfreds</c:v>
                </c:pt>
              </c:strCache>
            </c:strRef>
          </c:tx>
          <c:spPr>
            <a:solidFill>
              <a:srgbClr val="F9832B"/>
            </a:solidFill>
          </c:spPr>
          <c:invertIfNegative val="0"/>
          <c:dLbls>
            <c:dLbl>
              <c:idx val="0"/>
              <c:layout>
                <c:manualLayout>
                  <c:x val="1.4697776110743925E-3"/>
                  <c:y val="-1.9641474724370448E-2"/>
                </c:manualLayout>
              </c:layout>
              <c:showLegendKey val="0"/>
              <c:showVal val="1"/>
              <c:showCatName val="0"/>
              <c:showSerName val="0"/>
              <c:showPercent val="0"/>
              <c:showBubbleSize val="0"/>
            </c:dLbl>
            <c:dLbl>
              <c:idx val="1"/>
              <c:delete val="1"/>
            </c:dLbl>
            <c:dLbl>
              <c:idx val="2"/>
              <c:layout>
                <c:manualLayout>
                  <c:x val="5.2362274026032194E-3"/>
                  <c:y val="-2.5056588076209432E-2"/>
                </c:manualLayout>
              </c:layout>
              <c:showLegendKey val="0"/>
              <c:showVal val="1"/>
              <c:showCatName val="0"/>
              <c:showSerName val="0"/>
              <c:showPercent val="0"/>
              <c:showBubbleSize val="0"/>
            </c:dLbl>
            <c:dLbl>
              <c:idx val="3"/>
              <c:delete val="1"/>
            </c:dLbl>
            <c:dLbl>
              <c:idx val="4"/>
              <c:layout>
                <c:manualLayout>
                  <c:x val="0"/>
                  <c:y val="-1.6042778496950193E-2"/>
                </c:manualLayout>
              </c:layout>
              <c:showLegendKey val="0"/>
              <c:showVal val="1"/>
              <c:showCatName val="0"/>
              <c:showSerName val="0"/>
              <c:showPercent val="0"/>
              <c:showBubbleSize val="0"/>
            </c:dLbl>
            <c:dLbl>
              <c:idx val="5"/>
              <c:layout>
                <c:manualLayout>
                  <c:x val="1.1508550877306208E-17"/>
                  <c:y val="-1.6042778496950259E-2"/>
                </c:manualLayout>
              </c:layout>
              <c:showLegendKey val="0"/>
              <c:showVal val="1"/>
              <c:showCatName val="0"/>
              <c:showSerName val="0"/>
              <c:showPercent val="0"/>
              <c:showBubbleSize val="0"/>
            </c:dLbl>
            <c:dLbl>
              <c:idx val="6"/>
              <c:layout>
                <c:manualLayout>
                  <c:x val="-1.1508550877306208E-17"/>
                  <c:y val="-1.0695185664633506E-2"/>
                </c:manualLayout>
              </c:layout>
              <c:showLegendKey val="0"/>
              <c:showVal val="1"/>
              <c:showCatName val="0"/>
              <c:showSerName val="0"/>
              <c:showPercent val="0"/>
              <c:showBubbleSize val="0"/>
            </c:dLbl>
            <c:dLbl>
              <c:idx val="7"/>
              <c:layout>
                <c:manualLayout>
                  <c:x val="1.1508550877306208E-17"/>
                  <c:y val="-1.6042778496950259E-2"/>
                </c:manualLayout>
              </c:layout>
              <c:showLegendKey val="0"/>
              <c:showVal val="1"/>
              <c:showCatName val="0"/>
              <c:showSerName val="0"/>
              <c:showPercent val="0"/>
              <c:showBubbleSize val="0"/>
            </c:dLbl>
            <c:dLbl>
              <c:idx val="8"/>
              <c:delete val="1"/>
            </c:dLbl>
            <c:dLbl>
              <c:idx val="9"/>
              <c:delete val="1"/>
            </c:dLbl>
            <c:txPr>
              <a:bodyPr/>
              <a:lstStyle/>
              <a:p>
                <a:pPr>
                  <a:defRPr b="1"/>
                </a:pPr>
                <a:endParaRPr lang="da-DK"/>
              </a:p>
            </c:txPr>
            <c:showLegendKey val="0"/>
            <c:showVal val="1"/>
            <c:showCatName val="0"/>
            <c:showSerName val="0"/>
            <c:showPercent val="0"/>
            <c:showBubbleSize val="0"/>
            <c:showLeaderLines val="0"/>
          </c:dLbls>
          <c:cat>
            <c:strRef>
              <c:f>'Trivsel kryds'!$B$78:$K$78</c:f>
              <c:strCache>
                <c:ptCount val="10"/>
                <c:pt idx="0">
                  <c:v>10. Hovedstaden</c:v>
                </c:pt>
                <c:pt idx="1">
                  <c:v>9. Nordsjælland</c:v>
                </c:pt>
                <c:pt idx="2">
                  <c:v>8. Midt-Vestsjælland</c:v>
                </c:pt>
                <c:pt idx="3">
                  <c:v>7. Sydsjælland</c:v>
                </c:pt>
                <c:pt idx="4">
                  <c:v>6. Fyn</c:v>
                </c:pt>
                <c:pt idx="5">
                  <c:v>5. Sønderjylland</c:v>
                </c:pt>
                <c:pt idx="6">
                  <c:v>4. Sydjylland</c:v>
                </c:pt>
                <c:pt idx="7">
                  <c:v>3. Midt-Østjylland</c:v>
                </c:pt>
                <c:pt idx="8">
                  <c:v>2. Midt-Vestjylland</c:v>
                </c:pt>
                <c:pt idx="9">
                  <c:v>1. Nordjylland</c:v>
                </c:pt>
              </c:strCache>
            </c:strRef>
          </c:cat>
          <c:val>
            <c:numRef>
              <c:f>'Trivsel kryds'!$B$80:$K$80</c:f>
              <c:numCache>
                <c:formatCode>0%</c:formatCode>
                <c:ptCount val="10"/>
                <c:pt idx="0">
                  <c:v>1.0999999999999999E-2</c:v>
                </c:pt>
                <c:pt idx="1">
                  <c:v>0</c:v>
                </c:pt>
                <c:pt idx="2">
                  <c:v>8.9999999999999993E-3</c:v>
                </c:pt>
                <c:pt idx="3">
                  <c:v>0</c:v>
                </c:pt>
                <c:pt idx="4">
                  <c:v>1.0999999999999999E-2</c:v>
                </c:pt>
                <c:pt idx="5">
                  <c:v>1.6E-2</c:v>
                </c:pt>
                <c:pt idx="6">
                  <c:v>2.5000000000000001E-2</c:v>
                </c:pt>
                <c:pt idx="7">
                  <c:v>7.0000000000000001E-3</c:v>
                </c:pt>
                <c:pt idx="8">
                  <c:v>0</c:v>
                </c:pt>
                <c:pt idx="9">
                  <c:v>0</c:v>
                </c:pt>
              </c:numCache>
            </c:numRef>
          </c:val>
        </c:ser>
        <c:ser>
          <c:idx val="2"/>
          <c:order val="2"/>
          <c:tx>
            <c:strRef>
              <c:f>'Trivsel kryds'!$A$81</c:f>
              <c:strCache>
                <c:ptCount val="1"/>
                <c:pt idx="0">
                  <c:v>Hverken/eller</c:v>
                </c:pt>
              </c:strCache>
            </c:strRef>
          </c:tx>
          <c:spPr>
            <a:solidFill>
              <a:srgbClr val="FFD82B"/>
            </a:solidFill>
          </c:spPr>
          <c:invertIfNegative val="0"/>
          <c:dLbls>
            <c:dLbl>
              <c:idx val="1"/>
              <c:layout>
                <c:manualLayout>
                  <c:x val="2.5109855618330196E-3"/>
                  <c:y val="0"/>
                </c:manualLayout>
              </c:layout>
              <c:showLegendKey val="0"/>
              <c:showVal val="1"/>
              <c:showCatName val="0"/>
              <c:showSerName val="0"/>
              <c:showPercent val="0"/>
              <c:showBubbleSize val="0"/>
            </c:dLbl>
            <c:dLbl>
              <c:idx val="3"/>
              <c:layout>
                <c:manualLayout>
                  <c:x val="0"/>
                  <c:y val="7.1974819014500374E-3"/>
                </c:manualLayout>
              </c:layout>
              <c:showLegendKey val="0"/>
              <c:showVal val="1"/>
              <c:showCatName val="0"/>
              <c:showSerName val="0"/>
              <c:showPercent val="0"/>
              <c:showBubbleSize val="0"/>
            </c:dLbl>
            <c:dLbl>
              <c:idx val="8"/>
              <c:delete val="1"/>
            </c:dLbl>
            <c:txPr>
              <a:bodyPr/>
              <a:lstStyle/>
              <a:p>
                <a:pPr>
                  <a:defRPr b="1"/>
                </a:pPr>
                <a:endParaRPr lang="da-DK"/>
              </a:p>
            </c:txPr>
            <c:showLegendKey val="0"/>
            <c:showVal val="1"/>
            <c:showCatName val="0"/>
            <c:showSerName val="0"/>
            <c:showPercent val="0"/>
            <c:showBubbleSize val="0"/>
            <c:showLeaderLines val="0"/>
          </c:dLbls>
          <c:cat>
            <c:strRef>
              <c:f>'Trivsel kryds'!$B$78:$K$78</c:f>
              <c:strCache>
                <c:ptCount val="10"/>
                <c:pt idx="0">
                  <c:v>10. Hovedstaden</c:v>
                </c:pt>
                <c:pt idx="1">
                  <c:v>9. Nordsjælland</c:v>
                </c:pt>
                <c:pt idx="2">
                  <c:v>8. Midt-Vestsjælland</c:v>
                </c:pt>
                <c:pt idx="3">
                  <c:v>7. Sydsjælland</c:v>
                </c:pt>
                <c:pt idx="4">
                  <c:v>6. Fyn</c:v>
                </c:pt>
                <c:pt idx="5">
                  <c:v>5. Sønderjylland</c:v>
                </c:pt>
                <c:pt idx="6">
                  <c:v>4. Sydjylland</c:v>
                </c:pt>
                <c:pt idx="7">
                  <c:v>3. Midt-Østjylland</c:v>
                </c:pt>
                <c:pt idx="8">
                  <c:v>2. Midt-Vestjylland</c:v>
                </c:pt>
                <c:pt idx="9">
                  <c:v>1. Nordjylland</c:v>
                </c:pt>
              </c:strCache>
            </c:strRef>
          </c:cat>
          <c:val>
            <c:numRef>
              <c:f>'Trivsel kryds'!$B$81:$K$81</c:f>
              <c:numCache>
                <c:formatCode>0%</c:formatCode>
                <c:ptCount val="10"/>
                <c:pt idx="0">
                  <c:v>1.7000000000000001E-2</c:v>
                </c:pt>
                <c:pt idx="1">
                  <c:v>8.0000000000000002E-3</c:v>
                </c:pt>
                <c:pt idx="2">
                  <c:v>1.7999999999999999E-2</c:v>
                </c:pt>
                <c:pt idx="3">
                  <c:v>1.9E-2</c:v>
                </c:pt>
                <c:pt idx="4">
                  <c:v>1.0999999999999999E-2</c:v>
                </c:pt>
                <c:pt idx="5">
                  <c:v>1.6E-2</c:v>
                </c:pt>
                <c:pt idx="6">
                  <c:v>3.7999999999999999E-2</c:v>
                </c:pt>
                <c:pt idx="7">
                  <c:v>7.0000000000000001E-3</c:v>
                </c:pt>
                <c:pt idx="8">
                  <c:v>0</c:v>
                </c:pt>
                <c:pt idx="9">
                  <c:v>3.2000000000000001E-2</c:v>
                </c:pt>
              </c:numCache>
            </c:numRef>
          </c:val>
        </c:ser>
        <c:ser>
          <c:idx val="3"/>
          <c:order val="3"/>
          <c:tx>
            <c:strRef>
              <c:f>'Trivsel kryds'!$A$82</c:f>
              <c:strCache>
                <c:ptCount val="1"/>
                <c:pt idx="0">
                  <c:v>Delvis tilfreds</c:v>
                </c:pt>
              </c:strCache>
            </c:strRef>
          </c:tx>
          <c:spPr>
            <a:solidFill>
              <a:srgbClr val="A2D050"/>
            </a:solidFill>
          </c:spPr>
          <c:invertIfNegative val="0"/>
          <c:dLbls>
            <c:txPr>
              <a:bodyPr/>
              <a:lstStyle/>
              <a:p>
                <a:pPr>
                  <a:defRPr b="1"/>
                </a:pPr>
                <a:endParaRPr lang="da-DK"/>
              </a:p>
            </c:txPr>
            <c:showLegendKey val="0"/>
            <c:showVal val="1"/>
            <c:showCatName val="0"/>
            <c:showSerName val="0"/>
            <c:showPercent val="0"/>
            <c:showBubbleSize val="0"/>
            <c:showLeaderLines val="0"/>
          </c:dLbls>
          <c:cat>
            <c:strRef>
              <c:f>'Trivsel kryds'!$B$78:$K$78</c:f>
              <c:strCache>
                <c:ptCount val="10"/>
                <c:pt idx="0">
                  <c:v>10. Hovedstaden</c:v>
                </c:pt>
                <c:pt idx="1">
                  <c:v>9. Nordsjælland</c:v>
                </c:pt>
                <c:pt idx="2">
                  <c:v>8. Midt-Vestsjælland</c:v>
                </c:pt>
                <c:pt idx="3">
                  <c:v>7. Sydsjælland</c:v>
                </c:pt>
                <c:pt idx="4">
                  <c:v>6. Fyn</c:v>
                </c:pt>
                <c:pt idx="5">
                  <c:v>5. Sønderjylland</c:v>
                </c:pt>
                <c:pt idx="6">
                  <c:v>4. Sydjylland</c:v>
                </c:pt>
                <c:pt idx="7">
                  <c:v>3. Midt-Østjylland</c:v>
                </c:pt>
                <c:pt idx="8">
                  <c:v>2. Midt-Vestjylland</c:v>
                </c:pt>
                <c:pt idx="9">
                  <c:v>1. Nordjylland</c:v>
                </c:pt>
              </c:strCache>
            </c:strRef>
          </c:cat>
          <c:val>
            <c:numRef>
              <c:f>'Trivsel kryds'!$B$82:$K$82</c:f>
              <c:numCache>
                <c:formatCode>0%</c:formatCode>
                <c:ptCount val="10"/>
                <c:pt idx="0">
                  <c:v>0.155</c:v>
                </c:pt>
                <c:pt idx="1">
                  <c:v>0.123</c:v>
                </c:pt>
                <c:pt idx="2">
                  <c:v>0.18</c:v>
                </c:pt>
                <c:pt idx="3">
                  <c:v>9.6000000000000002E-2</c:v>
                </c:pt>
                <c:pt idx="4">
                  <c:v>0.13200000000000001</c:v>
                </c:pt>
                <c:pt idx="5">
                  <c:v>0.14799999999999999</c:v>
                </c:pt>
                <c:pt idx="6">
                  <c:v>0.1</c:v>
                </c:pt>
                <c:pt idx="7">
                  <c:v>0.17899999999999999</c:v>
                </c:pt>
                <c:pt idx="8">
                  <c:v>0.16400000000000001</c:v>
                </c:pt>
                <c:pt idx="9">
                  <c:v>0.105</c:v>
                </c:pt>
              </c:numCache>
            </c:numRef>
          </c:val>
        </c:ser>
        <c:ser>
          <c:idx val="4"/>
          <c:order val="4"/>
          <c:tx>
            <c:strRef>
              <c:f>'Trivsel kryds'!$A$83</c:f>
              <c:strCache>
                <c:ptCount val="1"/>
                <c:pt idx="0">
                  <c:v>Meget tilfreds</c:v>
                </c:pt>
              </c:strCache>
            </c:strRef>
          </c:tx>
          <c:spPr>
            <a:solidFill>
              <a:srgbClr val="009644"/>
            </a:solidFill>
          </c:spPr>
          <c:invertIfNegative val="0"/>
          <c:dLbls>
            <c:txPr>
              <a:bodyPr/>
              <a:lstStyle/>
              <a:p>
                <a:pPr>
                  <a:defRPr b="1"/>
                </a:pPr>
                <a:endParaRPr lang="da-DK"/>
              </a:p>
            </c:txPr>
            <c:showLegendKey val="0"/>
            <c:showVal val="1"/>
            <c:showCatName val="0"/>
            <c:showSerName val="0"/>
            <c:showPercent val="0"/>
            <c:showBubbleSize val="0"/>
            <c:showLeaderLines val="0"/>
          </c:dLbls>
          <c:cat>
            <c:strRef>
              <c:f>'Trivsel kryds'!$B$78:$K$78</c:f>
              <c:strCache>
                <c:ptCount val="10"/>
                <c:pt idx="0">
                  <c:v>10. Hovedstaden</c:v>
                </c:pt>
                <c:pt idx="1">
                  <c:v>9. Nordsjælland</c:v>
                </c:pt>
                <c:pt idx="2">
                  <c:v>8. Midt-Vestsjælland</c:v>
                </c:pt>
                <c:pt idx="3">
                  <c:v>7. Sydsjælland</c:v>
                </c:pt>
                <c:pt idx="4">
                  <c:v>6. Fyn</c:v>
                </c:pt>
                <c:pt idx="5">
                  <c:v>5. Sønderjylland</c:v>
                </c:pt>
                <c:pt idx="6">
                  <c:v>4. Sydjylland</c:v>
                </c:pt>
                <c:pt idx="7">
                  <c:v>3. Midt-Østjylland</c:v>
                </c:pt>
                <c:pt idx="8">
                  <c:v>2. Midt-Vestjylland</c:v>
                </c:pt>
                <c:pt idx="9">
                  <c:v>1. Nordjylland</c:v>
                </c:pt>
              </c:strCache>
            </c:strRef>
          </c:cat>
          <c:val>
            <c:numRef>
              <c:f>'Trivsel kryds'!$B$83:$K$83</c:f>
              <c:numCache>
                <c:formatCode>0%</c:formatCode>
                <c:ptCount val="10"/>
                <c:pt idx="0">
                  <c:v>0.77300000000000002</c:v>
                </c:pt>
                <c:pt idx="1">
                  <c:v>0.82799999999999996</c:v>
                </c:pt>
                <c:pt idx="2">
                  <c:v>0.78400000000000003</c:v>
                </c:pt>
                <c:pt idx="3">
                  <c:v>0.82699999999999996</c:v>
                </c:pt>
                <c:pt idx="4">
                  <c:v>0.747</c:v>
                </c:pt>
                <c:pt idx="5">
                  <c:v>0.80300000000000005</c:v>
                </c:pt>
                <c:pt idx="6">
                  <c:v>0.82499999999999996</c:v>
                </c:pt>
                <c:pt idx="7">
                  <c:v>0.77900000000000003</c:v>
                </c:pt>
                <c:pt idx="8">
                  <c:v>0.82099999999999995</c:v>
                </c:pt>
                <c:pt idx="9">
                  <c:v>0.83199999999999996</c:v>
                </c:pt>
              </c:numCache>
            </c:numRef>
          </c:val>
        </c:ser>
        <c:ser>
          <c:idx val="5"/>
          <c:order val="5"/>
          <c:tx>
            <c:strRef>
              <c:f>'Trivsel kryds'!$A$84</c:f>
              <c:strCache>
                <c:ptCount val="1"/>
                <c:pt idx="0">
                  <c:v>Ved ikke</c:v>
                </c:pt>
              </c:strCache>
            </c:strRef>
          </c:tx>
          <c:spPr>
            <a:solidFill>
              <a:schemeClr val="bg1">
                <a:lumMod val="50000"/>
              </a:schemeClr>
            </a:solidFill>
          </c:spPr>
          <c:invertIfNegative val="0"/>
          <c:dLbls>
            <c:dLbl>
              <c:idx val="0"/>
              <c:delete val="1"/>
            </c:dLbl>
            <c:dLbl>
              <c:idx val="3"/>
              <c:delete val="1"/>
            </c:dLbl>
            <c:dLbl>
              <c:idx val="4"/>
              <c:delete val="1"/>
            </c:dLbl>
            <c:dLbl>
              <c:idx val="5"/>
              <c:delete val="1"/>
            </c:dLbl>
            <c:dLbl>
              <c:idx val="6"/>
              <c:delete val="1"/>
            </c:dLbl>
            <c:dLbl>
              <c:idx val="8"/>
              <c:delete val="1"/>
            </c:dLbl>
            <c:dLbl>
              <c:idx val="9"/>
              <c:delete val="1"/>
            </c:dLbl>
            <c:txPr>
              <a:bodyPr/>
              <a:lstStyle/>
              <a:p>
                <a:pPr>
                  <a:defRPr b="1"/>
                </a:pPr>
                <a:endParaRPr lang="da-DK"/>
              </a:p>
            </c:txPr>
            <c:showLegendKey val="0"/>
            <c:showVal val="1"/>
            <c:showCatName val="0"/>
            <c:showSerName val="0"/>
            <c:showPercent val="0"/>
            <c:showBubbleSize val="0"/>
            <c:showLeaderLines val="0"/>
          </c:dLbls>
          <c:cat>
            <c:strRef>
              <c:f>'Trivsel kryds'!$B$78:$K$78</c:f>
              <c:strCache>
                <c:ptCount val="10"/>
                <c:pt idx="0">
                  <c:v>10. Hovedstaden</c:v>
                </c:pt>
                <c:pt idx="1">
                  <c:v>9. Nordsjælland</c:v>
                </c:pt>
                <c:pt idx="2">
                  <c:v>8. Midt-Vestsjælland</c:v>
                </c:pt>
                <c:pt idx="3">
                  <c:v>7. Sydsjælland</c:v>
                </c:pt>
                <c:pt idx="4">
                  <c:v>6. Fyn</c:v>
                </c:pt>
                <c:pt idx="5">
                  <c:v>5. Sønderjylland</c:v>
                </c:pt>
                <c:pt idx="6">
                  <c:v>4. Sydjylland</c:v>
                </c:pt>
                <c:pt idx="7">
                  <c:v>3. Midt-Østjylland</c:v>
                </c:pt>
                <c:pt idx="8">
                  <c:v>2. Midt-Vestjylland</c:v>
                </c:pt>
                <c:pt idx="9">
                  <c:v>1. Nordjylland</c:v>
                </c:pt>
              </c:strCache>
            </c:strRef>
          </c:cat>
          <c:val>
            <c:numRef>
              <c:f>'Trivsel kryds'!$B$84:$K$84</c:f>
              <c:numCache>
                <c:formatCode>0%</c:formatCode>
                <c:ptCount val="10"/>
                <c:pt idx="0">
                  <c:v>0</c:v>
                </c:pt>
                <c:pt idx="1">
                  <c:v>1.6E-2</c:v>
                </c:pt>
                <c:pt idx="2">
                  <c:v>8.9999999999999993E-3</c:v>
                </c:pt>
                <c:pt idx="3">
                  <c:v>0</c:v>
                </c:pt>
                <c:pt idx="4">
                  <c:v>0</c:v>
                </c:pt>
                <c:pt idx="5">
                  <c:v>0</c:v>
                </c:pt>
                <c:pt idx="6">
                  <c:v>0</c:v>
                </c:pt>
                <c:pt idx="7">
                  <c:v>7.0000000000000001E-3</c:v>
                </c:pt>
                <c:pt idx="8">
                  <c:v>0</c:v>
                </c:pt>
                <c:pt idx="9">
                  <c:v>0</c:v>
                </c:pt>
              </c:numCache>
            </c:numRef>
          </c:val>
        </c:ser>
        <c:dLbls>
          <c:showLegendKey val="0"/>
          <c:showVal val="1"/>
          <c:showCatName val="0"/>
          <c:showSerName val="0"/>
          <c:showPercent val="0"/>
          <c:showBubbleSize val="0"/>
        </c:dLbls>
        <c:gapWidth val="75"/>
        <c:overlap val="100"/>
        <c:axId val="101816576"/>
        <c:axId val="101736448"/>
      </c:barChart>
      <c:catAx>
        <c:axId val="101816576"/>
        <c:scaling>
          <c:orientation val="minMax"/>
        </c:scaling>
        <c:delete val="0"/>
        <c:axPos val="l"/>
        <c:majorTickMark val="none"/>
        <c:minorTickMark val="none"/>
        <c:tickLblPos val="nextTo"/>
        <c:txPr>
          <a:bodyPr/>
          <a:lstStyle/>
          <a:p>
            <a:pPr>
              <a:defRPr sz="900" b="1"/>
            </a:pPr>
            <a:endParaRPr lang="da-DK"/>
          </a:p>
        </c:txPr>
        <c:crossAx val="101736448"/>
        <c:crosses val="autoZero"/>
        <c:auto val="1"/>
        <c:lblAlgn val="ctr"/>
        <c:lblOffset val="100"/>
        <c:noMultiLvlLbl val="0"/>
      </c:catAx>
      <c:valAx>
        <c:axId val="101736448"/>
        <c:scaling>
          <c:orientation val="minMax"/>
        </c:scaling>
        <c:delete val="0"/>
        <c:axPos val="b"/>
        <c:numFmt formatCode="0%" sourceLinked="1"/>
        <c:majorTickMark val="none"/>
        <c:minorTickMark val="none"/>
        <c:tickLblPos val="nextTo"/>
        <c:txPr>
          <a:bodyPr/>
          <a:lstStyle/>
          <a:p>
            <a:pPr>
              <a:defRPr b="1"/>
            </a:pPr>
            <a:endParaRPr lang="da-DK"/>
          </a:p>
        </c:txPr>
        <c:crossAx val="101816576"/>
        <c:crosses val="autoZero"/>
        <c:crossBetween val="between"/>
      </c:valAx>
    </c:plotArea>
    <c:legend>
      <c:legendPos val="b"/>
      <c:overlay val="0"/>
      <c:txPr>
        <a:bodyPr/>
        <a:lstStyle/>
        <a:p>
          <a:pPr>
            <a:defRPr b="1"/>
          </a:pPr>
          <a:endParaRPr lang="da-DK"/>
        </a:p>
      </c:txPr>
    </c:legend>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535802914626872E-2"/>
          <c:y val="1.9960067292144976E-2"/>
          <c:w val="0.90277860878721006"/>
          <c:h val="0.87597002783722144"/>
        </c:manualLayout>
      </c:layout>
      <c:barChart>
        <c:barDir val="col"/>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Trivsel!$A$1006:$A$1009</c:f>
              <c:strCache>
                <c:ptCount val="4"/>
                <c:pt idx="0">
                  <c:v>Ja, helt sikkert</c:v>
                </c:pt>
                <c:pt idx="1">
                  <c:v>Ja, måske</c:v>
                </c:pt>
                <c:pt idx="2">
                  <c:v>Nej</c:v>
                </c:pt>
                <c:pt idx="3">
                  <c:v>Ved ikke</c:v>
                </c:pt>
              </c:strCache>
            </c:strRef>
          </c:cat>
          <c:val>
            <c:numRef>
              <c:f>Trivsel!$B$1006:$B$1009</c:f>
              <c:numCache>
                <c:formatCode>0.00%</c:formatCode>
                <c:ptCount val="4"/>
                <c:pt idx="0">
                  <c:v>0.90200000000000002</c:v>
                </c:pt>
                <c:pt idx="1">
                  <c:v>7.1999999999999995E-2</c:v>
                </c:pt>
                <c:pt idx="2">
                  <c:v>1.4999999999999999E-2</c:v>
                </c:pt>
                <c:pt idx="3">
                  <c:v>1.0999999999999999E-2</c:v>
                </c:pt>
              </c:numCache>
            </c:numRef>
          </c:val>
        </c:ser>
        <c:dLbls>
          <c:showLegendKey val="0"/>
          <c:showVal val="1"/>
          <c:showCatName val="0"/>
          <c:showSerName val="0"/>
          <c:showPercent val="0"/>
          <c:showBubbleSize val="0"/>
        </c:dLbls>
        <c:gapWidth val="59"/>
        <c:axId val="101774464"/>
        <c:axId val="101851136"/>
      </c:barChart>
      <c:catAx>
        <c:axId val="101774464"/>
        <c:scaling>
          <c:orientation val="minMax"/>
        </c:scaling>
        <c:delete val="0"/>
        <c:axPos val="b"/>
        <c:majorTickMark val="none"/>
        <c:minorTickMark val="none"/>
        <c:tickLblPos val="nextTo"/>
        <c:txPr>
          <a:bodyPr/>
          <a:lstStyle/>
          <a:p>
            <a:pPr>
              <a:defRPr sz="1050" b="1"/>
            </a:pPr>
            <a:endParaRPr lang="da-DK"/>
          </a:p>
        </c:txPr>
        <c:crossAx val="101851136"/>
        <c:crosses val="autoZero"/>
        <c:auto val="1"/>
        <c:lblAlgn val="ctr"/>
        <c:lblOffset val="100"/>
        <c:noMultiLvlLbl val="0"/>
      </c:catAx>
      <c:valAx>
        <c:axId val="101851136"/>
        <c:scaling>
          <c:orientation val="minMax"/>
          <c:max val="1"/>
          <c:min val="0"/>
        </c:scaling>
        <c:delete val="0"/>
        <c:axPos val="l"/>
        <c:numFmt formatCode="0%" sourceLinked="0"/>
        <c:majorTickMark val="none"/>
        <c:minorTickMark val="none"/>
        <c:tickLblPos val="nextTo"/>
        <c:txPr>
          <a:bodyPr/>
          <a:lstStyle/>
          <a:p>
            <a:pPr>
              <a:defRPr sz="1050" b="1"/>
            </a:pPr>
            <a:endParaRPr lang="da-DK"/>
          </a:p>
        </c:txPr>
        <c:crossAx val="101774464"/>
        <c:crosses val="autoZero"/>
        <c:crossBetween val="between"/>
        <c:majorUnit val="0.1"/>
      </c:valAx>
    </c:plotArea>
    <c:plotVisOnly val="1"/>
    <c:dispBlanksAs val="gap"/>
    <c:showDLblsOverMax val="0"/>
  </c:chart>
  <c:spPr>
    <a:ln>
      <a:noFill/>
    </a:ln>
  </c:spPr>
  <c:externalData r:id="rId2">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196954483173879"/>
          <c:y val="1.9960067292144976E-2"/>
          <c:w val="0.7293448307124395"/>
          <c:h val="0.87597002783722144"/>
        </c:manualLayout>
      </c:layout>
      <c:pieChart>
        <c:varyColors val="1"/>
        <c:ser>
          <c:idx val="0"/>
          <c:order val="0"/>
          <c:spPr>
            <a:solidFill>
              <a:srgbClr val="92D050"/>
            </a:solidFill>
          </c:spPr>
          <c:dPt>
            <c:idx val="0"/>
            <c:bubble3D val="0"/>
            <c:spPr>
              <a:solidFill>
                <a:srgbClr val="FFD82B"/>
              </a:solidFill>
            </c:spPr>
          </c:dPt>
          <c:dLbls>
            <c:numFmt formatCode="0%" sourceLinked="0"/>
            <c:txPr>
              <a:bodyPr/>
              <a:lstStyle/>
              <a:p>
                <a:pPr>
                  <a:defRPr sz="1050" b="1"/>
                </a:pPr>
                <a:endParaRPr lang="da-DK"/>
              </a:p>
            </c:txPr>
            <c:showLegendKey val="0"/>
            <c:showVal val="1"/>
            <c:showCatName val="0"/>
            <c:showSerName val="0"/>
            <c:showPercent val="0"/>
            <c:showBubbleSize val="0"/>
            <c:showLeaderLines val="1"/>
          </c:dLbls>
          <c:cat>
            <c:strRef>
              <c:f>Trivsel!$A$1018:$A$1019</c:f>
              <c:strCache>
                <c:ptCount val="2"/>
                <c:pt idx="0">
                  <c:v>Nej</c:v>
                </c:pt>
                <c:pt idx="1">
                  <c:v>Ja</c:v>
                </c:pt>
              </c:strCache>
            </c:strRef>
          </c:cat>
          <c:val>
            <c:numRef>
              <c:f>Trivsel!$B$1018:$B$1019</c:f>
              <c:numCache>
                <c:formatCode>0.00%</c:formatCode>
                <c:ptCount val="2"/>
                <c:pt idx="0">
                  <c:v>0.85699999999999998</c:v>
                </c:pt>
                <c:pt idx="1">
                  <c:v>0.13200000000000001</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81604321285053194"/>
          <c:y val="0.24419100870158555"/>
          <c:w val="0.17513812148302182"/>
          <c:h val="0.59079028351277918"/>
        </c:manualLayout>
      </c:layout>
      <c:overlay val="0"/>
      <c:txPr>
        <a:bodyPr/>
        <a:lstStyle/>
        <a:p>
          <a:pPr>
            <a:defRPr sz="1200" b="1"/>
          </a:pPr>
          <a:endParaRPr lang="da-DK"/>
        </a:p>
      </c:txPr>
    </c:legend>
    <c:plotVisOnly val="1"/>
    <c:dispBlanksAs val="gap"/>
    <c:showDLblsOverMax val="0"/>
  </c:chart>
  <c:spPr>
    <a:ln>
      <a:noFill/>
    </a:ln>
  </c:spPr>
  <c:externalData r:id="rId2">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9957933113082724"/>
          <c:y val="1.9960067292144976E-2"/>
          <c:w val="0.66173508057100972"/>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Trivsel!$A$1033:$A$1039</c:f>
              <c:strCache>
                <c:ptCount val="7"/>
                <c:pt idx="0">
                  <c:v>Andet</c:v>
                </c:pt>
                <c:pt idx="1">
                  <c:v>Person/deltager er død</c:v>
                </c:pt>
                <c:pt idx="2">
                  <c:v>Behov for nye kræfter/generatiosskifte</c:v>
                </c:pt>
                <c:pt idx="3">
                  <c:v>Uenigheder i eller med medlemmer i lokalafdelingen/samarbejdsvanskeligheder</c:v>
                </c:pt>
                <c:pt idx="4">
                  <c:v>Eget helbred/sygdom i familien</c:v>
                </c:pt>
                <c:pt idx="5">
                  <c:v>Har ikke tid/andre aktiviteter/manglende overskud</c:v>
                </c:pt>
                <c:pt idx="6">
                  <c:v>Alder</c:v>
                </c:pt>
              </c:strCache>
            </c:strRef>
          </c:cat>
          <c:val>
            <c:numRef>
              <c:f>Trivsel!$B$1033:$B$1039</c:f>
              <c:numCache>
                <c:formatCode>0.00%</c:formatCode>
                <c:ptCount val="7"/>
                <c:pt idx="0">
                  <c:v>0.17899999999999999</c:v>
                </c:pt>
                <c:pt idx="1">
                  <c:v>0.03</c:v>
                </c:pt>
                <c:pt idx="2">
                  <c:v>0.06</c:v>
                </c:pt>
                <c:pt idx="3">
                  <c:v>7.4999999999999997E-2</c:v>
                </c:pt>
                <c:pt idx="4">
                  <c:v>0.17899999999999999</c:v>
                </c:pt>
                <c:pt idx="5">
                  <c:v>0.20899999999999999</c:v>
                </c:pt>
                <c:pt idx="6">
                  <c:v>0.32800000000000001</c:v>
                </c:pt>
              </c:numCache>
            </c:numRef>
          </c:val>
        </c:ser>
        <c:dLbls>
          <c:showLegendKey val="0"/>
          <c:showVal val="1"/>
          <c:showCatName val="0"/>
          <c:showSerName val="0"/>
          <c:showPercent val="0"/>
          <c:showBubbleSize val="0"/>
        </c:dLbls>
        <c:gapWidth val="59"/>
        <c:overlap val="-45"/>
        <c:axId val="103360384"/>
        <c:axId val="103396096"/>
      </c:barChart>
      <c:catAx>
        <c:axId val="103360384"/>
        <c:scaling>
          <c:orientation val="minMax"/>
        </c:scaling>
        <c:delete val="0"/>
        <c:axPos val="l"/>
        <c:majorTickMark val="none"/>
        <c:minorTickMark val="none"/>
        <c:tickLblPos val="nextTo"/>
        <c:txPr>
          <a:bodyPr/>
          <a:lstStyle/>
          <a:p>
            <a:pPr>
              <a:defRPr sz="1050" b="1"/>
            </a:pPr>
            <a:endParaRPr lang="da-DK"/>
          </a:p>
        </c:txPr>
        <c:crossAx val="103396096"/>
        <c:crosses val="autoZero"/>
        <c:auto val="1"/>
        <c:lblAlgn val="ctr"/>
        <c:lblOffset val="100"/>
        <c:noMultiLvlLbl val="0"/>
      </c:catAx>
      <c:valAx>
        <c:axId val="103396096"/>
        <c:scaling>
          <c:orientation val="minMax"/>
          <c:max val="0.5"/>
          <c:min val="0"/>
        </c:scaling>
        <c:delete val="0"/>
        <c:axPos val="b"/>
        <c:numFmt formatCode="0%" sourceLinked="0"/>
        <c:majorTickMark val="none"/>
        <c:minorTickMark val="none"/>
        <c:tickLblPos val="nextTo"/>
        <c:txPr>
          <a:bodyPr/>
          <a:lstStyle/>
          <a:p>
            <a:pPr>
              <a:defRPr sz="1050" b="1"/>
            </a:pPr>
            <a:endParaRPr lang="da-DK"/>
          </a:p>
        </c:txPr>
        <c:crossAx val="103360384"/>
        <c:crosses val="autoZero"/>
        <c:crossBetween val="between"/>
        <c:majorUnit val="0.1"/>
      </c:valAx>
    </c:plotArea>
    <c:plotVisOnly val="1"/>
    <c:dispBlanksAs val="gap"/>
    <c:showDLblsOverMax val="0"/>
  </c:chart>
  <c:spPr>
    <a:ln>
      <a:noFill/>
    </a:ln>
  </c:spPr>
  <c:externalData r:id="rId2">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Trivsel!$C$1141</c:f>
              <c:strCache>
                <c:ptCount val="1"/>
                <c:pt idx="0">
                  <c:v>Vigtighed</c:v>
                </c:pt>
              </c:strCache>
            </c:strRef>
          </c:tx>
          <c:spPr>
            <a:ln w="28575">
              <a:noFill/>
            </a:ln>
          </c:spPr>
          <c:marker>
            <c:symbol val="square"/>
            <c:size val="2"/>
            <c:spPr>
              <a:solidFill>
                <a:schemeClr val="tx1"/>
              </a:solidFill>
            </c:spPr>
          </c:marker>
          <c:dLbls>
            <c:dLbl>
              <c:idx val="0"/>
              <c:layout>
                <c:manualLayout>
                  <c:x val="-1.954337056347253E-2"/>
                  <c:y val="1.6881642931411863E-2"/>
                </c:manualLayout>
              </c:layout>
              <c:tx>
                <c:strRef>
                  <c:f>Trivsel!$A$1142</c:f>
                  <c:strCache>
                    <c:ptCount val="1"/>
                    <c:pt idx="0">
                      <c:v>Samarbejde med kommunen</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1"/>
              <c:layout>
                <c:manualLayout>
                  <c:x val="-2.4428398279179742E-3"/>
                  <c:y val="8.0629929258347504E-4"/>
                </c:manualLayout>
              </c:layout>
              <c:tx>
                <c:strRef>
                  <c:f>Trivsel!$A$1143</c:f>
                  <c:strCache>
                    <c:ptCount val="1"/>
                    <c:pt idx="0">
                      <c:v>Få dækket udgifter</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2"/>
              <c:tx>
                <c:strRef>
                  <c:f>Trivsel!$A$1144</c:f>
                  <c:strCache>
                    <c:ptCount val="1"/>
                    <c:pt idx="0">
                      <c:v>Samarbejde med frivilligorganisationer</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3"/>
              <c:layout>
                <c:manualLayout>
                  <c:x val="-6.9273280611908919E-2"/>
                  <c:y val="8.5669299836994221E-4"/>
                </c:manualLayout>
              </c:layout>
              <c:tx>
                <c:strRef>
                  <c:f>Trivsel!$A$1145</c:f>
                  <c:strCache>
                    <c:ptCount val="1"/>
                    <c:pt idx="0">
                      <c:v>Kursustilbud</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4"/>
              <c:tx>
                <c:strRef>
                  <c:f>Trivsel!$A$1146</c:f>
                  <c:strCache>
                    <c:ptCount val="1"/>
                    <c:pt idx="0">
                      <c:v>Velfungerende koordinationsudvalg</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5"/>
              <c:tx>
                <c:strRef>
                  <c:f>Trivsel!$A$1147</c:f>
                  <c:strCache>
                    <c:ptCount val="1"/>
                    <c:pt idx="0">
                      <c:v>Samarbejde med sekretariatet</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6"/>
              <c:tx>
                <c:strRef>
                  <c:f>Trivsel!$A$1148</c:f>
                  <c:strCache>
                    <c:ptCount val="1"/>
                    <c:pt idx="0">
                      <c:v>Personlig udvikling og læring</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7"/>
              <c:tx>
                <c:strRef>
                  <c:f>Trivsel!$A$1149</c:f>
                  <c:strCache>
                    <c:ptCount val="1"/>
                    <c:pt idx="0">
                      <c:v>Kendskab til formål og strategi</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8"/>
              <c:layout>
                <c:manualLayout>
                  <c:x val="-0.12493121267184391"/>
                  <c:y val="7.559055867970078E-3"/>
                </c:manualLayout>
              </c:layout>
              <c:tx>
                <c:strRef>
                  <c:f>Trivsel!$A$1150</c:f>
                  <c:strCache>
                    <c:ptCount val="1"/>
                    <c:pt idx="0">
                      <c:v>Kendskab til frivillig indsats</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9"/>
              <c:tx>
                <c:strRef>
                  <c:f>Trivsel!$A$1151</c:f>
                  <c:strCache>
                    <c:ptCount val="1"/>
                    <c:pt idx="0">
                      <c:v>Krav til indsats</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10"/>
              <c:layout>
                <c:manualLayout>
                  <c:x val="-0.16461509244033196"/>
                  <c:y val="0"/>
                </c:manualLayout>
              </c:layout>
              <c:tx>
                <c:strRef>
                  <c:f>Trivsel!$A$1152</c:f>
                  <c:strCache>
                    <c:ptCount val="1"/>
                    <c:pt idx="0">
                      <c:v>Engagement i Ældre Sagens arbejde</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11"/>
              <c:layout>
                <c:manualLayout>
                  <c:x val="-5.8791104442976238E-3"/>
                  <c:y val="7.559055867970078E-3"/>
                </c:manualLayout>
              </c:layout>
              <c:tx>
                <c:strRef>
                  <c:f>Trivsel!$A$1153</c:f>
                  <c:strCache>
                    <c:ptCount val="1"/>
                    <c:pt idx="0">
                      <c:v>Samarbejde i distrikt</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12"/>
              <c:layout>
                <c:manualLayout>
                  <c:x val="-2.9395552221487308E-3"/>
                  <c:y val="0"/>
                </c:manualLayout>
              </c:layout>
              <c:tx>
                <c:strRef>
                  <c:f>Trivsel!$A$1154</c:f>
                  <c:strCache>
                    <c:ptCount val="1"/>
                    <c:pt idx="0">
                      <c:v>Erfaringsudveksling</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13"/>
              <c:tx>
                <c:strRef>
                  <c:f>Trivsel!$A$1155</c:f>
                  <c:strCache>
                    <c:ptCount val="1"/>
                    <c:pt idx="0">
                      <c:v>Informationer og redskaber</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14"/>
              <c:layout>
                <c:manualLayout>
                  <c:x val="-6.3200437276198868E-2"/>
                  <c:y val="-5.0395689790631547E-3"/>
                </c:manualLayout>
              </c:layout>
              <c:tx>
                <c:strRef>
                  <c:f>Trivsel!$A$1156</c:f>
                  <c:strCache>
                    <c:ptCount val="1"/>
                    <c:pt idx="0">
                      <c:v>Fleksibilitet</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15"/>
              <c:layout>
                <c:manualLayout>
                  <c:x val="-0.12346131933024897"/>
                  <c:y val="0"/>
                </c:manualLayout>
              </c:layout>
              <c:tx>
                <c:strRef>
                  <c:f>Trivsel!$A$1157</c:f>
                  <c:strCache>
                    <c:ptCount val="1"/>
                    <c:pt idx="0">
                      <c:v>Passende opgavemængde</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16"/>
              <c:layout>
                <c:manualLayout>
                  <c:x val="-1.0288443277520747E-2"/>
                  <c:y val="1.5118111735940156E-2"/>
                </c:manualLayout>
              </c:layout>
              <c:tx>
                <c:strRef>
                  <c:f>Trivsel!$A$1158</c:f>
                  <c:strCache>
                    <c:ptCount val="1"/>
                    <c:pt idx="0">
                      <c:v>Plads til idéer og forslag</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17"/>
              <c:layout>
                <c:manualLayout>
                  <c:x val="-0.116112431274877"/>
                  <c:y val="-5.0393705786467187E-3"/>
                </c:manualLayout>
              </c:layout>
              <c:tx>
                <c:strRef>
                  <c:f>Trivsel!$A$1159</c:f>
                  <c:strCache>
                    <c:ptCount val="1"/>
                    <c:pt idx="0">
                      <c:v>Anerkendelse af indsats</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18"/>
              <c:layout>
                <c:manualLayout>
                  <c:x val="-7.3488880553719618E-3"/>
                  <c:y val="2.5196852893233593E-3"/>
                </c:manualLayout>
              </c:layout>
              <c:tx>
                <c:strRef>
                  <c:f>Trivsel!$A$1160</c:f>
                  <c:strCache>
                    <c:ptCount val="1"/>
                    <c:pt idx="0">
                      <c:v>Afvekslende opgaver</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19"/>
              <c:layout>
                <c:manualLayout>
                  <c:x val="-0.10435421038628186"/>
                  <c:y val="-7.559055867970078E-3"/>
                </c:manualLayout>
              </c:layout>
              <c:tx>
                <c:strRef>
                  <c:f>Trivsel!$A$1161</c:f>
                  <c:strCache>
                    <c:ptCount val="1"/>
                    <c:pt idx="0">
                      <c:v>Samvær med frivillige</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20"/>
              <c:tx>
                <c:strRef>
                  <c:f>Trivsel!$A$1162</c:f>
                  <c:strCache>
                    <c:ptCount val="1"/>
                    <c:pt idx="0">
                      <c:v>Indflydelse på opgaver</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21"/>
              <c:tx>
                <c:strRef>
                  <c:f>Trivsel!$A$1163</c:f>
                  <c:strCache>
                    <c:ptCount val="1"/>
                    <c:pt idx="0">
                      <c:v>Bruge evner og interesser</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22"/>
              <c:tx>
                <c:strRef>
                  <c:f>Trivsel!$A$1164</c:f>
                  <c:strCache>
                    <c:ptCount val="1"/>
                    <c:pt idx="0">
                      <c:v>Samarbejde med frivillige</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23"/>
              <c:tx>
                <c:strRef>
                  <c:f>Trivsel!$A$1165</c:f>
                  <c:strCache>
                    <c:ptCount val="1"/>
                    <c:pt idx="0">
                      <c:v>Velfungerende lokalbestyrelse</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24"/>
              <c:tx>
                <c:strRef>
                  <c:f>Trivsel!$A$1166</c:f>
                  <c:strCache>
                    <c:ptCount val="1"/>
                    <c:pt idx="0">
                      <c:v>Gøre en forskel</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25"/>
              <c:tx>
                <c:strRef>
                  <c:f>Trivsel!$A$1167</c:f>
                  <c:strCache>
                    <c:ptCount val="1"/>
                    <c:pt idx="0">
                      <c:v>Samvær med deltagere</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dLbl>
              <c:idx val="26"/>
              <c:tx>
                <c:strRef>
                  <c:f>Trivsel!$A$1168</c:f>
                  <c:strCache>
                    <c:ptCount val="1"/>
                    <c:pt idx="0">
                      <c:v>Godt ry</c:v>
                    </c:pt>
                  </c:strCache>
                </c:strRef>
              </c:tx>
              <c:spPr/>
              <c:txPr>
                <a:bodyPr/>
                <a:lstStyle/>
                <a:p>
                  <a:pPr>
                    <a:defRPr sz="700" b="1" i="0" u="none" strike="noStrike">
                      <a:latin typeface="Calibri"/>
                    </a:defRPr>
                  </a:pPr>
                  <a:endParaRPr lang="da-DK"/>
                </a:p>
              </c:txPr>
              <c:dLblPos val="r"/>
              <c:showLegendKey val="0"/>
              <c:showVal val="1"/>
              <c:showCatName val="0"/>
              <c:showSerName val="0"/>
              <c:showPercent val="0"/>
              <c:showBubbleSize val="0"/>
            </c:dLbl>
            <c:txPr>
              <a:bodyPr/>
              <a:lstStyle/>
              <a:p>
                <a:pPr>
                  <a:defRPr sz="700" b="1"/>
                </a:pPr>
                <a:endParaRPr lang="da-DK"/>
              </a:p>
            </c:txPr>
            <c:showLegendKey val="0"/>
            <c:showVal val="1"/>
            <c:showCatName val="0"/>
            <c:showSerName val="0"/>
            <c:showPercent val="0"/>
            <c:showBubbleSize val="0"/>
            <c:showLeaderLines val="0"/>
          </c:dLbls>
          <c:xVal>
            <c:numRef>
              <c:f>Trivsel!$B$1142:$B$1168</c:f>
              <c:numCache>
                <c:formatCode>General</c:formatCode>
                <c:ptCount val="27"/>
                <c:pt idx="0">
                  <c:v>4.13</c:v>
                </c:pt>
                <c:pt idx="1">
                  <c:v>4.16</c:v>
                </c:pt>
                <c:pt idx="2">
                  <c:v>4.1900000000000004</c:v>
                </c:pt>
                <c:pt idx="3">
                  <c:v>4.2</c:v>
                </c:pt>
                <c:pt idx="4">
                  <c:v>4.22</c:v>
                </c:pt>
                <c:pt idx="5">
                  <c:v>4.2699999999999996</c:v>
                </c:pt>
                <c:pt idx="6">
                  <c:v>4.2699999999999996</c:v>
                </c:pt>
                <c:pt idx="7">
                  <c:v>4.28</c:v>
                </c:pt>
                <c:pt idx="8">
                  <c:v>4.28</c:v>
                </c:pt>
                <c:pt idx="9">
                  <c:v>4.3099999999999996</c:v>
                </c:pt>
                <c:pt idx="10">
                  <c:v>4.33</c:v>
                </c:pt>
                <c:pt idx="11">
                  <c:v>4.34</c:v>
                </c:pt>
                <c:pt idx="12">
                  <c:v>4.3600000000000003</c:v>
                </c:pt>
                <c:pt idx="13">
                  <c:v>4.37</c:v>
                </c:pt>
                <c:pt idx="14">
                  <c:v>4.38</c:v>
                </c:pt>
                <c:pt idx="15">
                  <c:v>4.38</c:v>
                </c:pt>
                <c:pt idx="16">
                  <c:v>4.41</c:v>
                </c:pt>
                <c:pt idx="17">
                  <c:v>4.43</c:v>
                </c:pt>
                <c:pt idx="18">
                  <c:v>4.4400000000000004</c:v>
                </c:pt>
                <c:pt idx="19">
                  <c:v>4.45</c:v>
                </c:pt>
                <c:pt idx="20">
                  <c:v>4.46</c:v>
                </c:pt>
                <c:pt idx="21">
                  <c:v>4.46</c:v>
                </c:pt>
                <c:pt idx="22">
                  <c:v>4.46</c:v>
                </c:pt>
                <c:pt idx="23">
                  <c:v>4.4800000000000004</c:v>
                </c:pt>
                <c:pt idx="24">
                  <c:v>4.5</c:v>
                </c:pt>
                <c:pt idx="25">
                  <c:v>4.58</c:v>
                </c:pt>
                <c:pt idx="26">
                  <c:v>4.5999999999999996</c:v>
                </c:pt>
              </c:numCache>
            </c:numRef>
          </c:xVal>
          <c:yVal>
            <c:numRef>
              <c:f>Trivsel!$C$1142:$C$1168</c:f>
              <c:numCache>
                <c:formatCode>General</c:formatCode>
                <c:ptCount val="27"/>
                <c:pt idx="0">
                  <c:v>3.48</c:v>
                </c:pt>
                <c:pt idx="1">
                  <c:v>3.48</c:v>
                </c:pt>
                <c:pt idx="2">
                  <c:v>3.67</c:v>
                </c:pt>
                <c:pt idx="3">
                  <c:v>3.78</c:v>
                </c:pt>
                <c:pt idx="4">
                  <c:v>3.78</c:v>
                </c:pt>
                <c:pt idx="5">
                  <c:v>3.87</c:v>
                </c:pt>
                <c:pt idx="6">
                  <c:v>3.91</c:v>
                </c:pt>
                <c:pt idx="7">
                  <c:v>3.94</c:v>
                </c:pt>
                <c:pt idx="8">
                  <c:v>4.03</c:v>
                </c:pt>
                <c:pt idx="9">
                  <c:v>4.04</c:v>
                </c:pt>
                <c:pt idx="10">
                  <c:v>4.0599999999999996</c:v>
                </c:pt>
                <c:pt idx="11">
                  <c:v>4.07</c:v>
                </c:pt>
                <c:pt idx="12">
                  <c:v>4.08</c:v>
                </c:pt>
                <c:pt idx="13">
                  <c:v>4.12</c:v>
                </c:pt>
                <c:pt idx="14">
                  <c:v>4.1500000000000004</c:v>
                </c:pt>
                <c:pt idx="15">
                  <c:v>4.18</c:v>
                </c:pt>
                <c:pt idx="16">
                  <c:v>4.18</c:v>
                </c:pt>
                <c:pt idx="17">
                  <c:v>4.1900000000000004</c:v>
                </c:pt>
                <c:pt idx="18">
                  <c:v>4.2</c:v>
                </c:pt>
                <c:pt idx="19">
                  <c:v>4.21</c:v>
                </c:pt>
                <c:pt idx="20">
                  <c:v>4.2300000000000004</c:v>
                </c:pt>
                <c:pt idx="21">
                  <c:v>4.25</c:v>
                </c:pt>
                <c:pt idx="22">
                  <c:v>4.3499999999999996</c:v>
                </c:pt>
                <c:pt idx="23">
                  <c:v>4.37</c:v>
                </c:pt>
                <c:pt idx="24">
                  <c:v>4.4000000000000004</c:v>
                </c:pt>
                <c:pt idx="25">
                  <c:v>4.4000000000000004</c:v>
                </c:pt>
                <c:pt idx="26">
                  <c:v>4.55</c:v>
                </c:pt>
              </c:numCache>
            </c:numRef>
          </c:yVal>
          <c:smooth val="0"/>
        </c:ser>
        <c:dLbls>
          <c:showLegendKey val="0"/>
          <c:showVal val="0"/>
          <c:showCatName val="0"/>
          <c:showSerName val="0"/>
          <c:showPercent val="0"/>
          <c:showBubbleSize val="0"/>
        </c:dLbls>
        <c:axId val="108149376"/>
        <c:axId val="108167936"/>
      </c:scatterChart>
      <c:valAx>
        <c:axId val="108149376"/>
        <c:scaling>
          <c:orientation val="minMax"/>
        </c:scaling>
        <c:delete val="0"/>
        <c:axPos val="b"/>
        <c:title>
          <c:tx>
            <c:rich>
              <a:bodyPr/>
              <a:lstStyle/>
              <a:p>
                <a:pPr>
                  <a:defRPr sz="1200"/>
                </a:pPr>
                <a:r>
                  <a:rPr lang="en-US" sz="1200"/>
                  <a:t>Tilfredshed</a:t>
                </a:r>
              </a:p>
            </c:rich>
          </c:tx>
          <c:overlay val="0"/>
        </c:title>
        <c:numFmt formatCode="General" sourceLinked="1"/>
        <c:majorTickMark val="out"/>
        <c:minorTickMark val="none"/>
        <c:tickLblPos val="nextTo"/>
        <c:txPr>
          <a:bodyPr/>
          <a:lstStyle/>
          <a:p>
            <a:pPr>
              <a:defRPr b="1"/>
            </a:pPr>
            <a:endParaRPr lang="da-DK"/>
          </a:p>
        </c:txPr>
        <c:crossAx val="108167936"/>
        <c:crosses val="autoZero"/>
        <c:crossBetween val="midCat"/>
      </c:valAx>
      <c:valAx>
        <c:axId val="108167936"/>
        <c:scaling>
          <c:orientation val="minMax"/>
          <c:max val="4.5999999999999996"/>
          <c:min val="3.4"/>
        </c:scaling>
        <c:delete val="0"/>
        <c:axPos val="l"/>
        <c:title>
          <c:tx>
            <c:rich>
              <a:bodyPr rot="-5400000" vert="horz"/>
              <a:lstStyle/>
              <a:p>
                <a:pPr>
                  <a:defRPr sz="1200"/>
                </a:pPr>
                <a:r>
                  <a:rPr lang="en-US" sz="1200"/>
                  <a:t>Vigtighed</a:t>
                </a:r>
              </a:p>
            </c:rich>
          </c:tx>
          <c:overlay val="0"/>
        </c:title>
        <c:numFmt formatCode="#,##0.0" sourceLinked="0"/>
        <c:majorTickMark val="out"/>
        <c:minorTickMark val="none"/>
        <c:tickLblPos val="nextTo"/>
        <c:txPr>
          <a:bodyPr/>
          <a:lstStyle/>
          <a:p>
            <a:pPr>
              <a:defRPr b="1"/>
            </a:pPr>
            <a:endParaRPr lang="da-DK"/>
          </a:p>
        </c:txPr>
        <c:crossAx val="108149376"/>
        <c:crosses val="autoZero"/>
        <c:crossBetween val="midCat"/>
      </c:valAx>
    </c:plotArea>
    <c:plotVisOnly val="1"/>
    <c:dispBlanksAs val="gap"/>
    <c:showDLblsOverMax val="0"/>
  </c:chart>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28575">
              <a:noFill/>
            </a:ln>
          </c:spPr>
          <c:marker>
            <c:symbol val="square"/>
            <c:size val="2"/>
            <c:spPr>
              <a:solidFill>
                <a:schemeClr val="tx1"/>
              </a:solidFill>
              <a:ln w="9525"/>
            </c:spPr>
          </c:marker>
          <c:dLbls>
            <c:dLbl>
              <c:idx val="0"/>
              <c:tx>
                <c:strRef>
                  <c:f>Trivsel!$R$1194</c:f>
                  <c:strCache>
                    <c:ptCount val="1"/>
                    <c:pt idx="0">
                      <c:v>Afvekslende opgaver</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1"/>
              <c:tx>
                <c:strRef>
                  <c:f>Trivsel!$R$1195</c:f>
                  <c:strCache>
                    <c:ptCount val="1"/>
                    <c:pt idx="0">
                      <c:v>Samvær med deltagere</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2"/>
              <c:tx>
                <c:strRef>
                  <c:f>Trivsel!$R$1196</c:f>
                  <c:strCache>
                    <c:ptCount val="1"/>
                    <c:pt idx="0">
                      <c:v>Samvær med frivillige</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3"/>
              <c:tx>
                <c:strRef>
                  <c:f>Trivsel!$R$1197</c:f>
                  <c:strCache>
                    <c:ptCount val="1"/>
                    <c:pt idx="0">
                      <c:v>Indflydelse på opgaver</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4"/>
              <c:layout>
                <c:manualLayout>
                  <c:x val="-8.1197654751727785E-2"/>
                  <c:y val="-1.5607583565091612E-2"/>
                </c:manualLayout>
              </c:layout>
              <c:tx>
                <c:strRef>
                  <c:f>Trivsel!$R$1198</c:f>
                  <c:strCache>
                    <c:ptCount val="1"/>
                    <c:pt idx="0">
                      <c:v>Gøre en forskel</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5"/>
              <c:tx>
                <c:strRef>
                  <c:f>Trivsel!$R$1199</c:f>
                  <c:strCache>
                    <c:ptCount val="1"/>
                    <c:pt idx="0">
                      <c:v>Bruge evner og interesser</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6"/>
              <c:tx>
                <c:strRef>
                  <c:f>Trivsel!$R$1200</c:f>
                  <c:strCache>
                    <c:ptCount val="1"/>
                    <c:pt idx="0">
                      <c:v>Personlig udvikling og læring</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7"/>
              <c:tx>
                <c:strRef>
                  <c:f>Trivsel!$R$1201</c:f>
                  <c:strCache>
                    <c:ptCount val="1"/>
                    <c:pt idx="0">
                      <c:v>Anerkenelse af indsats</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8"/>
              <c:tx>
                <c:strRef>
                  <c:f>Trivsel!$R$1202</c:f>
                  <c:strCache>
                    <c:ptCount val="1"/>
                    <c:pt idx="0">
                      <c:v>Krav til indsats</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9"/>
              <c:tx>
                <c:strRef>
                  <c:f>Trivsel!$R$1203</c:f>
                  <c:strCache>
                    <c:ptCount val="1"/>
                    <c:pt idx="0">
                      <c:v>Fleksibilitet</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10"/>
              <c:layout>
                <c:manualLayout>
                  <c:x val="-0.14916749828689896"/>
                  <c:y val="4.749309169749809E-3"/>
                </c:manualLayout>
              </c:layout>
              <c:tx>
                <c:strRef>
                  <c:f>Trivsel!$R$1204</c:f>
                  <c:strCache>
                    <c:ptCount val="1"/>
                    <c:pt idx="0">
                      <c:v>Passende opgavemængde</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11"/>
              <c:tx>
                <c:strRef>
                  <c:f>Trivsel!$R$1205</c:f>
                  <c:strCache>
                    <c:ptCount val="1"/>
                    <c:pt idx="0">
                      <c:v>Kursustilbud</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12"/>
              <c:tx>
                <c:strRef>
                  <c:f>Trivsel!$R$1206</c:f>
                  <c:strCache>
                    <c:ptCount val="1"/>
                    <c:pt idx="0">
                      <c:v>Informationer og redskaber</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13"/>
              <c:tx>
                <c:strRef>
                  <c:f>Trivsel!$R$1207</c:f>
                  <c:strCache>
                    <c:ptCount val="1"/>
                    <c:pt idx="0">
                      <c:v>Få dækket udgifter</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14"/>
              <c:tx>
                <c:strRef>
                  <c:f>Trivsel!$R$1208</c:f>
                  <c:strCache>
                    <c:ptCount val="1"/>
                    <c:pt idx="0">
                      <c:v>Velfungerende lokalbestyrelse</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15"/>
              <c:layout>
                <c:manualLayout>
                  <c:x val="-0.14115292827728293"/>
                  <c:y val="5.0393705786467187E-3"/>
                </c:manualLayout>
              </c:layout>
              <c:tx>
                <c:strRef>
                  <c:f>Trivsel!$R$1209</c:f>
                  <c:strCache>
                    <c:ptCount val="1"/>
                    <c:pt idx="0">
                      <c:v>Samarbejde med frivillige</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16"/>
              <c:layout>
                <c:manualLayout>
                  <c:x val="-8.9655743788366035E-2"/>
                  <c:y val="-1.7837238360104698E-2"/>
                </c:manualLayout>
              </c:layout>
              <c:tx>
                <c:strRef>
                  <c:f>Trivsel!$R$1210</c:f>
                  <c:strCache>
                    <c:ptCount val="1"/>
                    <c:pt idx="0">
                      <c:v>Plads til idéer og forslag</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17"/>
              <c:layout>
                <c:manualLayout>
                  <c:x val="-0.11805265345201575"/>
                  <c:y val="-7.2689944590731683E-3"/>
                </c:manualLayout>
              </c:layout>
              <c:tx>
                <c:strRef>
                  <c:f>Trivsel!$R$1211</c:f>
                  <c:strCache>
                    <c:ptCount val="1"/>
                    <c:pt idx="0">
                      <c:v>Erfaringsudveksling</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18"/>
              <c:layout>
                <c:manualLayout>
                  <c:x val="-0.11841324651293635"/>
                  <c:y val="6.6889643850392621E-3"/>
                </c:manualLayout>
              </c:layout>
              <c:tx>
                <c:strRef>
                  <c:f>Trivsel!$R$1212</c:f>
                  <c:strCache>
                    <c:ptCount val="1"/>
                    <c:pt idx="0">
                      <c:v>Velfungerende koordinationsudvalg</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19"/>
              <c:tx>
                <c:strRef>
                  <c:f>Trivsel!$R$1213</c:f>
                  <c:strCache>
                    <c:ptCount val="1"/>
                    <c:pt idx="0">
                      <c:v>Samarbejde i distrikt</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20"/>
              <c:tx>
                <c:strRef>
                  <c:f>Trivsel!$R$1214</c:f>
                  <c:strCache>
                    <c:ptCount val="1"/>
                    <c:pt idx="0">
                      <c:v>Samarbejde med sekretariat</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21"/>
              <c:tx>
                <c:strRef>
                  <c:f>Trivsel!$R$1215</c:f>
                  <c:strCache>
                    <c:ptCount val="1"/>
                    <c:pt idx="0">
                      <c:v>Samarbejde med kommunen</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22"/>
              <c:layout>
                <c:manualLayout>
                  <c:x val="-1.3532942458621296E-2"/>
                  <c:y val="1.1148273975065437E-2"/>
                </c:manualLayout>
              </c:layout>
              <c:tx>
                <c:strRef>
                  <c:f>Trivsel!$R$1216</c:f>
                  <c:strCache>
                    <c:ptCount val="1"/>
                    <c:pt idx="0">
                      <c:v>Samarbejde med frivilligorganisationer</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23"/>
              <c:tx>
                <c:strRef>
                  <c:f>Trivsel!$R$1217</c:f>
                  <c:strCache>
                    <c:ptCount val="1"/>
                    <c:pt idx="0">
                      <c:v>Kendskab til formål og strategi</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24"/>
              <c:layout>
                <c:manualLayout>
                  <c:x val="-0.15446402129071241"/>
                  <c:y val="-2.5196852893233593E-3"/>
                </c:manualLayout>
              </c:layout>
              <c:tx>
                <c:strRef>
                  <c:f>Trivsel!$R$1218</c:f>
                  <c:strCache>
                    <c:ptCount val="1"/>
                    <c:pt idx="0">
                      <c:v>Kendskab til frivillig indsats</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25"/>
              <c:tx>
                <c:strRef>
                  <c:f>Trivsel!$R$1219</c:f>
                  <c:strCache>
                    <c:ptCount val="1"/>
                    <c:pt idx="0">
                      <c:v>Engagement i Ældre Sagens arbejde</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dLbl>
              <c:idx val="26"/>
              <c:layout>
                <c:manualLayout>
                  <c:x val="-6.0898241063795835E-2"/>
                  <c:y val="-4.4593095900261745E-3"/>
                </c:manualLayout>
              </c:layout>
              <c:tx>
                <c:strRef>
                  <c:f>Trivsel!$R$1220</c:f>
                  <c:strCache>
                    <c:ptCount val="1"/>
                    <c:pt idx="0">
                      <c:v>Godt ry</c:v>
                    </c:pt>
                  </c:strCache>
                </c:strRef>
              </c:tx>
              <c:spPr/>
              <c:txPr>
                <a:bodyPr/>
                <a:lstStyle/>
                <a:p>
                  <a:pPr>
                    <a:defRPr sz="800" b="1" i="0" u="none" strike="noStrike">
                      <a:latin typeface="Calibri"/>
                    </a:defRPr>
                  </a:pPr>
                  <a:endParaRPr lang="da-DK"/>
                </a:p>
              </c:txPr>
              <c:dLblPos val="r"/>
              <c:showLegendKey val="0"/>
              <c:showVal val="1"/>
              <c:showCatName val="0"/>
              <c:showSerName val="0"/>
              <c:showPercent val="0"/>
              <c:showBubbleSize val="0"/>
            </c:dLbl>
            <c:txPr>
              <a:bodyPr/>
              <a:lstStyle/>
              <a:p>
                <a:pPr>
                  <a:defRPr sz="800" b="1"/>
                </a:pPr>
                <a:endParaRPr lang="da-DK"/>
              </a:p>
            </c:txPr>
            <c:showLegendKey val="0"/>
            <c:showVal val="1"/>
            <c:showCatName val="0"/>
            <c:showSerName val="0"/>
            <c:showPercent val="0"/>
            <c:showBubbleSize val="0"/>
            <c:showLeaderLines val="0"/>
          </c:dLbls>
          <c:xVal>
            <c:numRef>
              <c:f>Trivsel!$S$1194:$S$1220</c:f>
              <c:numCache>
                <c:formatCode>0.00</c:formatCode>
                <c:ptCount val="27"/>
                <c:pt idx="0">
                  <c:v>4.4000000000000004</c:v>
                </c:pt>
                <c:pt idx="1">
                  <c:v>4.5750000000000002</c:v>
                </c:pt>
                <c:pt idx="2">
                  <c:v>4.3250000000000002</c:v>
                </c:pt>
                <c:pt idx="3">
                  <c:v>4.4749999999999996</c:v>
                </c:pt>
                <c:pt idx="4">
                  <c:v>4.4000000000000004</c:v>
                </c:pt>
                <c:pt idx="5">
                  <c:v>4.375</c:v>
                </c:pt>
                <c:pt idx="6">
                  <c:v>4.125</c:v>
                </c:pt>
                <c:pt idx="7">
                  <c:v>4.1500000000000004</c:v>
                </c:pt>
                <c:pt idx="8">
                  <c:v>4.3499999999999996</c:v>
                </c:pt>
                <c:pt idx="9">
                  <c:v>4.375</c:v>
                </c:pt>
                <c:pt idx="10">
                  <c:v>4.2249999999999996</c:v>
                </c:pt>
                <c:pt idx="11">
                  <c:v>4.3499999999999996</c:v>
                </c:pt>
                <c:pt idx="12">
                  <c:v>4.2249999999999996</c:v>
                </c:pt>
                <c:pt idx="13">
                  <c:v>4.1500000000000004</c:v>
                </c:pt>
                <c:pt idx="14">
                  <c:v>4.4749999999999996</c:v>
                </c:pt>
                <c:pt idx="15">
                  <c:v>4.45</c:v>
                </c:pt>
                <c:pt idx="16">
                  <c:v>4.3</c:v>
                </c:pt>
                <c:pt idx="17">
                  <c:v>4.3250000000000002</c:v>
                </c:pt>
                <c:pt idx="18">
                  <c:v>4.4749999999999996</c:v>
                </c:pt>
                <c:pt idx="19">
                  <c:v>4.4249999999999998</c:v>
                </c:pt>
                <c:pt idx="20">
                  <c:v>4.5750000000000002</c:v>
                </c:pt>
                <c:pt idx="21">
                  <c:v>4.0999999999999996</c:v>
                </c:pt>
                <c:pt idx="22">
                  <c:v>4.3499999999999996</c:v>
                </c:pt>
                <c:pt idx="23">
                  <c:v>4.25</c:v>
                </c:pt>
                <c:pt idx="24">
                  <c:v>4.2</c:v>
                </c:pt>
                <c:pt idx="25">
                  <c:v>4</c:v>
                </c:pt>
                <c:pt idx="26">
                  <c:v>4.3</c:v>
                </c:pt>
              </c:numCache>
            </c:numRef>
          </c:xVal>
          <c:yVal>
            <c:numRef>
              <c:f>Trivsel!$T$1194:$T$1220</c:f>
              <c:numCache>
                <c:formatCode>0.00</c:formatCode>
                <c:ptCount val="27"/>
                <c:pt idx="0">
                  <c:v>3.5</c:v>
                </c:pt>
                <c:pt idx="1">
                  <c:v>4.4249999999999998</c:v>
                </c:pt>
                <c:pt idx="2">
                  <c:v>4.05</c:v>
                </c:pt>
                <c:pt idx="3">
                  <c:v>4.375</c:v>
                </c:pt>
                <c:pt idx="4">
                  <c:v>4.25</c:v>
                </c:pt>
                <c:pt idx="5">
                  <c:v>4.1500000000000004</c:v>
                </c:pt>
                <c:pt idx="6">
                  <c:v>3.45</c:v>
                </c:pt>
                <c:pt idx="7">
                  <c:v>3.8</c:v>
                </c:pt>
                <c:pt idx="8">
                  <c:v>3.625</c:v>
                </c:pt>
                <c:pt idx="9">
                  <c:v>3.9750000000000001</c:v>
                </c:pt>
                <c:pt idx="10">
                  <c:v>4.0250000000000004</c:v>
                </c:pt>
                <c:pt idx="11">
                  <c:v>3.4750000000000001</c:v>
                </c:pt>
                <c:pt idx="12">
                  <c:v>4.3250000000000002</c:v>
                </c:pt>
                <c:pt idx="13">
                  <c:v>3.6</c:v>
                </c:pt>
                <c:pt idx="14">
                  <c:v>4.5</c:v>
                </c:pt>
                <c:pt idx="15">
                  <c:v>4.4249999999999998</c:v>
                </c:pt>
                <c:pt idx="16">
                  <c:v>4.1500000000000004</c:v>
                </c:pt>
                <c:pt idx="17">
                  <c:v>4.2249999999999996</c:v>
                </c:pt>
                <c:pt idx="18">
                  <c:v>4.4749999999999996</c:v>
                </c:pt>
                <c:pt idx="19">
                  <c:v>4.25</c:v>
                </c:pt>
                <c:pt idx="20">
                  <c:v>4.4749999999999996</c:v>
                </c:pt>
                <c:pt idx="21">
                  <c:v>4.4000000000000004</c:v>
                </c:pt>
                <c:pt idx="22">
                  <c:v>4.2249999999999996</c:v>
                </c:pt>
                <c:pt idx="23">
                  <c:v>4.0250000000000004</c:v>
                </c:pt>
                <c:pt idx="24">
                  <c:v>4.1500000000000004</c:v>
                </c:pt>
                <c:pt idx="25">
                  <c:v>3.875</c:v>
                </c:pt>
                <c:pt idx="26">
                  <c:v>4.4249999999999998</c:v>
                </c:pt>
              </c:numCache>
            </c:numRef>
          </c:yVal>
          <c:smooth val="0"/>
        </c:ser>
        <c:dLbls>
          <c:showLegendKey val="0"/>
          <c:showVal val="0"/>
          <c:showCatName val="0"/>
          <c:showSerName val="0"/>
          <c:showPercent val="0"/>
          <c:showBubbleSize val="0"/>
        </c:dLbls>
        <c:axId val="108325120"/>
        <c:axId val="108208512"/>
      </c:scatterChart>
      <c:valAx>
        <c:axId val="108325120"/>
        <c:scaling>
          <c:orientation val="minMax"/>
        </c:scaling>
        <c:delete val="0"/>
        <c:axPos val="b"/>
        <c:title>
          <c:tx>
            <c:rich>
              <a:bodyPr/>
              <a:lstStyle/>
              <a:p>
                <a:pPr>
                  <a:defRPr sz="1200"/>
                </a:pPr>
                <a:r>
                  <a:rPr lang="da-DK" sz="1200"/>
                  <a:t>Tilfredshed</a:t>
                </a:r>
              </a:p>
            </c:rich>
          </c:tx>
          <c:overlay val="0"/>
        </c:title>
        <c:numFmt formatCode="0.0" sourceLinked="0"/>
        <c:majorTickMark val="out"/>
        <c:minorTickMark val="none"/>
        <c:tickLblPos val="nextTo"/>
        <c:txPr>
          <a:bodyPr/>
          <a:lstStyle/>
          <a:p>
            <a:pPr>
              <a:defRPr b="1"/>
            </a:pPr>
            <a:endParaRPr lang="da-DK"/>
          </a:p>
        </c:txPr>
        <c:crossAx val="108208512"/>
        <c:crosses val="autoZero"/>
        <c:crossBetween val="midCat"/>
        <c:majorUnit val="0.1"/>
      </c:valAx>
      <c:valAx>
        <c:axId val="108208512"/>
        <c:scaling>
          <c:orientation val="minMax"/>
          <c:max val="4.5999999999999996"/>
          <c:min val="3.4"/>
        </c:scaling>
        <c:delete val="0"/>
        <c:axPos val="l"/>
        <c:title>
          <c:tx>
            <c:rich>
              <a:bodyPr rot="-5400000" vert="horz"/>
              <a:lstStyle/>
              <a:p>
                <a:pPr>
                  <a:defRPr sz="1200"/>
                </a:pPr>
                <a:r>
                  <a:rPr lang="en-US" sz="1200"/>
                  <a:t>Vigtighed</a:t>
                </a:r>
              </a:p>
            </c:rich>
          </c:tx>
          <c:overlay val="0"/>
        </c:title>
        <c:numFmt formatCode="0.0" sourceLinked="0"/>
        <c:majorTickMark val="out"/>
        <c:minorTickMark val="none"/>
        <c:tickLblPos val="nextTo"/>
        <c:txPr>
          <a:bodyPr/>
          <a:lstStyle/>
          <a:p>
            <a:pPr>
              <a:defRPr b="1"/>
            </a:pPr>
            <a:endParaRPr lang="da-DK"/>
          </a:p>
        </c:txPr>
        <c:crossAx val="108325120"/>
        <c:crosses val="autoZero"/>
        <c:crossBetween val="midCat"/>
        <c:majorUnit val="0.2"/>
      </c:valAx>
    </c:plotArea>
    <c:plotVisOnly val="1"/>
    <c:dispBlanksAs val="gap"/>
    <c:showDLblsOverMax val="0"/>
  </c:chart>
  <c:externalData r:id="rId1">
    <c:autoUpdate val="0"/>
  </c:externalData>
  <c:userShapes r:id="rId2"/>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92D050"/>
            </a:solidFill>
          </c:spPr>
          <c:invertIfNegative val="0"/>
          <c:dLbls>
            <c:txPr>
              <a:bodyPr/>
              <a:lstStyle/>
              <a:p>
                <a:pPr>
                  <a:defRPr b="1"/>
                </a:pPr>
                <a:endParaRPr lang="da-DK"/>
              </a:p>
            </c:txPr>
            <c:dLblPos val="outEnd"/>
            <c:showLegendKey val="0"/>
            <c:showVal val="1"/>
            <c:showCatName val="0"/>
            <c:showSerName val="0"/>
            <c:showPercent val="0"/>
            <c:showBubbleSize val="0"/>
            <c:showLeaderLines val="0"/>
          </c:dLbls>
          <c:cat>
            <c:strRef>
              <c:f>Trivsel!$A$1082:$A$1108</c:f>
              <c:strCache>
                <c:ptCount val="27"/>
                <c:pt idx="0">
                  <c:v>Kursustilbud</c:v>
                </c:pt>
                <c:pt idx="1">
                  <c:v>Få dækket udgifter</c:v>
                </c:pt>
                <c:pt idx="2">
                  <c:v>Afvekslende opgaver</c:v>
                </c:pt>
                <c:pt idx="3">
                  <c:v>Kendskab til formål og strategi</c:v>
                </c:pt>
                <c:pt idx="4">
                  <c:v>Krav til indsats</c:v>
                </c:pt>
                <c:pt idx="5">
                  <c:v>Personlig udvikling og læring</c:v>
                </c:pt>
                <c:pt idx="6">
                  <c:v>Engagement i Ældre Sagens arbejde</c:v>
                </c:pt>
                <c:pt idx="7">
                  <c:v>Kendskab til frivillig indsats</c:v>
                </c:pt>
                <c:pt idx="8">
                  <c:v>Passende opgavemængde</c:v>
                </c:pt>
                <c:pt idx="9">
                  <c:v>Anerkendelse af indsats</c:v>
                </c:pt>
                <c:pt idx="10">
                  <c:v>Samarbejde med frivilligorganisationer</c:v>
                </c:pt>
                <c:pt idx="11">
                  <c:v>Indflydelse på opgaver</c:v>
                </c:pt>
                <c:pt idx="12">
                  <c:v>Fleksibilitet</c:v>
                </c:pt>
                <c:pt idx="13">
                  <c:v>Velfungerende koordinationsudvalg</c:v>
                </c:pt>
                <c:pt idx="14">
                  <c:v>Samvær med frivillige</c:v>
                </c:pt>
                <c:pt idx="15">
                  <c:v>Informationer og redskaber</c:v>
                </c:pt>
                <c:pt idx="16">
                  <c:v>Samarbejde med sekretariat</c:v>
                </c:pt>
                <c:pt idx="17">
                  <c:v>Plads til idéer og forslag</c:v>
                </c:pt>
                <c:pt idx="18">
                  <c:v>Bruge evner og interesser</c:v>
                </c:pt>
                <c:pt idx="19">
                  <c:v>Samarbejde i distrikt</c:v>
                </c:pt>
                <c:pt idx="20">
                  <c:v>Erfaringsudveksling</c:v>
                </c:pt>
                <c:pt idx="21">
                  <c:v>Samarbejde med kommunen</c:v>
                </c:pt>
                <c:pt idx="22">
                  <c:v>Samarbejde med frivillige</c:v>
                </c:pt>
                <c:pt idx="23">
                  <c:v>Gøre en forskel</c:v>
                </c:pt>
                <c:pt idx="24">
                  <c:v>Velfungerende lokalbestyrelse</c:v>
                </c:pt>
                <c:pt idx="25">
                  <c:v>Samvær med deltagere</c:v>
                </c:pt>
                <c:pt idx="26">
                  <c:v>Godt ry</c:v>
                </c:pt>
              </c:strCache>
            </c:strRef>
          </c:cat>
          <c:val>
            <c:numRef>
              <c:f>Trivsel!$B$1082:$B$1108</c:f>
              <c:numCache>
                <c:formatCode>General</c:formatCode>
                <c:ptCount val="27"/>
                <c:pt idx="0">
                  <c:v>3.48</c:v>
                </c:pt>
                <c:pt idx="1">
                  <c:v>3.48</c:v>
                </c:pt>
                <c:pt idx="2">
                  <c:v>3.67</c:v>
                </c:pt>
                <c:pt idx="3">
                  <c:v>3.78</c:v>
                </c:pt>
                <c:pt idx="4">
                  <c:v>3.78</c:v>
                </c:pt>
                <c:pt idx="5">
                  <c:v>3.87</c:v>
                </c:pt>
                <c:pt idx="6">
                  <c:v>3.91</c:v>
                </c:pt>
                <c:pt idx="7">
                  <c:v>3.94</c:v>
                </c:pt>
                <c:pt idx="8">
                  <c:v>4.03</c:v>
                </c:pt>
                <c:pt idx="9">
                  <c:v>4.04</c:v>
                </c:pt>
                <c:pt idx="10">
                  <c:v>4.0599999999999996</c:v>
                </c:pt>
                <c:pt idx="11">
                  <c:v>4.07</c:v>
                </c:pt>
                <c:pt idx="12">
                  <c:v>4.08</c:v>
                </c:pt>
                <c:pt idx="13">
                  <c:v>4.12</c:v>
                </c:pt>
                <c:pt idx="14">
                  <c:v>4.1500000000000004</c:v>
                </c:pt>
                <c:pt idx="15">
                  <c:v>4.18</c:v>
                </c:pt>
                <c:pt idx="16">
                  <c:v>4.18</c:v>
                </c:pt>
                <c:pt idx="17">
                  <c:v>4.1900000000000004</c:v>
                </c:pt>
                <c:pt idx="18">
                  <c:v>4.2</c:v>
                </c:pt>
                <c:pt idx="19">
                  <c:v>4.21</c:v>
                </c:pt>
                <c:pt idx="20">
                  <c:v>4.2300000000000004</c:v>
                </c:pt>
                <c:pt idx="21">
                  <c:v>4.25</c:v>
                </c:pt>
                <c:pt idx="22">
                  <c:v>4.3499999999999996</c:v>
                </c:pt>
                <c:pt idx="23">
                  <c:v>4.37</c:v>
                </c:pt>
                <c:pt idx="24">
                  <c:v>4.4000000000000004</c:v>
                </c:pt>
                <c:pt idx="25">
                  <c:v>4.4000000000000004</c:v>
                </c:pt>
                <c:pt idx="26">
                  <c:v>4.55</c:v>
                </c:pt>
              </c:numCache>
            </c:numRef>
          </c:val>
        </c:ser>
        <c:dLbls>
          <c:dLblPos val="outEnd"/>
          <c:showLegendKey val="0"/>
          <c:showVal val="1"/>
          <c:showCatName val="0"/>
          <c:showSerName val="0"/>
          <c:showPercent val="0"/>
          <c:showBubbleSize val="0"/>
        </c:dLbls>
        <c:gapWidth val="150"/>
        <c:axId val="109610880"/>
        <c:axId val="109626112"/>
      </c:barChart>
      <c:catAx>
        <c:axId val="109610880"/>
        <c:scaling>
          <c:orientation val="minMax"/>
        </c:scaling>
        <c:delete val="0"/>
        <c:axPos val="l"/>
        <c:majorTickMark val="out"/>
        <c:minorTickMark val="none"/>
        <c:tickLblPos val="nextTo"/>
        <c:txPr>
          <a:bodyPr/>
          <a:lstStyle/>
          <a:p>
            <a:pPr>
              <a:defRPr sz="900" b="1"/>
            </a:pPr>
            <a:endParaRPr lang="da-DK"/>
          </a:p>
        </c:txPr>
        <c:crossAx val="109626112"/>
        <c:crosses val="autoZero"/>
        <c:auto val="1"/>
        <c:lblAlgn val="ctr"/>
        <c:lblOffset val="100"/>
        <c:noMultiLvlLbl val="0"/>
      </c:catAx>
      <c:valAx>
        <c:axId val="109626112"/>
        <c:scaling>
          <c:orientation val="minMax"/>
          <c:max val="5"/>
          <c:min val="0"/>
        </c:scaling>
        <c:delete val="0"/>
        <c:axPos val="b"/>
        <c:numFmt formatCode="General" sourceLinked="1"/>
        <c:majorTickMark val="out"/>
        <c:minorTickMark val="none"/>
        <c:tickLblPos val="nextTo"/>
        <c:txPr>
          <a:bodyPr/>
          <a:lstStyle/>
          <a:p>
            <a:pPr>
              <a:defRPr b="1"/>
            </a:pPr>
            <a:endParaRPr lang="da-DK"/>
          </a:p>
        </c:txPr>
        <c:crossAx val="109610880"/>
        <c:crosses val="autoZero"/>
        <c:crossBetween val="between"/>
        <c:majorUnit val="0.5"/>
        <c:minorUnit val="0.5"/>
      </c:valAx>
    </c:plotArea>
    <c:plotVisOnly val="1"/>
    <c:dispBlanksAs val="gap"/>
    <c:showDLblsOverMax val="0"/>
  </c:chart>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92D050"/>
            </a:solidFill>
          </c:spPr>
          <c:invertIfNegative val="0"/>
          <c:dLbls>
            <c:txPr>
              <a:bodyPr/>
              <a:lstStyle/>
              <a:p>
                <a:pPr>
                  <a:defRPr b="1"/>
                </a:pPr>
                <a:endParaRPr lang="da-DK"/>
              </a:p>
            </c:txPr>
            <c:dLblPos val="outEnd"/>
            <c:showLegendKey val="0"/>
            <c:showVal val="1"/>
            <c:showCatName val="0"/>
            <c:showSerName val="0"/>
            <c:showPercent val="0"/>
            <c:showBubbleSize val="0"/>
            <c:showLeaderLines val="0"/>
          </c:dLbls>
          <c:cat>
            <c:strRef>
              <c:f>Trivsel!$A$1112:$A$1138</c:f>
              <c:strCache>
                <c:ptCount val="27"/>
                <c:pt idx="0">
                  <c:v>Samarbejde med kommunen</c:v>
                </c:pt>
                <c:pt idx="1">
                  <c:v>Få dækket udgifter</c:v>
                </c:pt>
                <c:pt idx="2">
                  <c:v>Samarbejde med frivilligorganisationer</c:v>
                </c:pt>
                <c:pt idx="3">
                  <c:v>Kursustilbud</c:v>
                </c:pt>
                <c:pt idx="4">
                  <c:v>Velfungerende koordinationsudvalg</c:v>
                </c:pt>
                <c:pt idx="5">
                  <c:v>Samarbejde med sekretariatet</c:v>
                </c:pt>
                <c:pt idx="6">
                  <c:v>Personlig udvikling og læring</c:v>
                </c:pt>
                <c:pt idx="7">
                  <c:v>Kendskab til formål og strategi</c:v>
                </c:pt>
                <c:pt idx="8">
                  <c:v>Kendskab til frivillig indsats</c:v>
                </c:pt>
                <c:pt idx="9">
                  <c:v>Krav til indsats</c:v>
                </c:pt>
                <c:pt idx="10">
                  <c:v>Engagement i Ældre Sagens arbejde</c:v>
                </c:pt>
                <c:pt idx="11">
                  <c:v>Samarbejde i distrikt</c:v>
                </c:pt>
                <c:pt idx="12">
                  <c:v>Erfaringsudveksling</c:v>
                </c:pt>
                <c:pt idx="13">
                  <c:v>Informationer og redskaber</c:v>
                </c:pt>
                <c:pt idx="14">
                  <c:v>Fleksibilitet</c:v>
                </c:pt>
                <c:pt idx="15">
                  <c:v>Passende opgavemængde</c:v>
                </c:pt>
                <c:pt idx="16">
                  <c:v>Plads til idéer og forslag</c:v>
                </c:pt>
                <c:pt idx="17">
                  <c:v>Anerkendelse af indsats</c:v>
                </c:pt>
                <c:pt idx="18">
                  <c:v>Afvekslende opgaver</c:v>
                </c:pt>
                <c:pt idx="19">
                  <c:v>Samvær med frivillige</c:v>
                </c:pt>
                <c:pt idx="20">
                  <c:v>Indflydelse på opgaver</c:v>
                </c:pt>
                <c:pt idx="21">
                  <c:v>Bruge evner og interesser</c:v>
                </c:pt>
                <c:pt idx="22">
                  <c:v>Samarbejde med frivillige</c:v>
                </c:pt>
                <c:pt idx="23">
                  <c:v>Velfungerende lokalbestyrelse</c:v>
                </c:pt>
                <c:pt idx="24">
                  <c:v>Gøre en forskel</c:v>
                </c:pt>
                <c:pt idx="25">
                  <c:v>Samvær med deltagere</c:v>
                </c:pt>
                <c:pt idx="26">
                  <c:v>Godt ry</c:v>
                </c:pt>
              </c:strCache>
            </c:strRef>
          </c:cat>
          <c:val>
            <c:numRef>
              <c:f>Trivsel!$B$1112:$B$1138</c:f>
              <c:numCache>
                <c:formatCode>General</c:formatCode>
                <c:ptCount val="27"/>
                <c:pt idx="0">
                  <c:v>4.13</c:v>
                </c:pt>
                <c:pt idx="1">
                  <c:v>4.16</c:v>
                </c:pt>
                <c:pt idx="2">
                  <c:v>4.1900000000000004</c:v>
                </c:pt>
                <c:pt idx="3">
                  <c:v>4.2</c:v>
                </c:pt>
                <c:pt idx="4">
                  <c:v>4.22</c:v>
                </c:pt>
                <c:pt idx="5">
                  <c:v>4.2699999999999996</c:v>
                </c:pt>
                <c:pt idx="6">
                  <c:v>4.2699999999999996</c:v>
                </c:pt>
                <c:pt idx="7">
                  <c:v>4.28</c:v>
                </c:pt>
                <c:pt idx="8">
                  <c:v>4.28</c:v>
                </c:pt>
                <c:pt idx="9">
                  <c:v>4.3099999999999996</c:v>
                </c:pt>
                <c:pt idx="10">
                  <c:v>4.33</c:v>
                </c:pt>
                <c:pt idx="11">
                  <c:v>4.34</c:v>
                </c:pt>
                <c:pt idx="12">
                  <c:v>4.3600000000000003</c:v>
                </c:pt>
                <c:pt idx="13">
                  <c:v>4.37</c:v>
                </c:pt>
                <c:pt idx="14">
                  <c:v>4.38</c:v>
                </c:pt>
                <c:pt idx="15">
                  <c:v>4.38</c:v>
                </c:pt>
                <c:pt idx="16">
                  <c:v>4.41</c:v>
                </c:pt>
                <c:pt idx="17">
                  <c:v>4.43</c:v>
                </c:pt>
                <c:pt idx="18">
                  <c:v>4.4400000000000004</c:v>
                </c:pt>
                <c:pt idx="19">
                  <c:v>4.45</c:v>
                </c:pt>
                <c:pt idx="20">
                  <c:v>4.46</c:v>
                </c:pt>
                <c:pt idx="21">
                  <c:v>4.46</c:v>
                </c:pt>
                <c:pt idx="22">
                  <c:v>4.46</c:v>
                </c:pt>
                <c:pt idx="23">
                  <c:v>4.4800000000000004</c:v>
                </c:pt>
                <c:pt idx="24">
                  <c:v>4.5</c:v>
                </c:pt>
                <c:pt idx="25">
                  <c:v>4.58</c:v>
                </c:pt>
                <c:pt idx="26">
                  <c:v>4.5999999999999996</c:v>
                </c:pt>
              </c:numCache>
            </c:numRef>
          </c:val>
        </c:ser>
        <c:dLbls>
          <c:dLblPos val="outEnd"/>
          <c:showLegendKey val="0"/>
          <c:showVal val="1"/>
          <c:showCatName val="0"/>
          <c:showSerName val="0"/>
          <c:showPercent val="0"/>
          <c:showBubbleSize val="0"/>
        </c:dLbls>
        <c:gapWidth val="150"/>
        <c:axId val="112276608"/>
        <c:axId val="112279552"/>
      </c:barChart>
      <c:catAx>
        <c:axId val="112276608"/>
        <c:scaling>
          <c:orientation val="minMax"/>
        </c:scaling>
        <c:delete val="0"/>
        <c:axPos val="l"/>
        <c:majorTickMark val="out"/>
        <c:minorTickMark val="none"/>
        <c:tickLblPos val="nextTo"/>
        <c:txPr>
          <a:bodyPr/>
          <a:lstStyle/>
          <a:p>
            <a:pPr>
              <a:defRPr sz="900" b="1"/>
            </a:pPr>
            <a:endParaRPr lang="da-DK"/>
          </a:p>
        </c:txPr>
        <c:crossAx val="112279552"/>
        <c:crosses val="autoZero"/>
        <c:auto val="1"/>
        <c:lblAlgn val="ctr"/>
        <c:lblOffset val="100"/>
        <c:noMultiLvlLbl val="0"/>
      </c:catAx>
      <c:valAx>
        <c:axId val="112279552"/>
        <c:scaling>
          <c:orientation val="minMax"/>
          <c:max val="5"/>
          <c:min val="0"/>
        </c:scaling>
        <c:delete val="0"/>
        <c:axPos val="b"/>
        <c:numFmt formatCode="General" sourceLinked="1"/>
        <c:majorTickMark val="out"/>
        <c:minorTickMark val="none"/>
        <c:tickLblPos val="nextTo"/>
        <c:txPr>
          <a:bodyPr/>
          <a:lstStyle/>
          <a:p>
            <a:pPr>
              <a:defRPr b="1"/>
            </a:pPr>
            <a:endParaRPr lang="da-DK"/>
          </a:p>
        </c:txPr>
        <c:crossAx val="112276608"/>
        <c:crosses val="autoZero"/>
        <c:crossBetween val="between"/>
        <c:majorUnit val="0.5"/>
        <c:minorUnit val="0.5"/>
      </c:valAx>
    </c:plotArea>
    <c:plotVisOnly val="1"/>
    <c:dispBlanksAs val="gap"/>
    <c:showDLblsOverMax val="0"/>
  </c:chart>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196954483173879"/>
          <c:y val="1.9960067292144976E-2"/>
          <c:w val="0.7293448307124395"/>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'Internet og kommunikation'!$A$12:$A$18</c:f>
              <c:strCache>
                <c:ptCount val="7"/>
                <c:pt idx="0">
                  <c:v>Ved ikke</c:v>
                </c:pt>
                <c:pt idx="1">
                  <c:v>Har aldrig brugt det</c:v>
                </c:pt>
                <c:pt idx="2">
                  <c:v>Har ikke adgang til internettet</c:v>
                </c:pt>
                <c:pt idx="3">
                  <c:v>Tablet</c:v>
                </c:pt>
                <c:pt idx="4">
                  <c:v>Andet udstyr, fx mobiltelefon eller smartphone</c:v>
                </c:pt>
                <c:pt idx="5">
                  <c:v>Stationær computer</c:v>
                </c:pt>
                <c:pt idx="6">
                  <c:v>Bærbar pc, notebook, eller netbook</c:v>
                </c:pt>
              </c:strCache>
            </c:strRef>
          </c:cat>
          <c:val>
            <c:numRef>
              <c:f>'Internet og kommunikation'!$B$12:$B$18</c:f>
              <c:numCache>
                <c:formatCode>0.00%</c:formatCode>
                <c:ptCount val="7"/>
                <c:pt idx="0">
                  <c:v>7.0000000000000001E-3</c:v>
                </c:pt>
                <c:pt idx="1">
                  <c:v>3.1E-2</c:v>
                </c:pt>
                <c:pt idx="2">
                  <c:v>5.0999999999999997E-2</c:v>
                </c:pt>
                <c:pt idx="3">
                  <c:v>0.38900000000000001</c:v>
                </c:pt>
                <c:pt idx="4">
                  <c:v>0.40899999999999997</c:v>
                </c:pt>
                <c:pt idx="5">
                  <c:v>0.45700000000000002</c:v>
                </c:pt>
                <c:pt idx="6">
                  <c:v>0.59699999999999998</c:v>
                </c:pt>
              </c:numCache>
            </c:numRef>
          </c:val>
        </c:ser>
        <c:dLbls>
          <c:showLegendKey val="0"/>
          <c:showVal val="1"/>
          <c:showCatName val="0"/>
          <c:showSerName val="0"/>
          <c:showPercent val="0"/>
          <c:showBubbleSize val="0"/>
        </c:dLbls>
        <c:gapWidth val="59"/>
        <c:overlap val="-45"/>
        <c:axId val="112599808"/>
        <c:axId val="112602496"/>
      </c:barChart>
      <c:catAx>
        <c:axId val="112599808"/>
        <c:scaling>
          <c:orientation val="minMax"/>
        </c:scaling>
        <c:delete val="0"/>
        <c:axPos val="l"/>
        <c:majorTickMark val="none"/>
        <c:minorTickMark val="none"/>
        <c:tickLblPos val="nextTo"/>
        <c:txPr>
          <a:bodyPr/>
          <a:lstStyle/>
          <a:p>
            <a:pPr>
              <a:defRPr sz="1050" b="1"/>
            </a:pPr>
            <a:endParaRPr lang="da-DK"/>
          </a:p>
        </c:txPr>
        <c:crossAx val="112602496"/>
        <c:crosses val="autoZero"/>
        <c:auto val="1"/>
        <c:lblAlgn val="ctr"/>
        <c:lblOffset val="100"/>
        <c:noMultiLvlLbl val="0"/>
      </c:catAx>
      <c:valAx>
        <c:axId val="112602496"/>
        <c:scaling>
          <c:orientation val="minMax"/>
          <c:max val="0.70000000000000007"/>
          <c:min val="0"/>
        </c:scaling>
        <c:delete val="0"/>
        <c:axPos val="b"/>
        <c:numFmt formatCode="0%" sourceLinked="0"/>
        <c:majorTickMark val="none"/>
        <c:minorTickMark val="none"/>
        <c:tickLblPos val="nextTo"/>
        <c:txPr>
          <a:bodyPr/>
          <a:lstStyle/>
          <a:p>
            <a:pPr>
              <a:defRPr sz="1050" b="1"/>
            </a:pPr>
            <a:endParaRPr lang="da-DK"/>
          </a:p>
        </c:txPr>
        <c:crossAx val="112599808"/>
        <c:crosses val="autoZero"/>
        <c:crossBetween val="between"/>
        <c:majorUnit val="0.1"/>
      </c:valAx>
    </c:plotArea>
    <c:plotVisOnly val="1"/>
    <c:dispBlanksAs val="gap"/>
    <c:showDLblsOverMax val="0"/>
  </c:chart>
  <c:spPr>
    <a:ln>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0834287435033223"/>
          <c:y val="1.9960067292144976E-2"/>
          <c:w val="0.55297153735150473"/>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Demografi!$A$59:$A$69</c:f>
              <c:strCache>
                <c:ptCount val="11"/>
                <c:pt idx="0">
                  <c:v>Ingen</c:v>
                </c:pt>
                <c:pt idx="1">
                  <c:v>Andet</c:v>
                </c:pt>
                <c:pt idx="2">
                  <c:v>Videregående uddannelse af lang varighed (5 eller flere år)</c:v>
                </c:pt>
                <c:pt idx="3">
                  <c:v>Videregående uddannelse af mellemlangvarighed (3-4 år)</c:v>
                </c:pt>
                <c:pt idx="4">
                  <c:v>Videregående uddannelse af kortere varighed (under 3 år)</c:v>
                </c:pt>
                <c:pt idx="5">
                  <c:v>Afsluttet erhvervsuddannelse</c:v>
                </c:pt>
                <c:pt idx="6">
                  <c:v>Grundlæggende erhvervsuddannelse</c:v>
                </c:pt>
                <c:pt idx="7">
                  <c:v>Studentereksamen/HF el.lign.</c:v>
                </c:pt>
                <c:pt idx="8">
                  <c:v>Realeksamen/10. Klasse</c:v>
                </c:pt>
                <c:pt idx="9">
                  <c:v>Folkeskole 8/9 år eller mellemskole</c:v>
                </c:pt>
                <c:pt idx="10">
                  <c:v>Folkeskole 7 år eller kortere</c:v>
                </c:pt>
              </c:strCache>
            </c:strRef>
          </c:cat>
          <c:val>
            <c:numRef>
              <c:f>Demografi!$B$59:$B$69</c:f>
              <c:numCache>
                <c:formatCode>0.00%</c:formatCode>
                <c:ptCount val="11"/>
                <c:pt idx="0">
                  <c:v>1E-3</c:v>
                </c:pt>
                <c:pt idx="1">
                  <c:v>1E-3</c:v>
                </c:pt>
                <c:pt idx="2">
                  <c:v>6.9000000000000006E-2</c:v>
                </c:pt>
                <c:pt idx="3">
                  <c:v>0.15</c:v>
                </c:pt>
                <c:pt idx="4">
                  <c:v>8.3000000000000004E-2</c:v>
                </c:pt>
                <c:pt idx="5">
                  <c:v>5.8000000000000003E-2</c:v>
                </c:pt>
                <c:pt idx="6">
                  <c:v>2.7E-2</c:v>
                </c:pt>
                <c:pt idx="7">
                  <c:v>0.11799999999999999</c:v>
                </c:pt>
                <c:pt idx="8">
                  <c:v>0.21299999999999999</c:v>
                </c:pt>
                <c:pt idx="9">
                  <c:v>0.13400000000000001</c:v>
                </c:pt>
                <c:pt idx="10">
                  <c:v>0.13300000000000001</c:v>
                </c:pt>
              </c:numCache>
            </c:numRef>
          </c:val>
        </c:ser>
        <c:dLbls>
          <c:showLegendKey val="0"/>
          <c:showVal val="1"/>
          <c:showCatName val="0"/>
          <c:showSerName val="0"/>
          <c:showPercent val="0"/>
          <c:showBubbleSize val="0"/>
        </c:dLbls>
        <c:gapWidth val="59"/>
        <c:overlap val="-45"/>
        <c:axId val="96391552"/>
        <c:axId val="96683904"/>
      </c:barChart>
      <c:catAx>
        <c:axId val="96391552"/>
        <c:scaling>
          <c:orientation val="minMax"/>
        </c:scaling>
        <c:delete val="0"/>
        <c:axPos val="l"/>
        <c:majorTickMark val="none"/>
        <c:minorTickMark val="none"/>
        <c:tickLblPos val="nextTo"/>
        <c:txPr>
          <a:bodyPr/>
          <a:lstStyle/>
          <a:p>
            <a:pPr>
              <a:defRPr sz="1050" b="1"/>
            </a:pPr>
            <a:endParaRPr lang="da-DK"/>
          </a:p>
        </c:txPr>
        <c:crossAx val="96683904"/>
        <c:crosses val="autoZero"/>
        <c:auto val="1"/>
        <c:lblAlgn val="ctr"/>
        <c:lblOffset val="100"/>
        <c:noMultiLvlLbl val="0"/>
      </c:catAx>
      <c:valAx>
        <c:axId val="96683904"/>
        <c:scaling>
          <c:orientation val="minMax"/>
          <c:max val="0.4"/>
          <c:min val="0"/>
        </c:scaling>
        <c:delete val="0"/>
        <c:axPos val="b"/>
        <c:numFmt formatCode="0%" sourceLinked="0"/>
        <c:majorTickMark val="none"/>
        <c:minorTickMark val="none"/>
        <c:tickLblPos val="nextTo"/>
        <c:txPr>
          <a:bodyPr/>
          <a:lstStyle/>
          <a:p>
            <a:pPr>
              <a:defRPr sz="1050" b="1"/>
            </a:pPr>
            <a:endParaRPr lang="da-DK"/>
          </a:p>
        </c:txPr>
        <c:crossAx val="96391552"/>
        <c:crosses val="autoZero"/>
        <c:crossBetween val="between"/>
        <c:majorUnit val="0.1"/>
      </c:valAx>
    </c:plotArea>
    <c:plotVisOnly val="1"/>
    <c:dispBlanksAs val="gap"/>
    <c:showDLblsOverMax val="0"/>
  </c:chart>
  <c:spPr>
    <a:ln>
      <a:noFill/>
    </a:ln>
  </c:spPr>
  <c:externalData r:id="rId2">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196954483173879"/>
          <c:y val="1.9960067292144976E-2"/>
          <c:w val="0.7293448307124395"/>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'Internet og kommunikation'!$A$39:$A$48</c:f>
              <c:strCache>
                <c:ptCount val="10"/>
                <c:pt idx="0">
                  <c:v>Ved ikke</c:v>
                </c:pt>
                <c:pt idx="1">
                  <c:v>Ingen</c:v>
                </c:pt>
                <c:pt idx="2">
                  <c:v>Andet</c:v>
                </c:pt>
                <c:pt idx="3">
                  <c:v>Lokale medier</c:v>
                </c:pt>
                <c:pt idx="4">
                  <c:v>Frivilligportalen</c:v>
                </c:pt>
                <c:pt idx="5">
                  <c:v>Ældre Sagens hjemmeside</c:v>
                </c:pt>
                <c:pt idx="6">
                  <c:v>Breve fra Ældre Sagen</c:v>
                </c:pt>
                <c:pt idx="7">
                  <c:v>Mails fra Ældre Sagen</c:v>
                </c:pt>
                <c:pt idx="8">
                  <c:v>Ældre Sagens nyhedsbrev</c:v>
                </c:pt>
                <c:pt idx="9">
                  <c:v>Bladet AKTIV</c:v>
                </c:pt>
              </c:strCache>
            </c:strRef>
          </c:cat>
          <c:val>
            <c:numRef>
              <c:f>'Internet og kommunikation'!$B$39:$B$48</c:f>
              <c:numCache>
                <c:formatCode>0.00%</c:formatCode>
                <c:ptCount val="10"/>
                <c:pt idx="0">
                  <c:v>0.01</c:v>
                </c:pt>
                <c:pt idx="1">
                  <c:v>3.5000000000000003E-2</c:v>
                </c:pt>
                <c:pt idx="2">
                  <c:v>4.9000000000000002E-2</c:v>
                </c:pt>
                <c:pt idx="3">
                  <c:v>0.01</c:v>
                </c:pt>
                <c:pt idx="4">
                  <c:v>0.252</c:v>
                </c:pt>
                <c:pt idx="5">
                  <c:v>0.318</c:v>
                </c:pt>
                <c:pt idx="6">
                  <c:v>0.40899999999999997</c:v>
                </c:pt>
                <c:pt idx="7">
                  <c:v>0.45200000000000001</c:v>
                </c:pt>
                <c:pt idx="8">
                  <c:v>0.56299999999999994</c:v>
                </c:pt>
                <c:pt idx="9">
                  <c:v>0.73899999999999999</c:v>
                </c:pt>
              </c:numCache>
            </c:numRef>
          </c:val>
        </c:ser>
        <c:dLbls>
          <c:showLegendKey val="0"/>
          <c:showVal val="1"/>
          <c:showCatName val="0"/>
          <c:showSerName val="0"/>
          <c:showPercent val="0"/>
          <c:showBubbleSize val="0"/>
        </c:dLbls>
        <c:gapWidth val="59"/>
        <c:overlap val="-45"/>
        <c:axId val="112635904"/>
        <c:axId val="112638592"/>
      </c:barChart>
      <c:catAx>
        <c:axId val="112635904"/>
        <c:scaling>
          <c:orientation val="minMax"/>
        </c:scaling>
        <c:delete val="0"/>
        <c:axPos val="l"/>
        <c:majorTickMark val="none"/>
        <c:minorTickMark val="none"/>
        <c:tickLblPos val="nextTo"/>
        <c:txPr>
          <a:bodyPr/>
          <a:lstStyle/>
          <a:p>
            <a:pPr>
              <a:defRPr sz="1050" b="1"/>
            </a:pPr>
            <a:endParaRPr lang="da-DK"/>
          </a:p>
        </c:txPr>
        <c:crossAx val="112638592"/>
        <c:crosses val="autoZero"/>
        <c:auto val="1"/>
        <c:lblAlgn val="ctr"/>
        <c:lblOffset val="100"/>
        <c:noMultiLvlLbl val="0"/>
      </c:catAx>
      <c:valAx>
        <c:axId val="112638592"/>
        <c:scaling>
          <c:orientation val="minMax"/>
          <c:max val="1"/>
          <c:min val="0"/>
        </c:scaling>
        <c:delete val="0"/>
        <c:axPos val="b"/>
        <c:numFmt formatCode="0%" sourceLinked="0"/>
        <c:majorTickMark val="none"/>
        <c:minorTickMark val="none"/>
        <c:tickLblPos val="nextTo"/>
        <c:txPr>
          <a:bodyPr/>
          <a:lstStyle/>
          <a:p>
            <a:pPr>
              <a:defRPr sz="1050" b="1"/>
            </a:pPr>
            <a:endParaRPr lang="da-DK"/>
          </a:p>
        </c:txPr>
        <c:crossAx val="112635904"/>
        <c:crosses val="autoZero"/>
        <c:crossBetween val="between"/>
        <c:majorUnit val="0.1"/>
      </c:valAx>
    </c:plotArea>
    <c:plotVisOnly val="1"/>
    <c:dispBlanksAs val="gap"/>
    <c:showDLblsOverMax val="0"/>
  </c:chart>
  <c:spPr>
    <a:ln>
      <a:noFill/>
    </a:ln>
  </c:spPr>
  <c:externalData r:id="rId2">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196954483173879"/>
          <c:y val="1.9960067292144976E-2"/>
          <c:w val="0.7293448307124395"/>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'Internet og kommunikation'!$A$62:$A$68</c:f>
              <c:strCache>
                <c:ptCount val="7"/>
                <c:pt idx="0">
                  <c:v>Ved ikke</c:v>
                </c:pt>
                <c:pt idx="1">
                  <c:v>Andet</c:v>
                </c:pt>
                <c:pt idx="2">
                  <c:v>Synes ikke om informationerne</c:v>
                </c:pt>
                <c:pt idx="3">
                  <c:v>Der er for mange informationer</c:v>
                </c:pt>
                <c:pt idx="4">
                  <c:v>Jeg kender dem ikke/har aldrig hørt om dem</c:v>
                </c:pt>
                <c:pt idx="5">
                  <c:v>Jeg har ikke tid nok</c:v>
                </c:pt>
                <c:pt idx="6">
                  <c:v>Jeg har ikke behov for det</c:v>
                </c:pt>
              </c:strCache>
            </c:strRef>
          </c:cat>
          <c:val>
            <c:numRef>
              <c:f>'Internet og kommunikation'!$B$62:$B$68</c:f>
              <c:numCache>
                <c:formatCode>0.00%</c:formatCode>
                <c:ptCount val="7"/>
                <c:pt idx="0">
                  <c:v>0.4</c:v>
                </c:pt>
                <c:pt idx="1">
                  <c:v>5.7000000000000002E-2</c:v>
                </c:pt>
                <c:pt idx="2">
                  <c:v>2.9000000000000001E-2</c:v>
                </c:pt>
                <c:pt idx="3">
                  <c:v>5.7000000000000002E-2</c:v>
                </c:pt>
                <c:pt idx="4">
                  <c:v>8.5999999999999993E-2</c:v>
                </c:pt>
                <c:pt idx="5">
                  <c:v>8.5999999999999993E-2</c:v>
                </c:pt>
                <c:pt idx="6">
                  <c:v>0.34300000000000003</c:v>
                </c:pt>
              </c:numCache>
            </c:numRef>
          </c:val>
        </c:ser>
        <c:dLbls>
          <c:showLegendKey val="0"/>
          <c:showVal val="1"/>
          <c:showCatName val="0"/>
          <c:showSerName val="0"/>
          <c:showPercent val="0"/>
          <c:showBubbleSize val="0"/>
        </c:dLbls>
        <c:gapWidth val="59"/>
        <c:overlap val="-45"/>
        <c:axId val="100212096"/>
        <c:axId val="100256000"/>
      </c:barChart>
      <c:catAx>
        <c:axId val="100212096"/>
        <c:scaling>
          <c:orientation val="minMax"/>
        </c:scaling>
        <c:delete val="0"/>
        <c:axPos val="l"/>
        <c:majorTickMark val="none"/>
        <c:minorTickMark val="none"/>
        <c:tickLblPos val="nextTo"/>
        <c:txPr>
          <a:bodyPr/>
          <a:lstStyle/>
          <a:p>
            <a:pPr>
              <a:defRPr sz="1050" b="1"/>
            </a:pPr>
            <a:endParaRPr lang="da-DK"/>
          </a:p>
        </c:txPr>
        <c:crossAx val="100256000"/>
        <c:crosses val="autoZero"/>
        <c:auto val="1"/>
        <c:lblAlgn val="ctr"/>
        <c:lblOffset val="100"/>
        <c:noMultiLvlLbl val="0"/>
      </c:catAx>
      <c:valAx>
        <c:axId val="100256000"/>
        <c:scaling>
          <c:orientation val="minMax"/>
          <c:max val="0.60000000000000009"/>
          <c:min val="0"/>
        </c:scaling>
        <c:delete val="0"/>
        <c:axPos val="b"/>
        <c:numFmt formatCode="0%" sourceLinked="0"/>
        <c:majorTickMark val="none"/>
        <c:minorTickMark val="none"/>
        <c:tickLblPos val="nextTo"/>
        <c:txPr>
          <a:bodyPr/>
          <a:lstStyle/>
          <a:p>
            <a:pPr>
              <a:defRPr sz="1050" b="1"/>
            </a:pPr>
            <a:endParaRPr lang="da-DK"/>
          </a:p>
        </c:txPr>
        <c:crossAx val="100212096"/>
        <c:crosses val="autoZero"/>
        <c:crossBetween val="between"/>
        <c:majorUnit val="0.1"/>
      </c:valAx>
    </c:plotArea>
    <c:plotVisOnly val="1"/>
    <c:dispBlanksAs val="gap"/>
    <c:showDLblsOverMax val="0"/>
  </c:chart>
  <c:spPr>
    <a:ln>
      <a:noFill/>
    </a:ln>
  </c:spPr>
  <c:externalData r:id="rId2">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'Internet og kommunikation'!$A$78</c:f>
              <c:strCache>
                <c:ptCount val="1"/>
                <c:pt idx="0">
                  <c:v>Meget utilfreds</c:v>
                </c:pt>
              </c:strCache>
            </c:strRef>
          </c:tx>
          <c:spPr>
            <a:solidFill>
              <a:srgbClr val="D01E1E"/>
            </a:solidFill>
          </c:spPr>
          <c:invertIfNegative val="0"/>
          <c:dLbls>
            <c:txPr>
              <a:bodyPr/>
              <a:lstStyle/>
              <a:p>
                <a:pPr>
                  <a:defRPr b="1"/>
                </a:pPr>
                <a:endParaRPr lang="da-DK"/>
              </a:p>
            </c:txPr>
            <c:dLblPos val="ctr"/>
            <c:showLegendKey val="0"/>
            <c:showVal val="1"/>
            <c:showCatName val="0"/>
            <c:showSerName val="0"/>
            <c:showPercent val="0"/>
            <c:showBubbleSize val="0"/>
            <c:showLeaderLines val="0"/>
          </c:dLbls>
          <c:val>
            <c:numRef>
              <c:f>'Internet og kommunikation'!$B$78</c:f>
              <c:numCache>
                <c:formatCode>0%</c:formatCode>
                <c:ptCount val="1"/>
                <c:pt idx="0">
                  <c:v>3.5000000000000003E-2</c:v>
                </c:pt>
              </c:numCache>
            </c:numRef>
          </c:val>
        </c:ser>
        <c:ser>
          <c:idx val="1"/>
          <c:order val="1"/>
          <c:tx>
            <c:strRef>
              <c:f>'Internet og kommunikation'!$A$79</c:f>
              <c:strCache>
                <c:ptCount val="1"/>
                <c:pt idx="0">
                  <c:v>Delvis utilfreds</c:v>
                </c:pt>
              </c:strCache>
            </c:strRef>
          </c:tx>
          <c:spPr>
            <a:solidFill>
              <a:srgbClr val="F9832B"/>
            </a:solidFill>
          </c:spPr>
          <c:invertIfNegative val="0"/>
          <c:dLbls>
            <c:txPr>
              <a:bodyPr/>
              <a:lstStyle/>
              <a:p>
                <a:pPr>
                  <a:defRPr b="1"/>
                </a:pPr>
                <a:endParaRPr lang="da-DK"/>
              </a:p>
            </c:txPr>
            <c:dLblPos val="ctr"/>
            <c:showLegendKey val="0"/>
            <c:showVal val="1"/>
            <c:showCatName val="0"/>
            <c:showSerName val="0"/>
            <c:showPercent val="0"/>
            <c:showBubbleSize val="0"/>
            <c:showLeaderLines val="0"/>
          </c:dLbls>
          <c:val>
            <c:numRef>
              <c:f>'Internet og kommunikation'!$B$79</c:f>
              <c:numCache>
                <c:formatCode>0%</c:formatCode>
                <c:ptCount val="1"/>
                <c:pt idx="0">
                  <c:v>1.2E-2</c:v>
                </c:pt>
              </c:numCache>
            </c:numRef>
          </c:val>
        </c:ser>
        <c:ser>
          <c:idx val="2"/>
          <c:order val="2"/>
          <c:tx>
            <c:strRef>
              <c:f>'Internet og kommunikation'!$A$80</c:f>
              <c:strCache>
                <c:ptCount val="1"/>
                <c:pt idx="0">
                  <c:v>Hverken/eller</c:v>
                </c:pt>
              </c:strCache>
            </c:strRef>
          </c:tx>
          <c:spPr>
            <a:solidFill>
              <a:srgbClr val="FFD82B"/>
            </a:solidFill>
          </c:spPr>
          <c:invertIfNegative val="0"/>
          <c:dLbls>
            <c:txPr>
              <a:bodyPr/>
              <a:lstStyle/>
              <a:p>
                <a:pPr>
                  <a:defRPr b="1"/>
                </a:pPr>
                <a:endParaRPr lang="da-DK"/>
              </a:p>
            </c:txPr>
            <c:dLblPos val="ctr"/>
            <c:showLegendKey val="0"/>
            <c:showVal val="1"/>
            <c:showCatName val="0"/>
            <c:showSerName val="0"/>
            <c:showPercent val="0"/>
            <c:showBubbleSize val="0"/>
            <c:showLeaderLines val="0"/>
          </c:dLbls>
          <c:val>
            <c:numRef>
              <c:f>'Internet og kommunikation'!$B$80</c:f>
              <c:numCache>
                <c:formatCode>0%</c:formatCode>
                <c:ptCount val="1"/>
                <c:pt idx="0">
                  <c:v>2.9000000000000001E-2</c:v>
                </c:pt>
              </c:numCache>
            </c:numRef>
          </c:val>
        </c:ser>
        <c:ser>
          <c:idx val="3"/>
          <c:order val="3"/>
          <c:tx>
            <c:strRef>
              <c:f>'Internet og kommunikation'!$A$81</c:f>
              <c:strCache>
                <c:ptCount val="1"/>
                <c:pt idx="0">
                  <c:v>Delvis tilfreds</c:v>
                </c:pt>
              </c:strCache>
            </c:strRef>
          </c:tx>
          <c:spPr>
            <a:solidFill>
              <a:srgbClr val="A2D050"/>
            </a:solidFill>
          </c:spPr>
          <c:invertIfNegative val="0"/>
          <c:dLbls>
            <c:txPr>
              <a:bodyPr/>
              <a:lstStyle/>
              <a:p>
                <a:pPr>
                  <a:defRPr b="1"/>
                </a:pPr>
                <a:endParaRPr lang="da-DK"/>
              </a:p>
            </c:txPr>
            <c:dLblPos val="ctr"/>
            <c:showLegendKey val="0"/>
            <c:showVal val="1"/>
            <c:showCatName val="0"/>
            <c:showSerName val="0"/>
            <c:showPercent val="0"/>
            <c:showBubbleSize val="0"/>
            <c:showLeaderLines val="0"/>
          </c:dLbls>
          <c:val>
            <c:numRef>
              <c:f>'Internet og kommunikation'!$B$81</c:f>
              <c:numCache>
                <c:formatCode>0%</c:formatCode>
                <c:ptCount val="1"/>
                <c:pt idx="0">
                  <c:v>0.25</c:v>
                </c:pt>
              </c:numCache>
            </c:numRef>
          </c:val>
        </c:ser>
        <c:ser>
          <c:idx val="4"/>
          <c:order val="4"/>
          <c:tx>
            <c:strRef>
              <c:f>'Internet og kommunikation'!$A$82</c:f>
              <c:strCache>
                <c:ptCount val="1"/>
                <c:pt idx="0">
                  <c:v>Meget tilfreds</c:v>
                </c:pt>
              </c:strCache>
            </c:strRef>
          </c:tx>
          <c:spPr>
            <a:solidFill>
              <a:srgbClr val="009644"/>
            </a:solidFill>
          </c:spPr>
          <c:invertIfNegative val="0"/>
          <c:dLbls>
            <c:txPr>
              <a:bodyPr/>
              <a:lstStyle/>
              <a:p>
                <a:pPr>
                  <a:defRPr b="1"/>
                </a:pPr>
                <a:endParaRPr lang="da-DK"/>
              </a:p>
            </c:txPr>
            <c:dLblPos val="ctr"/>
            <c:showLegendKey val="0"/>
            <c:showVal val="1"/>
            <c:showCatName val="0"/>
            <c:showSerName val="0"/>
            <c:showPercent val="0"/>
            <c:showBubbleSize val="0"/>
            <c:showLeaderLines val="0"/>
          </c:dLbls>
          <c:val>
            <c:numRef>
              <c:f>'Internet og kommunikation'!$B$82</c:f>
              <c:numCache>
                <c:formatCode>0%</c:formatCode>
                <c:ptCount val="1"/>
                <c:pt idx="0">
                  <c:v>0.65700000000000003</c:v>
                </c:pt>
              </c:numCache>
            </c:numRef>
          </c:val>
        </c:ser>
        <c:ser>
          <c:idx val="5"/>
          <c:order val="5"/>
          <c:tx>
            <c:strRef>
              <c:f>'Internet og kommunikation'!$A$83</c:f>
              <c:strCache>
                <c:ptCount val="1"/>
                <c:pt idx="0">
                  <c:v>Ved ikke</c:v>
                </c:pt>
              </c:strCache>
            </c:strRef>
          </c:tx>
          <c:spPr>
            <a:solidFill>
              <a:schemeClr val="bg1">
                <a:lumMod val="50000"/>
              </a:schemeClr>
            </a:solidFill>
          </c:spPr>
          <c:invertIfNegative val="0"/>
          <c:dLbls>
            <c:txPr>
              <a:bodyPr/>
              <a:lstStyle/>
              <a:p>
                <a:pPr>
                  <a:defRPr b="1"/>
                </a:pPr>
                <a:endParaRPr lang="da-DK"/>
              </a:p>
            </c:txPr>
            <c:dLblPos val="ctr"/>
            <c:showLegendKey val="0"/>
            <c:showVal val="1"/>
            <c:showCatName val="0"/>
            <c:showSerName val="0"/>
            <c:showPercent val="0"/>
            <c:showBubbleSize val="0"/>
            <c:showLeaderLines val="0"/>
          </c:dLbls>
          <c:val>
            <c:numRef>
              <c:f>'Internet og kommunikation'!$B$83</c:f>
              <c:numCache>
                <c:formatCode>0%</c:formatCode>
                <c:ptCount val="1"/>
                <c:pt idx="0">
                  <c:v>1.7000000000000001E-2</c:v>
                </c:pt>
              </c:numCache>
            </c:numRef>
          </c:val>
        </c:ser>
        <c:dLbls>
          <c:dLblPos val="ctr"/>
          <c:showLegendKey val="0"/>
          <c:showVal val="1"/>
          <c:showCatName val="0"/>
          <c:showSerName val="0"/>
          <c:showPercent val="0"/>
          <c:showBubbleSize val="0"/>
        </c:dLbls>
        <c:gapWidth val="150"/>
        <c:overlap val="100"/>
        <c:axId val="112920832"/>
        <c:axId val="112939008"/>
      </c:barChart>
      <c:catAx>
        <c:axId val="112920832"/>
        <c:scaling>
          <c:orientation val="minMax"/>
        </c:scaling>
        <c:delete val="0"/>
        <c:axPos val="l"/>
        <c:majorTickMark val="none"/>
        <c:minorTickMark val="none"/>
        <c:tickLblPos val="none"/>
        <c:crossAx val="112939008"/>
        <c:crosses val="autoZero"/>
        <c:auto val="1"/>
        <c:lblAlgn val="ctr"/>
        <c:lblOffset val="100"/>
        <c:noMultiLvlLbl val="0"/>
      </c:catAx>
      <c:valAx>
        <c:axId val="112939008"/>
        <c:scaling>
          <c:orientation val="minMax"/>
        </c:scaling>
        <c:delete val="0"/>
        <c:axPos val="b"/>
        <c:numFmt formatCode="0%" sourceLinked="1"/>
        <c:majorTickMark val="out"/>
        <c:minorTickMark val="none"/>
        <c:tickLblPos val="nextTo"/>
        <c:txPr>
          <a:bodyPr/>
          <a:lstStyle/>
          <a:p>
            <a:pPr>
              <a:defRPr b="1"/>
            </a:pPr>
            <a:endParaRPr lang="da-DK"/>
          </a:p>
        </c:txPr>
        <c:crossAx val="112920832"/>
        <c:crosses val="autoZero"/>
        <c:crossBetween val="between"/>
      </c:valAx>
    </c:plotArea>
    <c:legend>
      <c:legendPos val="b"/>
      <c:overlay val="0"/>
      <c:txPr>
        <a:bodyPr/>
        <a:lstStyle/>
        <a:p>
          <a:pPr>
            <a:defRPr b="1"/>
          </a:pPr>
          <a:endParaRPr lang="da-DK"/>
        </a:p>
      </c:txPr>
    </c:legend>
    <c:plotVisOnly val="1"/>
    <c:dispBlanksAs val="gap"/>
    <c:showDLblsOverMax val="0"/>
  </c:chart>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'Internet og kommunikation'!$A$96</c:f>
              <c:strCache>
                <c:ptCount val="1"/>
                <c:pt idx="0">
                  <c:v>Meget utilfreds</c:v>
                </c:pt>
              </c:strCache>
            </c:strRef>
          </c:tx>
          <c:spPr>
            <a:solidFill>
              <a:srgbClr val="D01E1E"/>
            </a:solidFill>
          </c:spPr>
          <c:invertIfNegative val="0"/>
          <c:dLbls>
            <c:txPr>
              <a:bodyPr/>
              <a:lstStyle/>
              <a:p>
                <a:pPr>
                  <a:defRPr b="1"/>
                </a:pPr>
                <a:endParaRPr lang="da-DK"/>
              </a:p>
            </c:txPr>
            <c:dLblPos val="ctr"/>
            <c:showLegendKey val="0"/>
            <c:showVal val="1"/>
            <c:showCatName val="0"/>
            <c:showSerName val="0"/>
            <c:showPercent val="0"/>
            <c:showBubbleSize val="0"/>
            <c:showLeaderLines val="0"/>
          </c:dLbls>
          <c:val>
            <c:numRef>
              <c:f>'Internet og kommunikation'!$B$96</c:f>
              <c:numCache>
                <c:formatCode>0%</c:formatCode>
                <c:ptCount val="1"/>
                <c:pt idx="0">
                  <c:v>6.0000000000000001E-3</c:v>
                </c:pt>
              </c:numCache>
            </c:numRef>
          </c:val>
        </c:ser>
        <c:ser>
          <c:idx val="1"/>
          <c:order val="1"/>
          <c:tx>
            <c:strRef>
              <c:f>'Internet og kommunikation'!$A$97</c:f>
              <c:strCache>
                <c:ptCount val="1"/>
                <c:pt idx="0">
                  <c:v>Delvis utilfreds</c:v>
                </c:pt>
              </c:strCache>
            </c:strRef>
          </c:tx>
          <c:spPr>
            <a:solidFill>
              <a:srgbClr val="F9832B"/>
            </a:solidFill>
          </c:spPr>
          <c:invertIfNegative val="0"/>
          <c:dLbls>
            <c:dLbl>
              <c:idx val="0"/>
              <c:layout>
                <c:manualLayout>
                  <c:x val="6.2983605293152143E-3"/>
                  <c:y val="-3.5987409507250191E-2"/>
                </c:manualLayout>
              </c:layout>
              <c:dLblPos val="ctr"/>
              <c:showLegendKey val="0"/>
              <c:showVal val="1"/>
              <c:showCatName val="0"/>
              <c:showSerName val="0"/>
              <c:showPercent val="0"/>
              <c:showBubbleSize val="0"/>
            </c:dLbl>
            <c:txPr>
              <a:bodyPr/>
              <a:lstStyle/>
              <a:p>
                <a:pPr>
                  <a:defRPr b="1"/>
                </a:pPr>
                <a:endParaRPr lang="da-DK"/>
              </a:p>
            </c:txPr>
            <c:dLblPos val="ctr"/>
            <c:showLegendKey val="0"/>
            <c:showVal val="1"/>
            <c:showCatName val="0"/>
            <c:showSerName val="0"/>
            <c:showPercent val="0"/>
            <c:showBubbleSize val="0"/>
            <c:showLeaderLines val="0"/>
          </c:dLbls>
          <c:val>
            <c:numRef>
              <c:f>'Internet og kommunikation'!$B$97</c:f>
              <c:numCache>
                <c:formatCode>0%</c:formatCode>
                <c:ptCount val="1"/>
                <c:pt idx="0">
                  <c:v>8.0000000000000002E-3</c:v>
                </c:pt>
              </c:numCache>
            </c:numRef>
          </c:val>
        </c:ser>
        <c:ser>
          <c:idx val="2"/>
          <c:order val="2"/>
          <c:tx>
            <c:strRef>
              <c:f>'Internet og kommunikation'!$A$98</c:f>
              <c:strCache>
                <c:ptCount val="1"/>
                <c:pt idx="0">
                  <c:v>Hverken/eller</c:v>
                </c:pt>
              </c:strCache>
            </c:strRef>
          </c:tx>
          <c:spPr>
            <a:solidFill>
              <a:srgbClr val="FFD82B"/>
            </a:solidFill>
          </c:spPr>
          <c:invertIfNegative val="0"/>
          <c:dLbls>
            <c:txPr>
              <a:bodyPr/>
              <a:lstStyle/>
              <a:p>
                <a:pPr>
                  <a:defRPr b="1"/>
                </a:pPr>
                <a:endParaRPr lang="da-DK"/>
              </a:p>
            </c:txPr>
            <c:dLblPos val="ctr"/>
            <c:showLegendKey val="0"/>
            <c:showVal val="1"/>
            <c:showCatName val="0"/>
            <c:showSerName val="0"/>
            <c:showPercent val="0"/>
            <c:showBubbleSize val="0"/>
            <c:showLeaderLines val="0"/>
          </c:dLbls>
          <c:val>
            <c:numRef>
              <c:f>'Internet og kommunikation'!$B$98</c:f>
              <c:numCache>
                <c:formatCode>0%</c:formatCode>
                <c:ptCount val="1"/>
                <c:pt idx="0">
                  <c:v>0.104</c:v>
                </c:pt>
              </c:numCache>
            </c:numRef>
          </c:val>
        </c:ser>
        <c:ser>
          <c:idx val="3"/>
          <c:order val="3"/>
          <c:tx>
            <c:strRef>
              <c:f>'Internet og kommunikation'!$A$99</c:f>
              <c:strCache>
                <c:ptCount val="1"/>
                <c:pt idx="0">
                  <c:v>Delvis tilfreds</c:v>
                </c:pt>
              </c:strCache>
            </c:strRef>
          </c:tx>
          <c:spPr>
            <a:solidFill>
              <a:srgbClr val="A2D050"/>
            </a:solidFill>
          </c:spPr>
          <c:invertIfNegative val="0"/>
          <c:dLbls>
            <c:txPr>
              <a:bodyPr/>
              <a:lstStyle/>
              <a:p>
                <a:pPr>
                  <a:defRPr b="1"/>
                </a:pPr>
                <a:endParaRPr lang="da-DK"/>
              </a:p>
            </c:txPr>
            <c:dLblPos val="ctr"/>
            <c:showLegendKey val="0"/>
            <c:showVal val="1"/>
            <c:showCatName val="0"/>
            <c:showSerName val="0"/>
            <c:showPercent val="0"/>
            <c:showBubbleSize val="0"/>
            <c:showLeaderLines val="0"/>
          </c:dLbls>
          <c:val>
            <c:numRef>
              <c:f>'Internet og kommunikation'!$B$99</c:f>
              <c:numCache>
                <c:formatCode>0%</c:formatCode>
                <c:ptCount val="1"/>
                <c:pt idx="0">
                  <c:v>0.129</c:v>
                </c:pt>
              </c:numCache>
            </c:numRef>
          </c:val>
        </c:ser>
        <c:ser>
          <c:idx val="4"/>
          <c:order val="4"/>
          <c:tx>
            <c:strRef>
              <c:f>'Internet og kommunikation'!$A$100</c:f>
              <c:strCache>
                <c:ptCount val="1"/>
                <c:pt idx="0">
                  <c:v>Meget tilfreds</c:v>
                </c:pt>
              </c:strCache>
            </c:strRef>
          </c:tx>
          <c:spPr>
            <a:solidFill>
              <a:srgbClr val="009644"/>
            </a:solidFill>
          </c:spPr>
          <c:invertIfNegative val="0"/>
          <c:dLbls>
            <c:txPr>
              <a:bodyPr/>
              <a:lstStyle/>
              <a:p>
                <a:pPr>
                  <a:defRPr b="1"/>
                </a:pPr>
                <a:endParaRPr lang="da-DK"/>
              </a:p>
            </c:txPr>
            <c:dLblPos val="ctr"/>
            <c:showLegendKey val="0"/>
            <c:showVal val="1"/>
            <c:showCatName val="0"/>
            <c:showSerName val="0"/>
            <c:showPercent val="0"/>
            <c:showBubbleSize val="0"/>
            <c:showLeaderLines val="0"/>
          </c:dLbls>
          <c:val>
            <c:numRef>
              <c:f>'Internet og kommunikation'!$B$100</c:f>
              <c:numCache>
                <c:formatCode>0%</c:formatCode>
                <c:ptCount val="1"/>
                <c:pt idx="0">
                  <c:v>0.33900000000000002</c:v>
                </c:pt>
              </c:numCache>
            </c:numRef>
          </c:val>
        </c:ser>
        <c:ser>
          <c:idx val="5"/>
          <c:order val="5"/>
          <c:tx>
            <c:strRef>
              <c:f>'Internet og kommunikation'!$A$101</c:f>
              <c:strCache>
                <c:ptCount val="1"/>
                <c:pt idx="0">
                  <c:v>Ved ikke</c:v>
                </c:pt>
              </c:strCache>
            </c:strRef>
          </c:tx>
          <c:spPr>
            <a:solidFill>
              <a:schemeClr val="bg1">
                <a:lumMod val="50000"/>
              </a:schemeClr>
            </a:solidFill>
          </c:spPr>
          <c:invertIfNegative val="0"/>
          <c:dLbls>
            <c:txPr>
              <a:bodyPr/>
              <a:lstStyle/>
              <a:p>
                <a:pPr>
                  <a:defRPr b="1"/>
                </a:pPr>
                <a:endParaRPr lang="da-DK"/>
              </a:p>
            </c:txPr>
            <c:dLblPos val="ctr"/>
            <c:showLegendKey val="0"/>
            <c:showVal val="1"/>
            <c:showCatName val="0"/>
            <c:showSerName val="0"/>
            <c:showPercent val="0"/>
            <c:showBubbleSize val="0"/>
            <c:showLeaderLines val="0"/>
          </c:dLbls>
          <c:val>
            <c:numRef>
              <c:f>'Internet og kommunikation'!$B$101</c:f>
              <c:numCache>
                <c:formatCode>0%</c:formatCode>
                <c:ptCount val="1"/>
                <c:pt idx="0">
                  <c:v>0.41399999999999998</c:v>
                </c:pt>
              </c:numCache>
            </c:numRef>
          </c:val>
        </c:ser>
        <c:dLbls>
          <c:dLblPos val="ctr"/>
          <c:showLegendKey val="0"/>
          <c:showVal val="1"/>
          <c:showCatName val="0"/>
          <c:showSerName val="0"/>
          <c:showPercent val="0"/>
          <c:showBubbleSize val="0"/>
        </c:dLbls>
        <c:gapWidth val="150"/>
        <c:overlap val="100"/>
        <c:axId val="100362496"/>
        <c:axId val="100372480"/>
      </c:barChart>
      <c:catAx>
        <c:axId val="100362496"/>
        <c:scaling>
          <c:orientation val="minMax"/>
        </c:scaling>
        <c:delete val="0"/>
        <c:axPos val="l"/>
        <c:majorTickMark val="none"/>
        <c:minorTickMark val="none"/>
        <c:tickLblPos val="none"/>
        <c:crossAx val="100372480"/>
        <c:crosses val="autoZero"/>
        <c:auto val="1"/>
        <c:lblAlgn val="ctr"/>
        <c:lblOffset val="100"/>
        <c:noMultiLvlLbl val="0"/>
      </c:catAx>
      <c:valAx>
        <c:axId val="100372480"/>
        <c:scaling>
          <c:orientation val="minMax"/>
        </c:scaling>
        <c:delete val="0"/>
        <c:axPos val="b"/>
        <c:numFmt formatCode="0%" sourceLinked="1"/>
        <c:majorTickMark val="out"/>
        <c:minorTickMark val="none"/>
        <c:tickLblPos val="nextTo"/>
        <c:txPr>
          <a:bodyPr/>
          <a:lstStyle/>
          <a:p>
            <a:pPr>
              <a:defRPr b="1"/>
            </a:pPr>
            <a:endParaRPr lang="da-DK"/>
          </a:p>
        </c:txPr>
        <c:crossAx val="100362496"/>
        <c:crosses val="autoZero"/>
        <c:crossBetween val="between"/>
      </c:valAx>
    </c:plotArea>
    <c:legend>
      <c:legendPos val="b"/>
      <c:overlay val="0"/>
      <c:txPr>
        <a:bodyPr/>
        <a:lstStyle/>
        <a:p>
          <a:pPr>
            <a:defRPr b="1"/>
          </a:pPr>
          <a:endParaRPr lang="da-DK"/>
        </a:p>
      </c:txPr>
    </c:legend>
    <c:plotVisOnly val="1"/>
    <c:dispBlanksAs val="gap"/>
    <c:showDLblsOverMax val="0"/>
  </c:chart>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196954483173879"/>
          <c:y val="1.9960067292144976E-2"/>
          <c:w val="0.7293448307124395"/>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'Internet og kommunikation'!$A$126:$A$132</c:f>
              <c:strCache>
                <c:ptCount val="7"/>
                <c:pt idx="0">
                  <c:v>Ved ikke</c:v>
                </c:pt>
                <c:pt idx="1">
                  <c:v>Andet</c:v>
                </c:pt>
                <c:pt idx="2">
                  <c:v>Andre positive tilkendegivelser</c:v>
                </c:pt>
                <c:pt idx="3">
                  <c:v>Altid flinke, venlige, hjælpsomme</c:v>
                </c:pt>
                <c:pt idx="4">
                  <c:v>Mulighed for hjælp</c:v>
                </c:pt>
                <c:pt idx="5">
                  <c:v>Nemme at komme i kontakt med</c:v>
                </c:pt>
                <c:pt idx="6">
                  <c:v>Generel tilfredshed</c:v>
                </c:pt>
              </c:strCache>
            </c:strRef>
          </c:cat>
          <c:val>
            <c:numRef>
              <c:f>'Internet og kommunikation'!$B$126:$B$132</c:f>
              <c:numCache>
                <c:formatCode>0%</c:formatCode>
                <c:ptCount val="7"/>
                <c:pt idx="0">
                  <c:v>0.1</c:v>
                </c:pt>
                <c:pt idx="1">
                  <c:v>4.2999999999999997E-2</c:v>
                </c:pt>
                <c:pt idx="2" formatCode="0.00%">
                  <c:v>8.5000000000000006E-2</c:v>
                </c:pt>
                <c:pt idx="3" formatCode="0.00%">
                  <c:v>7.9000000000000001E-2</c:v>
                </c:pt>
                <c:pt idx="4" formatCode="0.00%">
                  <c:v>0.20599999999999999</c:v>
                </c:pt>
                <c:pt idx="5" formatCode="0.00%">
                  <c:v>0.28699999999999998</c:v>
                </c:pt>
                <c:pt idx="6" formatCode="0.00%">
                  <c:v>0.30199999999999999</c:v>
                </c:pt>
              </c:numCache>
            </c:numRef>
          </c:val>
        </c:ser>
        <c:dLbls>
          <c:showLegendKey val="0"/>
          <c:showVal val="1"/>
          <c:showCatName val="0"/>
          <c:showSerName val="0"/>
          <c:showPercent val="0"/>
          <c:showBubbleSize val="0"/>
        </c:dLbls>
        <c:gapWidth val="59"/>
        <c:overlap val="-45"/>
        <c:axId val="100387456"/>
        <c:axId val="100419072"/>
      </c:barChart>
      <c:catAx>
        <c:axId val="100387456"/>
        <c:scaling>
          <c:orientation val="minMax"/>
        </c:scaling>
        <c:delete val="0"/>
        <c:axPos val="l"/>
        <c:majorTickMark val="none"/>
        <c:minorTickMark val="none"/>
        <c:tickLblPos val="nextTo"/>
        <c:txPr>
          <a:bodyPr/>
          <a:lstStyle/>
          <a:p>
            <a:pPr>
              <a:defRPr sz="1050" b="1"/>
            </a:pPr>
            <a:endParaRPr lang="da-DK"/>
          </a:p>
        </c:txPr>
        <c:crossAx val="100419072"/>
        <c:crosses val="autoZero"/>
        <c:auto val="1"/>
        <c:lblAlgn val="ctr"/>
        <c:lblOffset val="100"/>
        <c:noMultiLvlLbl val="0"/>
      </c:catAx>
      <c:valAx>
        <c:axId val="100419072"/>
        <c:scaling>
          <c:orientation val="minMax"/>
          <c:max val="1"/>
          <c:min val="0"/>
        </c:scaling>
        <c:delete val="0"/>
        <c:axPos val="b"/>
        <c:numFmt formatCode="0%" sourceLinked="0"/>
        <c:majorTickMark val="none"/>
        <c:minorTickMark val="none"/>
        <c:tickLblPos val="nextTo"/>
        <c:txPr>
          <a:bodyPr/>
          <a:lstStyle/>
          <a:p>
            <a:pPr>
              <a:defRPr sz="1050" b="1"/>
            </a:pPr>
            <a:endParaRPr lang="da-DK"/>
          </a:p>
        </c:txPr>
        <c:crossAx val="100387456"/>
        <c:crosses val="autoZero"/>
        <c:crossBetween val="between"/>
        <c:majorUnit val="0.1"/>
      </c:valAx>
    </c:plotArea>
    <c:plotVisOnly val="1"/>
    <c:dispBlanksAs val="gap"/>
    <c:showDLblsOverMax val="0"/>
  </c:chart>
  <c:spPr>
    <a:ln>
      <a:noFill/>
    </a:ln>
  </c:spPr>
  <c:externalData r:id="rId2">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0828775190339093"/>
          <c:y val="1.9960067292144976E-2"/>
          <c:w val="0.45302665979844609"/>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Trivsel!$A$1072:$A$1087</c:f>
              <c:strCache>
                <c:ptCount val="16"/>
                <c:pt idx="0">
                  <c:v>Andet</c:v>
                </c:pt>
                <c:pt idx="1">
                  <c:v>Bedre forhold til det omgivende samfund (politikere, foreninger, mm.)</c:v>
                </c:pt>
                <c:pt idx="2">
                  <c:v>Bedre organisering</c:v>
                </c:pt>
                <c:pt idx="3">
                  <c:v>Overordnet tilfreds</c:v>
                </c:pt>
                <c:pt idx="4">
                  <c:v>Flere kurser/uddannelse</c:v>
                </c:pt>
                <c:pt idx="5">
                  <c:v>Bedre kommunikation</c:v>
                </c:pt>
                <c:pt idx="6">
                  <c:v>At den frivillige indsats i højere grad har karakter af tidsbegrænsede opgaver</c:v>
                </c:pt>
                <c:pt idx="7">
                  <c:v>At der gøres noget for socialeforhold og samarbejde internt</c:v>
                </c:pt>
                <c:pt idx="8">
                  <c:v>At samfundet belønner frivilliges indsats med konkrete fordele</c:v>
                </c:pt>
                <c:pt idx="9">
                  <c:v>Mere synlighed/information</c:v>
                </c:pt>
                <c:pt idx="10">
                  <c:v>At der indføres nye samarbejdsformer i organisationen</c:v>
                </c:pt>
                <c:pt idx="11">
                  <c:v>Flere ressourcer (penge, lokaler, frivillige, mm.)</c:v>
                </c:pt>
                <c:pt idx="12">
                  <c:v>At der er anerkendelse fra nærmeste ledelse</c:v>
                </c:pt>
                <c:pt idx="13">
                  <c:v>At der indføres nye og tættere samarbejdsformer med kommunen</c:v>
                </c:pt>
                <c:pt idx="14">
                  <c:v>At der åbnes for flere nye former for frivillige opgaver</c:v>
                </c:pt>
                <c:pt idx="15">
                  <c:v>At flere yngre bliver aktive som frivillige i Ældre Sagen</c:v>
                </c:pt>
              </c:strCache>
            </c:strRef>
          </c:cat>
          <c:val>
            <c:numRef>
              <c:f>Trivsel!$B$1072:$B$1087</c:f>
              <c:numCache>
                <c:formatCode>0.00%</c:formatCode>
                <c:ptCount val="16"/>
                <c:pt idx="0">
                  <c:v>0</c:v>
                </c:pt>
                <c:pt idx="1">
                  <c:v>0.01</c:v>
                </c:pt>
                <c:pt idx="2">
                  <c:v>1.4E-2</c:v>
                </c:pt>
                <c:pt idx="3">
                  <c:v>1.4999999999999999E-2</c:v>
                </c:pt>
                <c:pt idx="4">
                  <c:v>2.1000000000000001E-2</c:v>
                </c:pt>
                <c:pt idx="5">
                  <c:v>2.3E-2</c:v>
                </c:pt>
                <c:pt idx="6">
                  <c:v>2.4E-2</c:v>
                </c:pt>
                <c:pt idx="7">
                  <c:v>2.4E-2</c:v>
                </c:pt>
                <c:pt idx="8">
                  <c:v>2.5000000000000001E-2</c:v>
                </c:pt>
                <c:pt idx="9">
                  <c:v>2.8000000000000001E-2</c:v>
                </c:pt>
                <c:pt idx="10">
                  <c:v>2.8000000000000001E-2</c:v>
                </c:pt>
                <c:pt idx="11">
                  <c:v>0.03</c:v>
                </c:pt>
                <c:pt idx="12">
                  <c:v>3.3000000000000002E-2</c:v>
                </c:pt>
                <c:pt idx="13">
                  <c:v>4.3999999999999997E-2</c:v>
                </c:pt>
                <c:pt idx="14">
                  <c:v>4.2999999999999997E-2</c:v>
                </c:pt>
                <c:pt idx="15">
                  <c:v>5.8000000000000003E-2</c:v>
                </c:pt>
              </c:numCache>
            </c:numRef>
          </c:val>
        </c:ser>
        <c:dLbls>
          <c:showLegendKey val="0"/>
          <c:showVal val="1"/>
          <c:showCatName val="0"/>
          <c:showSerName val="0"/>
          <c:showPercent val="0"/>
          <c:showBubbleSize val="0"/>
        </c:dLbls>
        <c:gapWidth val="59"/>
        <c:overlap val="-45"/>
        <c:axId val="109652608"/>
        <c:axId val="109696512"/>
      </c:barChart>
      <c:catAx>
        <c:axId val="109652608"/>
        <c:scaling>
          <c:orientation val="minMax"/>
        </c:scaling>
        <c:delete val="0"/>
        <c:axPos val="l"/>
        <c:majorTickMark val="none"/>
        <c:minorTickMark val="none"/>
        <c:tickLblPos val="nextTo"/>
        <c:txPr>
          <a:bodyPr/>
          <a:lstStyle/>
          <a:p>
            <a:pPr>
              <a:defRPr sz="1000" b="1"/>
            </a:pPr>
            <a:endParaRPr lang="da-DK"/>
          </a:p>
        </c:txPr>
        <c:crossAx val="109696512"/>
        <c:crosses val="autoZero"/>
        <c:auto val="1"/>
        <c:lblAlgn val="ctr"/>
        <c:lblOffset val="100"/>
        <c:noMultiLvlLbl val="0"/>
      </c:catAx>
      <c:valAx>
        <c:axId val="109696512"/>
        <c:scaling>
          <c:orientation val="minMax"/>
          <c:max val="0.1"/>
          <c:min val="0"/>
        </c:scaling>
        <c:delete val="0"/>
        <c:axPos val="b"/>
        <c:numFmt formatCode="0%" sourceLinked="0"/>
        <c:majorTickMark val="none"/>
        <c:minorTickMark val="none"/>
        <c:tickLblPos val="nextTo"/>
        <c:txPr>
          <a:bodyPr/>
          <a:lstStyle/>
          <a:p>
            <a:pPr>
              <a:defRPr sz="1050" b="1"/>
            </a:pPr>
            <a:endParaRPr lang="da-DK"/>
          </a:p>
        </c:txPr>
        <c:crossAx val="109652608"/>
        <c:crosses val="autoZero"/>
        <c:crossBetween val="between"/>
        <c:majorUnit val="1.0000000000000002E-2"/>
      </c:valAx>
    </c:plotArea>
    <c:plotVisOnly val="1"/>
    <c:dispBlanksAs val="gap"/>
    <c:showDLblsOverMax val="0"/>
  </c:chart>
  <c:spPr>
    <a:ln>
      <a:noFill/>
    </a:ln>
  </c:spPr>
  <c:externalData r:id="rId2">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7466838287313284"/>
          <c:y val="2.3358945789926474E-2"/>
          <c:w val="0.47611559303269863"/>
          <c:h val="0.90414981782737691"/>
        </c:manualLayout>
      </c:layout>
      <c:barChart>
        <c:barDir val="bar"/>
        <c:grouping val="clustered"/>
        <c:varyColors val="0"/>
        <c:ser>
          <c:idx val="0"/>
          <c:order val="0"/>
          <c:spPr>
            <a:solidFill>
              <a:srgbClr val="92D050"/>
            </a:solidFill>
          </c:spPr>
          <c:invertIfNegative val="0"/>
          <c:dLbls>
            <c:txPr>
              <a:bodyPr/>
              <a:lstStyle/>
              <a:p>
                <a:pPr>
                  <a:defRPr b="1"/>
                </a:pPr>
                <a:endParaRPr lang="da-DK"/>
              </a:p>
            </c:txPr>
            <c:dLblPos val="outEnd"/>
            <c:showLegendKey val="0"/>
            <c:showVal val="1"/>
            <c:showCatName val="0"/>
            <c:showSerName val="0"/>
            <c:showPercent val="0"/>
            <c:showBubbleSize val="0"/>
            <c:showLeaderLines val="0"/>
          </c:dLbls>
          <c:cat>
            <c:strRef>
              <c:f>Trivsel!$A$1210:$A$1221</c:f>
              <c:strCache>
                <c:ptCount val="12"/>
                <c:pt idx="0">
                  <c:v>Andet</c:v>
                </c:pt>
                <c:pt idx="1">
                  <c:v>Ønske om bedre forhold for ældre</c:v>
                </c:pt>
                <c:pt idx="2">
                  <c:v>Dårligt samarbejde med kommune el. lign.</c:v>
                </c:pt>
                <c:pt idx="3">
                  <c:v>Kommentarer til undersøgelsen (for lang/hellere på mail eller brev)</c:v>
                </c:pt>
                <c:pt idx="4">
                  <c:v>Kritik af organisationen (centralt eller lokalt)</c:v>
                </c:pt>
                <c:pt idx="5">
                  <c:v>Jo flere frivillige jo bedre</c:v>
                </c:pt>
                <c:pt idx="6">
                  <c:v>Det sociale i Ældre Sagen er godt</c:v>
                </c:pt>
                <c:pt idx="7">
                  <c:v>Det er godt at gøre noget for andre</c:v>
                </c:pt>
                <c:pt idx="8">
                  <c:v>Der skal gøres mere for de frivillige (anerkendelse, kørselspenge, kurser, mm.)</c:v>
                </c:pt>
                <c:pt idx="9">
                  <c:v>Det giver noget igen at være frivillig</c:v>
                </c:pt>
                <c:pt idx="10">
                  <c:v>Bedre kommunikation og mere synlighed, både internt og eksternt</c:v>
                </c:pt>
                <c:pt idx="11">
                  <c:v>Overordnet tilfredshed</c:v>
                </c:pt>
              </c:strCache>
            </c:strRef>
          </c:cat>
          <c:val>
            <c:numRef>
              <c:f>Trivsel!$B$1210:$B$1221</c:f>
              <c:numCache>
                <c:formatCode>0%</c:formatCode>
                <c:ptCount val="12"/>
                <c:pt idx="0">
                  <c:v>7.0000000000000001E-3</c:v>
                </c:pt>
                <c:pt idx="1">
                  <c:v>6.0000000000000001E-3</c:v>
                </c:pt>
                <c:pt idx="2">
                  <c:v>8.0000000000000002E-3</c:v>
                </c:pt>
                <c:pt idx="3">
                  <c:v>8.0000000000000002E-3</c:v>
                </c:pt>
                <c:pt idx="4">
                  <c:v>1.2999999999999999E-2</c:v>
                </c:pt>
                <c:pt idx="5">
                  <c:v>1.2999999999999999E-2</c:v>
                </c:pt>
                <c:pt idx="6">
                  <c:v>1.4E-2</c:v>
                </c:pt>
                <c:pt idx="7">
                  <c:v>1.7999999999999999E-2</c:v>
                </c:pt>
                <c:pt idx="8">
                  <c:v>2.5000000000000001E-2</c:v>
                </c:pt>
                <c:pt idx="9">
                  <c:v>2.5000000000000001E-2</c:v>
                </c:pt>
                <c:pt idx="10">
                  <c:v>2.7E-2</c:v>
                </c:pt>
                <c:pt idx="11">
                  <c:v>8.8999999999999996E-2</c:v>
                </c:pt>
              </c:numCache>
            </c:numRef>
          </c:val>
        </c:ser>
        <c:dLbls>
          <c:dLblPos val="outEnd"/>
          <c:showLegendKey val="0"/>
          <c:showVal val="1"/>
          <c:showCatName val="0"/>
          <c:showSerName val="0"/>
          <c:showPercent val="0"/>
          <c:showBubbleSize val="0"/>
        </c:dLbls>
        <c:gapWidth val="150"/>
        <c:axId val="109709184"/>
        <c:axId val="109724416"/>
      </c:barChart>
      <c:catAx>
        <c:axId val="109709184"/>
        <c:scaling>
          <c:orientation val="minMax"/>
        </c:scaling>
        <c:delete val="0"/>
        <c:axPos val="l"/>
        <c:majorTickMark val="out"/>
        <c:minorTickMark val="none"/>
        <c:tickLblPos val="nextTo"/>
        <c:txPr>
          <a:bodyPr/>
          <a:lstStyle/>
          <a:p>
            <a:pPr algn="just">
              <a:defRPr sz="900" b="1"/>
            </a:pPr>
            <a:endParaRPr lang="da-DK"/>
          </a:p>
        </c:txPr>
        <c:crossAx val="109724416"/>
        <c:crosses val="autoZero"/>
        <c:auto val="1"/>
        <c:lblAlgn val="l"/>
        <c:lblOffset val="100"/>
        <c:noMultiLvlLbl val="0"/>
      </c:catAx>
      <c:valAx>
        <c:axId val="109724416"/>
        <c:scaling>
          <c:orientation val="minMax"/>
        </c:scaling>
        <c:delete val="0"/>
        <c:axPos val="b"/>
        <c:numFmt formatCode="0%" sourceLinked="1"/>
        <c:majorTickMark val="out"/>
        <c:minorTickMark val="none"/>
        <c:tickLblPos val="nextTo"/>
        <c:txPr>
          <a:bodyPr/>
          <a:lstStyle/>
          <a:p>
            <a:pPr>
              <a:defRPr b="1"/>
            </a:pPr>
            <a:endParaRPr lang="da-DK"/>
          </a:p>
        </c:txPr>
        <c:crossAx val="109709184"/>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729934613413192"/>
          <c:y val="1.9960067292144976E-2"/>
          <c:w val="0.79401506556770518"/>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Demografi!$A$87:$A$96</c:f>
              <c:strCache>
                <c:ptCount val="10"/>
                <c:pt idx="0">
                  <c:v>10. Hovedstaden</c:v>
                </c:pt>
                <c:pt idx="1">
                  <c:v>9. Nordsjælland</c:v>
                </c:pt>
                <c:pt idx="2">
                  <c:v>8. Midt-Vestsjælland</c:v>
                </c:pt>
                <c:pt idx="3">
                  <c:v>7. Sydsjælland</c:v>
                </c:pt>
                <c:pt idx="4">
                  <c:v>6. Fyn</c:v>
                </c:pt>
                <c:pt idx="5">
                  <c:v>5. Sønderjylland</c:v>
                </c:pt>
                <c:pt idx="6">
                  <c:v>4. Sydjylland</c:v>
                </c:pt>
                <c:pt idx="7">
                  <c:v>3. Midt-Østjylland</c:v>
                </c:pt>
                <c:pt idx="8">
                  <c:v>2. Midt-Vestjylland</c:v>
                </c:pt>
                <c:pt idx="9">
                  <c:v>1. Nordjylland</c:v>
                </c:pt>
              </c:strCache>
            </c:strRef>
          </c:cat>
          <c:val>
            <c:numRef>
              <c:f>Demografi!$B$87:$B$96</c:f>
              <c:numCache>
                <c:formatCode>0.00%</c:formatCode>
                <c:ptCount val="10"/>
                <c:pt idx="0">
                  <c:v>0.18099999999999999</c:v>
                </c:pt>
                <c:pt idx="1">
                  <c:v>0.122</c:v>
                </c:pt>
                <c:pt idx="2">
                  <c:v>0.111</c:v>
                </c:pt>
                <c:pt idx="3">
                  <c:v>5.3999999999999999E-2</c:v>
                </c:pt>
                <c:pt idx="4">
                  <c:v>9.0999999999999998E-2</c:v>
                </c:pt>
                <c:pt idx="5">
                  <c:v>6.0999999999999999E-2</c:v>
                </c:pt>
                <c:pt idx="6">
                  <c:v>0.08</c:v>
                </c:pt>
                <c:pt idx="7">
                  <c:v>0.14000000000000001</c:v>
                </c:pt>
                <c:pt idx="8">
                  <c:v>6.7000000000000004E-2</c:v>
                </c:pt>
                <c:pt idx="9">
                  <c:v>9.5000000000000001E-2</c:v>
                </c:pt>
              </c:numCache>
            </c:numRef>
          </c:val>
        </c:ser>
        <c:dLbls>
          <c:showLegendKey val="0"/>
          <c:showVal val="1"/>
          <c:showCatName val="0"/>
          <c:showSerName val="0"/>
          <c:showPercent val="0"/>
          <c:showBubbleSize val="0"/>
        </c:dLbls>
        <c:gapWidth val="59"/>
        <c:overlap val="-45"/>
        <c:axId val="96705536"/>
        <c:axId val="96737152"/>
      </c:barChart>
      <c:catAx>
        <c:axId val="96705536"/>
        <c:scaling>
          <c:orientation val="minMax"/>
        </c:scaling>
        <c:delete val="0"/>
        <c:axPos val="l"/>
        <c:majorTickMark val="none"/>
        <c:minorTickMark val="none"/>
        <c:tickLblPos val="nextTo"/>
        <c:txPr>
          <a:bodyPr/>
          <a:lstStyle/>
          <a:p>
            <a:pPr>
              <a:defRPr sz="1050" b="1"/>
            </a:pPr>
            <a:endParaRPr lang="da-DK"/>
          </a:p>
        </c:txPr>
        <c:crossAx val="96737152"/>
        <c:crosses val="autoZero"/>
        <c:auto val="1"/>
        <c:lblAlgn val="ctr"/>
        <c:lblOffset val="100"/>
        <c:noMultiLvlLbl val="0"/>
      </c:catAx>
      <c:valAx>
        <c:axId val="96737152"/>
        <c:scaling>
          <c:orientation val="minMax"/>
          <c:max val="0.30000000000000004"/>
          <c:min val="0"/>
        </c:scaling>
        <c:delete val="0"/>
        <c:axPos val="b"/>
        <c:numFmt formatCode="0%" sourceLinked="0"/>
        <c:majorTickMark val="none"/>
        <c:minorTickMark val="none"/>
        <c:tickLblPos val="nextTo"/>
        <c:txPr>
          <a:bodyPr/>
          <a:lstStyle/>
          <a:p>
            <a:pPr>
              <a:defRPr sz="1050" b="1"/>
            </a:pPr>
            <a:endParaRPr lang="da-DK"/>
          </a:p>
        </c:txPr>
        <c:crossAx val="96705536"/>
        <c:crosses val="autoZero"/>
        <c:crossBetween val="between"/>
        <c:majorUnit val="0.1"/>
      </c:valAx>
    </c:plotArea>
    <c:plotVisOnly val="1"/>
    <c:dispBlanksAs val="gap"/>
    <c:showDLblsOverMax val="0"/>
  </c:chart>
  <c:spPr>
    <a:ln>
      <a:noFill/>
    </a:ln>
  </c:sp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9957933113082724"/>
          <c:y val="1.9960067292144976E-2"/>
          <c:w val="0.66173508057100972"/>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Demografi!$A$115:$A$123</c:f>
              <c:strCache>
                <c:ptCount val="9"/>
                <c:pt idx="0">
                  <c:v>Andet</c:v>
                </c:pt>
                <c:pt idx="1">
                  <c:v>Ja, jeg har deltids erhvervsarbejde</c:v>
                </c:pt>
                <c:pt idx="2">
                  <c:v>Ja, jeg har fuldtids erhvervsarbejde</c:v>
                </c:pt>
                <c:pt idx="3">
                  <c:v>Nej, jeg er studerende</c:v>
                </c:pt>
                <c:pt idx="4">
                  <c:v>Nej, jeg er hjemmegående</c:v>
                </c:pt>
                <c:pt idx="5">
                  <c:v>Nej, jeg er førtidspensionist</c:v>
                </c:pt>
                <c:pt idx="6">
                  <c:v>Nej, jeg er efterlønsmodtager</c:v>
                </c:pt>
                <c:pt idx="7">
                  <c:v>Nej, jeg er ledig</c:v>
                </c:pt>
                <c:pt idx="8">
                  <c:v>Nej, jeg er folkepensionist</c:v>
                </c:pt>
              </c:strCache>
            </c:strRef>
          </c:cat>
          <c:val>
            <c:numRef>
              <c:f>Demografi!$B$115:$B$123</c:f>
              <c:numCache>
                <c:formatCode>0.00%</c:formatCode>
                <c:ptCount val="9"/>
                <c:pt idx="0">
                  <c:v>0</c:v>
                </c:pt>
                <c:pt idx="1">
                  <c:v>5.5E-2</c:v>
                </c:pt>
                <c:pt idx="2">
                  <c:v>4.7E-2</c:v>
                </c:pt>
                <c:pt idx="3">
                  <c:v>5.0000000000000001E-3</c:v>
                </c:pt>
                <c:pt idx="4">
                  <c:v>0.01</c:v>
                </c:pt>
                <c:pt idx="5">
                  <c:v>2.9000000000000001E-2</c:v>
                </c:pt>
                <c:pt idx="6">
                  <c:v>5.7000000000000002E-2</c:v>
                </c:pt>
                <c:pt idx="7">
                  <c:v>9.4E-2</c:v>
                </c:pt>
                <c:pt idx="8">
                  <c:v>0.73299999999999998</c:v>
                </c:pt>
              </c:numCache>
            </c:numRef>
          </c:val>
        </c:ser>
        <c:dLbls>
          <c:showLegendKey val="0"/>
          <c:showVal val="1"/>
          <c:showCatName val="0"/>
          <c:showSerName val="0"/>
          <c:showPercent val="0"/>
          <c:showBubbleSize val="0"/>
        </c:dLbls>
        <c:gapWidth val="59"/>
        <c:overlap val="-45"/>
        <c:axId val="96782208"/>
        <c:axId val="97850112"/>
      </c:barChart>
      <c:catAx>
        <c:axId val="96782208"/>
        <c:scaling>
          <c:orientation val="minMax"/>
        </c:scaling>
        <c:delete val="0"/>
        <c:axPos val="l"/>
        <c:majorTickMark val="none"/>
        <c:minorTickMark val="none"/>
        <c:tickLblPos val="nextTo"/>
        <c:txPr>
          <a:bodyPr/>
          <a:lstStyle/>
          <a:p>
            <a:pPr>
              <a:defRPr sz="1050" b="1"/>
            </a:pPr>
            <a:endParaRPr lang="da-DK"/>
          </a:p>
        </c:txPr>
        <c:crossAx val="97850112"/>
        <c:crosses val="autoZero"/>
        <c:auto val="1"/>
        <c:lblAlgn val="ctr"/>
        <c:lblOffset val="100"/>
        <c:noMultiLvlLbl val="0"/>
      </c:catAx>
      <c:valAx>
        <c:axId val="97850112"/>
        <c:scaling>
          <c:orientation val="minMax"/>
          <c:max val="1"/>
          <c:min val="0"/>
        </c:scaling>
        <c:delete val="0"/>
        <c:axPos val="b"/>
        <c:numFmt formatCode="0%" sourceLinked="0"/>
        <c:majorTickMark val="none"/>
        <c:minorTickMark val="none"/>
        <c:tickLblPos val="nextTo"/>
        <c:txPr>
          <a:bodyPr/>
          <a:lstStyle/>
          <a:p>
            <a:pPr>
              <a:defRPr sz="1050" b="1"/>
            </a:pPr>
            <a:endParaRPr lang="da-DK"/>
          </a:p>
        </c:txPr>
        <c:crossAx val="96782208"/>
        <c:crosses val="autoZero"/>
        <c:crossBetween val="between"/>
        <c:majorUnit val="0.1"/>
      </c:valAx>
    </c:plotArea>
    <c:plotVisOnly val="1"/>
    <c:dispBlanksAs val="gap"/>
    <c:showDLblsOverMax val="0"/>
  </c:chart>
  <c:spPr>
    <a:ln>
      <a:noFill/>
    </a:ln>
  </c:sp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467579541297452"/>
          <c:y val="1.9960067292144976E-2"/>
          <c:w val="0.8366386162888626"/>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Demografi!$A$135:$A$137</c:f>
              <c:strCache>
                <c:ptCount val="3"/>
                <c:pt idx="0">
                  <c:v>Nej</c:v>
                </c:pt>
                <c:pt idx="1">
                  <c:v>Ja, i nogen grad</c:v>
                </c:pt>
                <c:pt idx="2">
                  <c:v>Ja, i høj grad</c:v>
                </c:pt>
              </c:strCache>
            </c:strRef>
          </c:cat>
          <c:val>
            <c:numRef>
              <c:f>Demografi!$B$135:$B$137</c:f>
              <c:numCache>
                <c:formatCode>0.00%</c:formatCode>
                <c:ptCount val="3"/>
                <c:pt idx="0">
                  <c:v>0.59799999999999998</c:v>
                </c:pt>
                <c:pt idx="1">
                  <c:v>0.21199999999999999</c:v>
                </c:pt>
                <c:pt idx="2">
                  <c:v>0.182</c:v>
                </c:pt>
              </c:numCache>
            </c:numRef>
          </c:val>
        </c:ser>
        <c:dLbls>
          <c:showLegendKey val="0"/>
          <c:showVal val="1"/>
          <c:showCatName val="0"/>
          <c:showSerName val="0"/>
          <c:showPercent val="0"/>
          <c:showBubbleSize val="0"/>
        </c:dLbls>
        <c:gapWidth val="59"/>
        <c:overlap val="-45"/>
        <c:axId val="97878784"/>
        <c:axId val="97881472"/>
      </c:barChart>
      <c:catAx>
        <c:axId val="97878784"/>
        <c:scaling>
          <c:orientation val="minMax"/>
        </c:scaling>
        <c:delete val="0"/>
        <c:axPos val="l"/>
        <c:majorTickMark val="none"/>
        <c:minorTickMark val="none"/>
        <c:tickLblPos val="nextTo"/>
        <c:txPr>
          <a:bodyPr/>
          <a:lstStyle/>
          <a:p>
            <a:pPr>
              <a:defRPr sz="1050" b="1"/>
            </a:pPr>
            <a:endParaRPr lang="da-DK"/>
          </a:p>
        </c:txPr>
        <c:crossAx val="97881472"/>
        <c:crosses val="autoZero"/>
        <c:auto val="1"/>
        <c:lblAlgn val="ctr"/>
        <c:lblOffset val="100"/>
        <c:noMultiLvlLbl val="0"/>
      </c:catAx>
      <c:valAx>
        <c:axId val="97881472"/>
        <c:scaling>
          <c:orientation val="minMax"/>
          <c:max val="0.8"/>
          <c:min val="0"/>
        </c:scaling>
        <c:delete val="0"/>
        <c:axPos val="b"/>
        <c:numFmt formatCode="0%" sourceLinked="0"/>
        <c:majorTickMark val="none"/>
        <c:minorTickMark val="none"/>
        <c:tickLblPos val="nextTo"/>
        <c:txPr>
          <a:bodyPr/>
          <a:lstStyle/>
          <a:p>
            <a:pPr>
              <a:defRPr sz="1050" b="1"/>
            </a:pPr>
            <a:endParaRPr lang="da-DK"/>
          </a:p>
        </c:txPr>
        <c:crossAx val="97878784"/>
        <c:crosses val="autoZero"/>
        <c:crossBetween val="between"/>
        <c:majorUnit val="0.1"/>
      </c:valAx>
    </c:plotArea>
    <c:plotVisOnly val="1"/>
    <c:dispBlanksAs val="gap"/>
    <c:showDLblsOverMax val="0"/>
  </c:chart>
  <c:spPr>
    <a:ln>
      <a:noFill/>
    </a:ln>
  </c:sp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5837043557380294"/>
          <c:y val="1.9960067292144976E-2"/>
          <c:w val="0.60294397612803408"/>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Demografi!$A$155:$A$164</c:f>
              <c:strCache>
                <c:ptCount val="10"/>
                <c:pt idx="0">
                  <c:v>Ja, i andre sammenhænge</c:v>
                </c:pt>
                <c:pt idx="1">
                  <c:v>Ja, inden for politiske partier</c:v>
                </c:pt>
                <c:pt idx="2">
                  <c:v>Ja, i beboergruppe eller grundejerforening</c:v>
                </c:pt>
                <c:pt idx="3">
                  <c:v>Ja, i en sygdomsbekæmpende forening</c:v>
                </c:pt>
                <c:pt idx="4">
                  <c:v>Ja, i kommunal frivilligordning for ældre</c:v>
                </c:pt>
                <c:pt idx="5">
                  <c:v>Ja, inden for  uddannelse, kultur mv.</c:v>
                </c:pt>
                <c:pt idx="6">
                  <c:v>Ja, i anden forening for ældre</c:v>
                </c:pt>
                <c:pt idx="7">
                  <c:v>Ja, inden for sport, idræt og andre fritidsaktiviteter</c:v>
                </c:pt>
                <c:pt idx="8">
                  <c:v>Ja, i humanitær/kirkelige sammenhæng</c:v>
                </c:pt>
                <c:pt idx="9">
                  <c:v>Nej, jeg er kun frivillig i Ældre Sagen</c:v>
                </c:pt>
              </c:strCache>
            </c:strRef>
          </c:cat>
          <c:val>
            <c:numRef>
              <c:f>Demografi!$B$155:$B$164</c:f>
              <c:numCache>
                <c:formatCode>0.00%</c:formatCode>
                <c:ptCount val="10"/>
                <c:pt idx="0">
                  <c:v>1.2999999999999999E-2</c:v>
                </c:pt>
                <c:pt idx="1">
                  <c:v>3.0000000000000001E-3</c:v>
                </c:pt>
                <c:pt idx="2">
                  <c:v>2.5999999999999999E-2</c:v>
                </c:pt>
                <c:pt idx="3">
                  <c:v>2.5999999999999999E-2</c:v>
                </c:pt>
                <c:pt idx="4">
                  <c:v>2.9000000000000001E-2</c:v>
                </c:pt>
                <c:pt idx="5">
                  <c:v>3.4000000000000002E-2</c:v>
                </c:pt>
                <c:pt idx="6">
                  <c:v>5.5E-2</c:v>
                </c:pt>
                <c:pt idx="7">
                  <c:v>7.0999999999999994E-2</c:v>
                </c:pt>
                <c:pt idx="8">
                  <c:v>7.9000000000000001E-2</c:v>
                </c:pt>
                <c:pt idx="9">
                  <c:v>0.72</c:v>
                </c:pt>
              </c:numCache>
            </c:numRef>
          </c:val>
        </c:ser>
        <c:dLbls>
          <c:showLegendKey val="0"/>
          <c:showVal val="1"/>
          <c:showCatName val="0"/>
          <c:showSerName val="0"/>
          <c:showPercent val="0"/>
          <c:showBubbleSize val="0"/>
        </c:dLbls>
        <c:gapWidth val="59"/>
        <c:overlap val="-45"/>
        <c:axId val="96433664"/>
        <c:axId val="96435200"/>
      </c:barChart>
      <c:catAx>
        <c:axId val="96433664"/>
        <c:scaling>
          <c:orientation val="minMax"/>
        </c:scaling>
        <c:delete val="0"/>
        <c:axPos val="l"/>
        <c:majorTickMark val="none"/>
        <c:minorTickMark val="none"/>
        <c:tickLblPos val="nextTo"/>
        <c:txPr>
          <a:bodyPr/>
          <a:lstStyle/>
          <a:p>
            <a:pPr>
              <a:defRPr sz="1050" b="1"/>
            </a:pPr>
            <a:endParaRPr lang="da-DK"/>
          </a:p>
        </c:txPr>
        <c:crossAx val="96435200"/>
        <c:crosses val="autoZero"/>
        <c:auto val="1"/>
        <c:lblAlgn val="ctr"/>
        <c:lblOffset val="100"/>
        <c:noMultiLvlLbl val="0"/>
      </c:catAx>
      <c:valAx>
        <c:axId val="96435200"/>
        <c:scaling>
          <c:orientation val="minMax"/>
          <c:max val="0.8"/>
          <c:min val="0"/>
        </c:scaling>
        <c:delete val="0"/>
        <c:axPos val="b"/>
        <c:numFmt formatCode="0%" sourceLinked="0"/>
        <c:majorTickMark val="none"/>
        <c:minorTickMark val="none"/>
        <c:tickLblPos val="nextTo"/>
        <c:txPr>
          <a:bodyPr/>
          <a:lstStyle/>
          <a:p>
            <a:pPr>
              <a:defRPr sz="1050" b="1"/>
            </a:pPr>
            <a:endParaRPr lang="da-DK"/>
          </a:p>
        </c:txPr>
        <c:crossAx val="96433664"/>
        <c:crosses val="autoZero"/>
        <c:crossBetween val="between"/>
        <c:majorUnit val="0.1"/>
      </c:valAx>
    </c:plotArea>
    <c:plotVisOnly val="1"/>
    <c:dispBlanksAs val="gap"/>
    <c:showDLblsOverMax val="0"/>
  </c:chart>
  <c:spPr>
    <a:ln>
      <a:noFill/>
    </a:ln>
  </c:sp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7459311174256257"/>
          <c:y val="1.9960067292144976E-2"/>
          <c:w val="0.68672129995927444"/>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Demografi!$A$179:$A$184</c:f>
              <c:strCache>
                <c:ptCount val="6"/>
                <c:pt idx="0">
                  <c:v>Jeg er ikke medlem af Ældre Sagen</c:v>
                </c:pt>
                <c:pt idx="1">
                  <c:v>Mere end 15 år</c:v>
                </c:pt>
                <c:pt idx="2">
                  <c:v>11-15 år</c:v>
                </c:pt>
                <c:pt idx="3">
                  <c:v>6-10 år</c:v>
                </c:pt>
                <c:pt idx="4">
                  <c:v>3-5 år</c:v>
                </c:pt>
                <c:pt idx="5">
                  <c:v>Under 3 år</c:v>
                </c:pt>
              </c:strCache>
            </c:strRef>
          </c:cat>
          <c:val>
            <c:numRef>
              <c:f>Demografi!$B$179:$B$184</c:f>
              <c:numCache>
                <c:formatCode>0.00%</c:formatCode>
                <c:ptCount val="6"/>
                <c:pt idx="0">
                  <c:v>4.3999999999999997E-2</c:v>
                </c:pt>
                <c:pt idx="1">
                  <c:v>0.307</c:v>
                </c:pt>
                <c:pt idx="2">
                  <c:v>0.17100000000000001</c:v>
                </c:pt>
                <c:pt idx="3">
                  <c:v>0.20300000000000001</c:v>
                </c:pt>
                <c:pt idx="4">
                  <c:v>0.156</c:v>
                </c:pt>
                <c:pt idx="5">
                  <c:v>8.6999999999999994E-2</c:v>
                </c:pt>
              </c:numCache>
            </c:numRef>
          </c:val>
        </c:ser>
        <c:dLbls>
          <c:showLegendKey val="0"/>
          <c:showVal val="1"/>
          <c:showCatName val="0"/>
          <c:showSerName val="0"/>
          <c:showPercent val="0"/>
          <c:showBubbleSize val="0"/>
        </c:dLbls>
        <c:gapWidth val="59"/>
        <c:overlap val="-45"/>
        <c:axId val="96468352"/>
        <c:axId val="96487680"/>
      </c:barChart>
      <c:catAx>
        <c:axId val="96468352"/>
        <c:scaling>
          <c:orientation val="minMax"/>
        </c:scaling>
        <c:delete val="0"/>
        <c:axPos val="l"/>
        <c:majorTickMark val="none"/>
        <c:minorTickMark val="none"/>
        <c:tickLblPos val="nextTo"/>
        <c:txPr>
          <a:bodyPr/>
          <a:lstStyle/>
          <a:p>
            <a:pPr>
              <a:defRPr sz="1050" b="1"/>
            </a:pPr>
            <a:endParaRPr lang="da-DK"/>
          </a:p>
        </c:txPr>
        <c:crossAx val="96487680"/>
        <c:crosses val="autoZero"/>
        <c:auto val="1"/>
        <c:lblAlgn val="ctr"/>
        <c:lblOffset val="100"/>
        <c:noMultiLvlLbl val="0"/>
      </c:catAx>
      <c:valAx>
        <c:axId val="96487680"/>
        <c:scaling>
          <c:orientation val="minMax"/>
          <c:max val="0.5"/>
          <c:min val="0"/>
        </c:scaling>
        <c:delete val="0"/>
        <c:axPos val="b"/>
        <c:numFmt formatCode="0%" sourceLinked="0"/>
        <c:majorTickMark val="none"/>
        <c:minorTickMark val="none"/>
        <c:tickLblPos val="nextTo"/>
        <c:txPr>
          <a:bodyPr/>
          <a:lstStyle/>
          <a:p>
            <a:pPr>
              <a:defRPr sz="1050" b="1"/>
            </a:pPr>
            <a:endParaRPr lang="da-DK"/>
          </a:p>
        </c:txPr>
        <c:crossAx val="96468352"/>
        <c:crosses val="autoZero"/>
        <c:crossBetween val="between"/>
        <c:majorUnit val="0.1"/>
      </c:valAx>
    </c:plotArea>
    <c:plotVisOnly val="1"/>
    <c:dispBlanksAs val="gap"/>
    <c:showDLblsOverMax val="0"/>
  </c:chart>
  <c:spPr>
    <a:ln>
      <a:noFill/>
    </a:ln>
  </c:sp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231312674586724"/>
          <c:y val="1.9960067292144976E-2"/>
          <c:w val="0.8190012849559698"/>
          <c:h val="0.87597002783722144"/>
        </c:manualLayout>
      </c:layout>
      <c:barChart>
        <c:barDir val="bar"/>
        <c:grouping val="clustered"/>
        <c:varyColors val="0"/>
        <c:ser>
          <c:idx val="0"/>
          <c:order val="0"/>
          <c:spPr>
            <a:solidFill>
              <a:srgbClr val="92D050"/>
            </a:solidFill>
          </c:spPr>
          <c:invertIfNegative val="0"/>
          <c:dLbls>
            <c:numFmt formatCode="0%" sourceLinked="0"/>
            <c:txPr>
              <a:bodyPr/>
              <a:lstStyle/>
              <a:p>
                <a:pPr>
                  <a:defRPr sz="1050" b="1"/>
                </a:pPr>
                <a:endParaRPr lang="da-DK"/>
              </a:p>
            </c:txPr>
            <c:showLegendKey val="0"/>
            <c:showVal val="1"/>
            <c:showCatName val="0"/>
            <c:showSerName val="0"/>
            <c:showPercent val="0"/>
            <c:showBubbleSize val="0"/>
            <c:showLeaderLines val="0"/>
          </c:dLbls>
          <c:cat>
            <c:strRef>
              <c:f>Demografi!$A$198:$A$203</c:f>
              <c:strCache>
                <c:ptCount val="6"/>
                <c:pt idx="0">
                  <c:v>Mere end 15 år</c:v>
                </c:pt>
                <c:pt idx="1">
                  <c:v>11-15 år</c:v>
                </c:pt>
                <c:pt idx="2">
                  <c:v>6-10 år</c:v>
                </c:pt>
                <c:pt idx="3">
                  <c:v>3-5 år</c:v>
                </c:pt>
                <c:pt idx="4">
                  <c:v>1-2 år</c:v>
                </c:pt>
                <c:pt idx="5">
                  <c:v>Under 1 år</c:v>
                </c:pt>
              </c:strCache>
            </c:strRef>
          </c:cat>
          <c:val>
            <c:numRef>
              <c:f>Demografi!$B$198:$B$203</c:f>
              <c:numCache>
                <c:formatCode>0.00%</c:formatCode>
                <c:ptCount val="6"/>
                <c:pt idx="0">
                  <c:v>7.2999999999999995E-2</c:v>
                </c:pt>
                <c:pt idx="1">
                  <c:v>0.106</c:v>
                </c:pt>
                <c:pt idx="2">
                  <c:v>0.22800000000000001</c:v>
                </c:pt>
                <c:pt idx="3">
                  <c:v>0.31900000000000001</c:v>
                </c:pt>
                <c:pt idx="4">
                  <c:v>0.19400000000000001</c:v>
                </c:pt>
                <c:pt idx="5">
                  <c:v>7.5999999999999998E-2</c:v>
                </c:pt>
              </c:numCache>
            </c:numRef>
          </c:val>
        </c:ser>
        <c:dLbls>
          <c:showLegendKey val="0"/>
          <c:showVal val="1"/>
          <c:showCatName val="0"/>
          <c:showSerName val="0"/>
          <c:showPercent val="0"/>
          <c:showBubbleSize val="0"/>
        </c:dLbls>
        <c:gapWidth val="59"/>
        <c:overlap val="-45"/>
        <c:axId val="96541312"/>
        <c:axId val="96556544"/>
      </c:barChart>
      <c:catAx>
        <c:axId val="96541312"/>
        <c:scaling>
          <c:orientation val="minMax"/>
        </c:scaling>
        <c:delete val="0"/>
        <c:axPos val="l"/>
        <c:majorTickMark val="none"/>
        <c:minorTickMark val="none"/>
        <c:tickLblPos val="nextTo"/>
        <c:txPr>
          <a:bodyPr/>
          <a:lstStyle/>
          <a:p>
            <a:pPr>
              <a:defRPr sz="1050" b="1"/>
            </a:pPr>
            <a:endParaRPr lang="da-DK"/>
          </a:p>
        </c:txPr>
        <c:crossAx val="96556544"/>
        <c:crosses val="autoZero"/>
        <c:auto val="1"/>
        <c:lblAlgn val="ctr"/>
        <c:lblOffset val="100"/>
        <c:noMultiLvlLbl val="0"/>
      </c:catAx>
      <c:valAx>
        <c:axId val="96556544"/>
        <c:scaling>
          <c:orientation val="minMax"/>
          <c:max val="0.5"/>
          <c:min val="0"/>
        </c:scaling>
        <c:delete val="0"/>
        <c:axPos val="b"/>
        <c:numFmt formatCode="0%" sourceLinked="0"/>
        <c:majorTickMark val="none"/>
        <c:minorTickMark val="none"/>
        <c:tickLblPos val="nextTo"/>
        <c:txPr>
          <a:bodyPr/>
          <a:lstStyle/>
          <a:p>
            <a:pPr>
              <a:defRPr sz="1050" b="1"/>
            </a:pPr>
            <a:endParaRPr lang="da-DK"/>
          </a:p>
        </c:txPr>
        <c:crossAx val="96541312"/>
        <c:crosses val="autoZero"/>
        <c:crossBetween val="between"/>
        <c:majorUnit val="0.1"/>
      </c:valAx>
    </c:plotArea>
    <c:plotVisOnly val="1"/>
    <c:dispBlanksAs val="gap"/>
    <c:showDLblsOverMax val="0"/>
  </c:chart>
  <c:spPr>
    <a:ln>
      <a:noFill/>
    </a:ln>
  </c:sp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0.07972</cdr:x>
      <cdr:y>0.1633</cdr:y>
    </cdr:from>
    <cdr:to>
      <cdr:x>0.96106</cdr:x>
      <cdr:y>0.27126</cdr:y>
    </cdr:to>
    <cdr:sp macro="" textlink="">
      <cdr:nvSpPr>
        <cdr:cNvPr id="2" name="AutoShape 11"/>
        <cdr:cNvSpPr>
          <a:spLocks xmlns:a="http://schemas.openxmlformats.org/drawingml/2006/main"/>
        </cdr:cNvSpPr>
      </cdr:nvSpPr>
      <cdr:spPr bwMode="auto">
        <a:xfrm xmlns:a="http://schemas.openxmlformats.org/drawingml/2006/main" rot="5400000">
          <a:off x="4044231" y="-2819177"/>
          <a:ext cx="381000" cy="7171928"/>
        </a:xfrm>
        <a:prstGeom xmlns:a="http://schemas.openxmlformats.org/drawingml/2006/main" prst="leftBrace">
          <a:avLst>
            <a:gd name="adj1" fmla="val 131667"/>
            <a:gd name="adj2" fmla="val 50000"/>
          </a:avLst>
        </a:prstGeom>
        <a:noFill xmlns:a="http://schemas.openxmlformats.org/drawingml/2006/main"/>
        <a:ln xmlns:a="http://schemas.openxmlformats.org/drawingml/2006/main" w="9525">
          <a:solidFill>
            <a:schemeClr val="tx1"/>
          </a:solidFill>
          <a:round/>
          <a:headEnd/>
          <a:tailEnd/>
        </a:ln>
        <a:extLst xmlns:a="http://schemas.openxmlformats.org/drawingml/2006/main">
          <a:ext uri="{909E8E84-426E-40DD-AFC4-6F175D3DCCD1}">
            <a14:hiddenFill xmlns:a14="http://schemas.microsoft.com/office/drawing/2010/main">
              <a:solidFill>
                <a:srgbClr val="FFFFFF"/>
              </a:solidFill>
            </a14:hiddenFill>
          </a:ext>
        </a:extLst>
      </cdr:spPr>
      <cdr:txBody>
        <a:bodyPr xmlns:a="http://schemas.openxmlformats.org/drawingml/2006/main" wrap="none" anchor="ctr"/>
        <a:lstStyle xmlns:a="http://schemas.openxmlformats.org/drawingml/2006/main">
          <a:defPPr>
            <a:defRPr lang="en-US"/>
          </a:defPPr>
          <a:lvl1pPr algn="l" defTabSz="457200" rtl="0" fontAlgn="base">
            <a:spcBef>
              <a:spcPct val="0"/>
            </a:spcBef>
            <a:spcAft>
              <a:spcPct val="0"/>
            </a:spcAft>
            <a:defRPr sz="2400" kern="1200">
              <a:solidFill>
                <a:schemeClr val="tx1"/>
              </a:solidFill>
              <a:latin typeface="Arial" charset="0"/>
              <a:ea typeface="ＭＳ Ｐゴシック" pitchFamily="96" charset="-128"/>
              <a:cs typeface="+mn-cs"/>
            </a:defRPr>
          </a:lvl1pPr>
          <a:lvl2pPr marL="457200" algn="l" defTabSz="457200" rtl="0" fontAlgn="base">
            <a:spcBef>
              <a:spcPct val="0"/>
            </a:spcBef>
            <a:spcAft>
              <a:spcPct val="0"/>
            </a:spcAft>
            <a:defRPr sz="2400" kern="1200">
              <a:solidFill>
                <a:schemeClr val="tx1"/>
              </a:solidFill>
              <a:latin typeface="Arial" charset="0"/>
              <a:ea typeface="ＭＳ Ｐゴシック" pitchFamily="96" charset="-128"/>
              <a:cs typeface="+mn-cs"/>
            </a:defRPr>
          </a:lvl2pPr>
          <a:lvl3pPr marL="914400" algn="l" defTabSz="457200" rtl="0" fontAlgn="base">
            <a:spcBef>
              <a:spcPct val="0"/>
            </a:spcBef>
            <a:spcAft>
              <a:spcPct val="0"/>
            </a:spcAft>
            <a:defRPr sz="2400" kern="1200">
              <a:solidFill>
                <a:schemeClr val="tx1"/>
              </a:solidFill>
              <a:latin typeface="Arial" charset="0"/>
              <a:ea typeface="ＭＳ Ｐゴシック" pitchFamily="96" charset="-128"/>
              <a:cs typeface="+mn-cs"/>
            </a:defRPr>
          </a:lvl3pPr>
          <a:lvl4pPr marL="1371600" algn="l" defTabSz="457200" rtl="0" fontAlgn="base">
            <a:spcBef>
              <a:spcPct val="0"/>
            </a:spcBef>
            <a:spcAft>
              <a:spcPct val="0"/>
            </a:spcAft>
            <a:defRPr sz="2400" kern="1200">
              <a:solidFill>
                <a:schemeClr val="tx1"/>
              </a:solidFill>
              <a:latin typeface="Arial" charset="0"/>
              <a:ea typeface="ＭＳ Ｐゴシック" pitchFamily="96" charset="-128"/>
              <a:cs typeface="+mn-cs"/>
            </a:defRPr>
          </a:lvl4pPr>
          <a:lvl5pPr marL="1828800" algn="l" defTabSz="457200" rtl="0" fontAlgn="base">
            <a:spcBef>
              <a:spcPct val="0"/>
            </a:spcBef>
            <a:spcAft>
              <a:spcPct val="0"/>
            </a:spcAft>
            <a:defRPr sz="2400" kern="1200">
              <a:solidFill>
                <a:schemeClr val="tx1"/>
              </a:solidFill>
              <a:latin typeface="Arial" charset="0"/>
              <a:ea typeface="ＭＳ Ｐゴシック" pitchFamily="96" charset="-128"/>
              <a:cs typeface="+mn-cs"/>
            </a:defRPr>
          </a:lvl5pPr>
          <a:lvl6pPr marL="2286000" algn="l" defTabSz="914400" rtl="0" eaLnBrk="1" latinLnBrk="0" hangingPunct="1">
            <a:defRPr sz="2400" kern="1200">
              <a:solidFill>
                <a:schemeClr val="tx1"/>
              </a:solidFill>
              <a:latin typeface="Arial" charset="0"/>
              <a:ea typeface="ＭＳ Ｐゴシック" pitchFamily="96" charset="-128"/>
              <a:cs typeface="+mn-cs"/>
            </a:defRPr>
          </a:lvl6pPr>
          <a:lvl7pPr marL="2743200" algn="l" defTabSz="914400" rtl="0" eaLnBrk="1" latinLnBrk="0" hangingPunct="1">
            <a:defRPr sz="2400" kern="1200">
              <a:solidFill>
                <a:schemeClr val="tx1"/>
              </a:solidFill>
              <a:latin typeface="Arial" charset="0"/>
              <a:ea typeface="ＭＳ Ｐゴシック" pitchFamily="96" charset="-128"/>
              <a:cs typeface="+mn-cs"/>
            </a:defRPr>
          </a:lvl7pPr>
          <a:lvl8pPr marL="3200400" algn="l" defTabSz="914400" rtl="0" eaLnBrk="1" latinLnBrk="0" hangingPunct="1">
            <a:defRPr sz="2400" kern="1200">
              <a:solidFill>
                <a:schemeClr val="tx1"/>
              </a:solidFill>
              <a:latin typeface="Arial" charset="0"/>
              <a:ea typeface="ＭＳ Ｐゴシック" pitchFamily="96" charset="-128"/>
              <a:cs typeface="+mn-cs"/>
            </a:defRPr>
          </a:lvl8pPr>
          <a:lvl9pPr marL="3657600" algn="l" defTabSz="914400" rtl="0" eaLnBrk="1" latinLnBrk="0" hangingPunct="1">
            <a:defRPr sz="2400" kern="1200">
              <a:solidFill>
                <a:schemeClr val="tx1"/>
              </a:solidFill>
              <a:latin typeface="Arial" charset="0"/>
              <a:ea typeface="ＭＳ Ｐゴシック" pitchFamily="96" charset="-128"/>
              <a:cs typeface="+mn-cs"/>
            </a:defRPr>
          </a:lvl9pPr>
        </a:lstStyle>
        <a:p xmlns:a="http://schemas.openxmlformats.org/drawingml/2006/main">
          <a:pPr eaLnBrk="1" hangingPunct="1">
            <a:buClrTx/>
            <a:buFontTx/>
            <a:buNone/>
          </a:pPr>
          <a:endParaRPr lang="da-DK" altLang="da-DK"/>
        </a:p>
      </cdr:txBody>
    </cdr:sp>
  </cdr:relSizeAnchor>
  <cdr:relSizeAnchor xmlns:cdr="http://schemas.openxmlformats.org/drawingml/2006/chartDrawing">
    <cdr:from>
      <cdr:x>0.02663</cdr:x>
      <cdr:y>0.1633</cdr:y>
    </cdr:from>
    <cdr:to>
      <cdr:x>0.06203</cdr:x>
      <cdr:y>0.27126</cdr:y>
    </cdr:to>
    <cdr:sp macro="" textlink="">
      <cdr:nvSpPr>
        <cdr:cNvPr id="3" name="AutoShape 11"/>
        <cdr:cNvSpPr>
          <a:spLocks xmlns:a="http://schemas.openxmlformats.org/drawingml/2006/main"/>
        </cdr:cNvSpPr>
      </cdr:nvSpPr>
      <cdr:spPr bwMode="auto">
        <a:xfrm xmlns:a="http://schemas.openxmlformats.org/drawingml/2006/main" rot="5400000">
          <a:off x="170235" y="622770"/>
          <a:ext cx="381000" cy="288033"/>
        </a:xfrm>
        <a:prstGeom xmlns:a="http://schemas.openxmlformats.org/drawingml/2006/main" prst="leftBrace">
          <a:avLst>
            <a:gd name="adj1" fmla="val 131667"/>
            <a:gd name="adj2" fmla="val 50000"/>
          </a:avLst>
        </a:prstGeom>
        <a:noFill xmlns:a="http://schemas.openxmlformats.org/drawingml/2006/main"/>
        <a:ln xmlns:a="http://schemas.openxmlformats.org/drawingml/2006/main" w="9525">
          <a:solidFill>
            <a:schemeClr val="tx1"/>
          </a:solidFill>
          <a:round/>
          <a:headEnd/>
          <a:tailEnd/>
        </a:ln>
        <a:extLst xmlns:a="http://schemas.openxmlformats.org/drawingml/2006/main">
          <a:ext uri="{909E8E84-426E-40DD-AFC4-6F175D3DCCD1}">
            <a14:hiddenFill xmlns:a14="http://schemas.microsoft.com/office/drawing/2010/main">
              <a:solidFill>
                <a:srgbClr val="FFFFFF"/>
              </a:solidFill>
            </a14:hiddenFill>
          </a:ext>
        </a:extLst>
      </cdr:spPr>
      <cdr:txBody>
        <a:bodyPr xmlns:a="http://schemas.openxmlformats.org/drawingml/2006/main" wrap="none" anchor="ctr"/>
        <a:lstStyle xmlns:a="http://schemas.openxmlformats.org/drawingml/2006/main">
          <a:defPPr>
            <a:defRPr lang="en-US"/>
          </a:defPPr>
          <a:lvl1pPr algn="l" defTabSz="457200" rtl="0" fontAlgn="base">
            <a:spcBef>
              <a:spcPct val="0"/>
            </a:spcBef>
            <a:spcAft>
              <a:spcPct val="0"/>
            </a:spcAft>
            <a:defRPr sz="2400" kern="1200">
              <a:solidFill>
                <a:schemeClr val="tx1"/>
              </a:solidFill>
              <a:latin typeface="Arial" charset="0"/>
              <a:ea typeface="ＭＳ Ｐゴシック" pitchFamily="96" charset="-128"/>
              <a:cs typeface="+mn-cs"/>
            </a:defRPr>
          </a:lvl1pPr>
          <a:lvl2pPr marL="457200" algn="l" defTabSz="457200" rtl="0" fontAlgn="base">
            <a:spcBef>
              <a:spcPct val="0"/>
            </a:spcBef>
            <a:spcAft>
              <a:spcPct val="0"/>
            </a:spcAft>
            <a:defRPr sz="2400" kern="1200">
              <a:solidFill>
                <a:schemeClr val="tx1"/>
              </a:solidFill>
              <a:latin typeface="Arial" charset="0"/>
              <a:ea typeface="ＭＳ Ｐゴシック" pitchFamily="96" charset="-128"/>
              <a:cs typeface="+mn-cs"/>
            </a:defRPr>
          </a:lvl2pPr>
          <a:lvl3pPr marL="914400" algn="l" defTabSz="457200" rtl="0" fontAlgn="base">
            <a:spcBef>
              <a:spcPct val="0"/>
            </a:spcBef>
            <a:spcAft>
              <a:spcPct val="0"/>
            </a:spcAft>
            <a:defRPr sz="2400" kern="1200">
              <a:solidFill>
                <a:schemeClr val="tx1"/>
              </a:solidFill>
              <a:latin typeface="Arial" charset="0"/>
              <a:ea typeface="ＭＳ Ｐゴシック" pitchFamily="96" charset="-128"/>
              <a:cs typeface="+mn-cs"/>
            </a:defRPr>
          </a:lvl3pPr>
          <a:lvl4pPr marL="1371600" algn="l" defTabSz="457200" rtl="0" fontAlgn="base">
            <a:spcBef>
              <a:spcPct val="0"/>
            </a:spcBef>
            <a:spcAft>
              <a:spcPct val="0"/>
            </a:spcAft>
            <a:defRPr sz="2400" kern="1200">
              <a:solidFill>
                <a:schemeClr val="tx1"/>
              </a:solidFill>
              <a:latin typeface="Arial" charset="0"/>
              <a:ea typeface="ＭＳ Ｐゴシック" pitchFamily="96" charset="-128"/>
              <a:cs typeface="+mn-cs"/>
            </a:defRPr>
          </a:lvl4pPr>
          <a:lvl5pPr marL="1828800" algn="l" defTabSz="457200" rtl="0" fontAlgn="base">
            <a:spcBef>
              <a:spcPct val="0"/>
            </a:spcBef>
            <a:spcAft>
              <a:spcPct val="0"/>
            </a:spcAft>
            <a:defRPr sz="2400" kern="1200">
              <a:solidFill>
                <a:schemeClr val="tx1"/>
              </a:solidFill>
              <a:latin typeface="Arial" charset="0"/>
              <a:ea typeface="ＭＳ Ｐゴシック" pitchFamily="96" charset="-128"/>
              <a:cs typeface="+mn-cs"/>
            </a:defRPr>
          </a:lvl5pPr>
          <a:lvl6pPr marL="2286000" algn="l" defTabSz="914400" rtl="0" eaLnBrk="1" latinLnBrk="0" hangingPunct="1">
            <a:defRPr sz="2400" kern="1200">
              <a:solidFill>
                <a:schemeClr val="tx1"/>
              </a:solidFill>
              <a:latin typeface="Arial" charset="0"/>
              <a:ea typeface="ＭＳ Ｐゴシック" pitchFamily="96" charset="-128"/>
              <a:cs typeface="+mn-cs"/>
            </a:defRPr>
          </a:lvl6pPr>
          <a:lvl7pPr marL="2743200" algn="l" defTabSz="914400" rtl="0" eaLnBrk="1" latinLnBrk="0" hangingPunct="1">
            <a:defRPr sz="2400" kern="1200">
              <a:solidFill>
                <a:schemeClr val="tx1"/>
              </a:solidFill>
              <a:latin typeface="Arial" charset="0"/>
              <a:ea typeface="ＭＳ Ｐゴシック" pitchFamily="96" charset="-128"/>
              <a:cs typeface="+mn-cs"/>
            </a:defRPr>
          </a:lvl7pPr>
          <a:lvl8pPr marL="3200400" algn="l" defTabSz="914400" rtl="0" eaLnBrk="1" latinLnBrk="0" hangingPunct="1">
            <a:defRPr sz="2400" kern="1200">
              <a:solidFill>
                <a:schemeClr val="tx1"/>
              </a:solidFill>
              <a:latin typeface="Arial" charset="0"/>
              <a:ea typeface="ＭＳ Ｐゴシック" pitchFamily="96" charset="-128"/>
              <a:cs typeface="+mn-cs"/>
            </a:defRPr>
          </a:lvl8pPr>
          <a:lvl9pPr marL="3657600" algn="l" defTabSz="914400" rtl="0" eaLnBrk="1" latinLnBrk="0" hangingPunct="1">
            <a:defRPr sz="2400" kern="1200">
              <a:solidFill>
                <a:schemeClr val="tx1"/>
              </a:solidFill>
              <a:latin typeface="Arial" charset="0"/>
              <a:ea typeface="ＭＳ Ｐゴシック" pitchFamily="96" charset="-128"/>
              <a:cs typeface="+mn-cs"/>
            </a:defRPr>
          </a:lvl9pPr>
        </a:lstStyle>
        <a:p xmlns:a="http://schemas.openxmlformats.org/drawingml/2006/main">
          <a:pPr eaLnBrk="1" hangingPunct="1">
            <a:buClrTx/>
            <a:buFontTx/>
            <a:buNone/>
          </a:pPr>
          <a:endParaRPr lang="da-DK" altLang="da-DK"/>
        </a:p>
      </cdr:txBody>
    </cdr:sp>
  </cdr:relSizeAnchor>
  <cdr:relSizeAnchor xmlns:cdr="http://schemas.openxmlformats.org/drawingml/2006/chartDrawing">
    <cdr:from>
      <cdr:x>0.02663</cdr:x>
      <cdr:y>0.06909</cdr:y>
    </cdr:from>
    <cdr:to>
      <cdr:x>0.14785</cdr:x>
      <cdr:y>0.38053</cdr:y>
    </cdr:to>
    <cdr:sp macro="" textlink="">
      <cdr:nvSpPr>
        <cdr:cNvPr id="4" name="TextBox 3"/>
        <cdr:cNvSpPr txBox="1"/>
      </cdr:nvSpPr>
      <cdr:spPr>
        <a:xfrm xmlns:a="http://schemas.openxmlformats.org/drawingml/2006/main">
          <a:off x="216719" y="243831"/>
          <a:ext cx="986408" cy="109906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a-DK" sz="1800" dirty="0" smtClean="0"/>
            <a:t>4 %</a:t>
          </a:r>
          <a:endParaRPr lang="da-DK" sz="1800" dirty="0"/>
        </a:p>
      </cdr:txBody>
    </cdr:sp>
  </cdr:relSizeAnchor>
</c:userShapes>
</file>

<file path=ppt/drawings/drawing2.xml><?xml version="1.0" encoding="utf-8"?>
<c:userShapes xmlns:c="http://schemas.openxmlformats.org/drawingml/2006/chart">
  <cdr:relSizeAnchor xmlns:cdr="http://schemas.openxmlformats.org/drawingml/2006/chartDrawing">
    <cdr:from>
      <cdr:x>0.9251</cdr:x>
      <cdr:y>0.04087</cdr:y>
    </cdr:from>
    <cdr:to>
      <cdr:x>1</cdr:x>
      <cdr:y>0.44281</cdr:y>
    </cdr:to>
    <cdr:sp macro="" textlink="">
      <cdr:nvSpPr>
        <cdr:cNvPr id="2" name="TextBox 1"/>
        <cdr:cNvSpPr txBox="1"/>
      </cdr:nvSpPr>
      <cdr:spPr>
        <a:xfrm xmlns:a="http://schemas.openxmlformats.org/drawingml/2006/main">
          <a:off x="7993583" y="144239"/>
          <a:ext cx="647180" cy="141845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da-DK" sz="1200" b="1" dirty="0" smtClean="0"/>
            <a:t>GNS.</a:t>
          </a:r>
        </a:p>
        <a:p xmlns:a="http://schemas.openxmlformats.org/drawingml/2006/main">
          <a:pPr algn="ctr"/>
          <a:endParaRPr lang="da-DK" sz="1200" b="1" dirty="0" smtClean="0"/>
        </a:p>
        <a:p xmlns:a="http://schemas.openxmlformats.org/drawingml/2006/main">
          <a:pPr algn="ctr"/>
          <a:endParaRPr lang="da-DK" b="1" dirty="0"/>
        </a:p>
        <a:p xmlns:a="http://schemas.openxmlformats.org/drawingml/2006/main">
          <a:pPr algn="ctr"/>
          <a:r>
            <a:rPr lang="da-DK" sz="1200" b="1" dirty="0" smtClean="0"/>
            <a:t>4,7</a:t>
          </a:r>
          <a:endParaRPr lang="da-DK" sz="1200" b="1" dirty="0"/>
        </a:p>
      </cdr:txBody>
    </cdr:sp>
  </cdr:relSizeAnchor>
  <cdr:relSizeAnchor xmlns:cdr="http://schemas.openxmlformats.org/drawingml/2006/chartDrawing">
    <cdr:from>
      <cdr:x>0.9251</cdr:x>
      <cdr:y>0.55099</cdr:y>
    </cdr:from>
    <cdr:to>
      <cdr:x>1</cdr:x>
      <cdr:y>0.87131</cdr:y>
    </cdr:to>
    <cdr:sp macro="" textlink="">
      <cdr:nvSpPr>
        <cdr:cNvPr id="3" name="TextBox 2"/>
        <cdr:cNvSpPr txBox="1"/>
      </cdr:nvSpPr>
      <cdr:spPr>
        <a:xfrm xmlns:a="http://schemas.openxmlformats.org/drawingml/2006/main">
          <a:off x="7993583" y="1944439"/>
          <a:ext cx="647180" cy="113042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endParaRPr lang="da-DK" sz="900" dirty="0" smtClean="0"/>
        </a:p>
        <a:p xmlns:a="http://schemas.openxmlformats.org/drawingml/2006/main">
          <a:pPr algn="ctr"/>
          <a:r>
            <a:rPr lang="da-DK" sz="1200" b="1" dirty="0" smtClean="0"/>
            <a:t>4,63</a:t>
          </a:r>
          <a:endParaRPr lang="da-DK" sz="12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0.9251</cdr:x>
      <cdr:y>0.20411</cdr:y>
    </cdr:from>
    <cdr:to>
      <cdr:x>1</cdr:x>
      <cdr:y>0.52443</cdr:y>
    </cdr:to>
    <cdr:sp macro="" textlink="">
      <cdr:nvSpPr>
        <cdr:cNvPr id="2" name="TextBox 1"/>
        <cdr:cNvSpPr txBox="1"/>
      </cdr:nvSpPr>
      <cdr:spPr>
        <a:xfrm xmlns:a="http://schemas.openxmlformats.org/drawingml/2006/main">
          <a:off x="7993583" y="720303"/>
          <a:ext cx="647180" cy="113042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a-DK" sz="750" dirty="0" smtClean="0"/>
        </a:p>
        <a:p xmlns:a="http://schemas.openxmlformats.org/drawingml/2006/main">
          <a:r>
            <a:rPr lang="da-DK" b="1" dirty="0" smtClean="0"/>
            <a:t>4,58</a:t>
          </a:r>
          <a:endParaRPr lang="da-DK" sz="1100" b="1" dirty="0"/>
        </a:p>
      </cdr:txBody>
    </cdr:sp>
  </cdr:relSizeAnchor>
  <cdr:relSizeAnchor xmlns:cdr="http://schemas.openxmlformats.org/drawingml/2006/chartDrawing">
    <cdr:from>
      <cdr:x>0.9251</cdr:x>
      <cdr:y>0.53058</cdr:y>
    </cdr:from>
    <cdr:to>
      <cdr:x>1</cdr:x>
      <cdr:y>0.8305</cdr:y>
    </cdr:to>
    <cdr:sp macro="" textlink="">
      <cdr:nvSpPr>
        <cdr:cNvPr id="3" name="TextBox 2"/>
        <cdr:cNvSpPr txBox="1"/>
      </cdr:nvSpPr>
      <cdr:spPr>
        <a:xfrm xmlns:a="http://schemas.openxmlformats.org/drawingml/2006/main">
          <a:off x="7993583" y="1872431"/>
          <a:ext cx="647180" cy="105841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a-DK" sz="550" dirty="0" smtClean="0"/>
        </a:p>
        <a:p xmlns:a="http://schemas.openxmlformats.org/drawingml/2006/main">
          <a:r>
            <a:rPr lang="da-DK" sz="1000" b="1" dirty="0" smtClean="0"/>
            <a:t>4,84</a:t>
          </a:r>
          <a:endParaRPr lang="da-DK" sz="1000" b="1" dirty="0"/>
        </a:p>
      </cdr:txBody>
    </cdr:sp>
  </cdr:relSizeAnchor>
</c:userShapes>
</file>

<file path=ppt/drawings/drawing4.xml><?xml version="1.0" encoding="utf-8"?>
<c:userShapes xmlns:c="http://schemas.openxmlformats.org/drawingml/2006/chart">
  <cdr:relSizeAnchor xmlns:cdr="http://schemas.openxmlformats.org/drawingml/2006/chartDrawing">
    <cdr:from>
      <cdr:x>0.08342</cdr:x>
      <cdr:y>0.38578</cdr:y>
    </cdr:from>
    <cdr:to>
      <cdr:x>0.98344</cdr:x>
      <cdr:y>0.38578</cdr:y>
    </cdr:to>
    <cdr:cxnSp macro="">
      <cdr:nvCxnSpPr>
        <cdr:cNvPr id="7" name="Straight Connector 6"/>
        <cdr:cNvCxnSpPr/>
      </cdr:nvCxnSpPr>
      <cdr:spPr>
        <a:xfrm xmlns:a="http://schemas.openxmlformats.org/drawingml/2006/main">
          <a:off x="720775" y="1944439"/>
          <a:ext cx="7776864" cy="0"/>
        </a:xfrm>
        <a:prstGeom xmlns:a="http://schemas.openxmlformats.org/drawingml/2006/main" prst="line">
          <a:avLst/>
        </a:prstGeom>
        <a:ln xmlns:a="http://schemas.openxmlformats.org/drawingml/2006/main">
          <a:solidFill>
            <a:schemeClr val="tx1">
              <a:lumMod val="50000"/>
              <a:lumOff val="50000"/>
            </a:schemeClr>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0.56676</cdr:x>
      <cdr:y>0.02862</cdr:y>
    </cdr:from>
    <cdr:to>
      <cdr:x>0.56676</cdr:x>
      <cdr:y>0.87152</cdr:y>
    </cdr:to>
    <cdr:cxnSp macro="">
      <cdr:nvCxnSpPr>
        <cdr:cNvPr id="9" name="Straight Connector 8"/>
        <cdr:cNvCxnSpPr/>
      </cdr:nvCxnSpPr>
      <cdr:spPr>
        <a:xfrm xmlns:a="http://schemas.openxmlformats.org/drawingml/2006/main" flipV="1">
          <a:off x="4897239" y="144239"/>
          <a:ext cx="0" cy="4248472"/>
        </a:xfrm>
        <a:prstGeom xmlns:a="http://schemas.openxmlformats.org/drawingml/2006/main" prst="line">
          <a:avLst/>
        </a:prstGeom>
        <a:ln xmlns:a="http://schemas.openxmlformats.org/drawingml/2006/main">
          <a:solidFill>
            <a:schemeClr val="tx1">
              <a:lumMod val="50000"/>
              <a:lumOff val="50000"/>
            </a:schemeClr>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a-DK" dirty="0"/>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09BB3AB9-3F5F-4EF5-B21B-1105D16AFD35}" type="datetimeFigureOut">
              <a:rPr lang="da-DK" smtClean="0"/>
              <a:t>29-06-2016</a:t>
            </a:fld>
            <a:endParaRPr lang="da-DK" dirty="0"/>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da-DK" dirty="0"/>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4DF0B263-877D-4126-9496-ABA8D1252CB5}" type="slidenum">
              <a:rPr lang="da-DK" smtClean="0"/>
              <a:t>‹nr.›</a:t>
            </a:fld>
            <a:endParaRPr lang="da-DK" dirty="0"/>
          </a:p>
        </p:txBody>
      </p:sp>
    </p:spTree>
    <p:extLst>
      <p:ext uri="{BB962C8B-B14F-4D97-AF65-F5344CB8AC3E}">
        <p14:creationId xmlns:p14="http://schemas.microsoft.com/office/powerpoint/2010/main" val="31383203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a-DK" dirty="0"/>
          </a:p>
        </p:txBody>
      </p:sp>
      <p:sp>
        <p:nvSpPr>
          <p:cNvPr id="3" name="Pladsholder til dato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6E745378-8F22-5A47-AD63-7A37623A0ECE}" type="datetimeFigureOut">
              <a:rPr lang="da-DK" smtClean="0"/>
              <a:pPr/>
              <a:t>29-06-2016</a:t>
            </a:fld>
            <a:endParaRPr lang="da-DK" dirty="0"/>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a-DK" dirty="0"/>
          </a:p>
        </p:txBody>
      </p:sp>
      <p:sp>
        <p:nvSpPr>
          <p:cNvPr id="5" name="Pladsholder til not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da-DK" dirty="0"/>
          </a:p>
        </p:txBody>
      </p:sp>
      <p:sp>
        <p:nvSpPr>
          <p:cNvPr id="7" name="Pladsholder til diasnumm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03196912-A97E-AC43-9CBE-2745A69983D0}" type="slidenum">
              <a:rPr lang="da-DK" smtClean="0"/>
              <a:pPr/>
              <a:t>‹nr.›</a:t>
            </a:fld>
            <a:endParaRPr lang="da-DK" dirty="0"/>
          </a:p>
        </p:txBody>
      </p:sp>
    </p:spTree>
    <p:extLst>
      <p:ext uri="{BB962C8B-B14F-4D97-AF65-F5344CB8AC3E}">
        <p14:creationId xmlns:p14="http://schemas.microsoft.com/office/powerpoint/2010/main" val="300488429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Titel + undertitel">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t="26741" b="784"/>
          <a:stretch/>
        </p:blipFill>
        <p:spPr>
          <a:xfrm>
            <a:off x="0" y="1516231"/>
            <a:ext cx="9129600" cy="4217025"/>
          </a:xfrm>
          <a:prstGeom prst="rect">
            <a:avLst/>
          </a:prstGeom>
        </p:spPr>
      </p:pic>
      <p:sp>
        <p:nvSpPr>
          <p:cNvPr id="2" name="Rectangle 1"/>
          <p:cNvSpPr/>
          <p:nvPr userDrawn="1"/>
        </p:nvSpPr>
        <p:spPr>
          <a:xfrm>
            <a:off x="0" y="5665866"/>
            <a:ext cx="9144000" cy="1192134"/>
          </a:xfrm>
          <a:prstGeom prst="rect">
            <a:avLst/>
          </a:prstGeom>
          <a:solidFill>
            <a:srgbClr val="534A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sp>
        <p:nvSpPr>
          <p:cNvPr id="21" name="Rectangle 20"/>
          <p:cNvSpPr/>
          <p:nvPr userDrawn="1"/>
        </p:nvSpPr>
        <p:spPr>
          <a:xfrm>
            <a:off x="7956" y="5665866"/>
            <a:ext cx="9121643" cy="203022"/>
          </a:xfrm>
          <a:prstGeom prst="rect">
            <a:avLst/>
          </a:prstGeom>
          <a:solidFill>
            <a:srgbClr val="941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grpSp>
        <p:nvGrpSpPr>
          <p:cNvPr id="11" name="Group 10"/>
          <p:cNvGrpSpPr/>
          <p:nvPr userDrawn="1"/>
        </p:nvGrpSpPr>
        <p:grpSpPr>
          <a:xfrm>
            <a:off x="0" y="0"/>
            <a:ext cx="9144000" cy="6858000"/>
            <a:chOff x="0" y="0"/>
            <a:chExt cx="9144000" cy="6858000"/>
          </a:xfrm>
          <a:solidFill>
            <a:schemeClr val="bg1"/>
          </a:solidFill>
        </p:grpSpPr>
        <p:sp>
          <p:nvSpPr>
            <p:cNvPr id="12" name="Rectangle 11"/>
            <p:cNvSpPr/>
            <p:nvPr/>
          </p:nvSpPr>
          <p:spPr>
            <a:xfrm>
              <a:off x="757" y="0"/>
              <a:ext cx="7200"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sp>
          <p:nvSpPr>
            <p:cNvPr id="13" name="Rectangle 12"/>
            <p:cNvSpPr/>
            <p:nvPr/>
          </p:nvSpPr>
          <p:spPr>
            <a:xfrm>
              <a:off x="9129600" y="0"/>
              <a:ext cx="14400"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sp>
          <p:nvSpPr>
            <p:cNvPr id="14" name="Rectangle 13"/>
            <p:cNvSpPr/>
            <p:nvPr/>
          </p:nvSpPr>
          <p:spPr>
            <a:xfrm>
              <a:off x="0" y="0"/>
              <a:ext cx="9144000" cy="7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sp>
          <p:nvSpPr>
            <p:cNvPr id="15" name="Rectangle 14"/>
            <p:cNvSpPr/>
            <p:nvPr/>
          </p:nvSpPr>
          <p:spPr>
            <a:xfrm>
              <a:off x="0" y="6843600"/>
              <a:ext cx="9144000" cy="14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grpSp>
      <p:sp>
        <p:nvSpPr>
          <p:cNvPr id="17" name="Text Placeholder 16"/>
          <p:cNvSpPr>
            <a:spLocks noGrp="1"/>
          </p:cNvSpPr>
          <p:nvPr>
            <p:ph type="body" sz="quarter" idx="10" hasCustomPrompt="1"/>
          </p:nvPr>
        </p:nvSpPr>
        <p:spPr>
          <a:xfrm>
            <a:off x="323528" y="72008"/>
            <a:ext cx="8496944" cy="908720"/>
          </a:xfrm>
          <a:prstGeom prst="rect">
            <a:avLst/>
          </a:prstGeom>
        </p:spPr>
        <p:txBody>
          <a:bodyPr lIns="0" tIns="0" rIns="0" bIns="0"/>
          <a:lstStyle>
            <a:lvl1pPr marL="0" indent="0">
              <a:buNone/>
              <a:defRPr sz="6500">
                <a:solidFill>
                  <a:srgbClr val="505050"/>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err="1" smtClean="0"/>
              <a:t>Indsæt</a:t>
            </a:r>
            <a:r>
              <a:rPr lang="en-US" dirty="0" smtClean="0"/>
              <a:t> </a:t>
            </a:r>
            <a:r>
              <a:rPr lang="en-US" dirty="0" err="1" smtClean="0"/>
              <a:t>titel</a:t>
            </a:r>
            <a:endParaRPr lang="da-DK" dirty="0"/>
          </a:p>
        </p:txBody>
      </p:sp>
      <p:sp>
        <p:nvSpPr>
          <p:cNvPr id="18" name="Text Placeholder 16"/>
          <p:cNvSpPr>
            <a:spLocks noGrp="1"/>
          </p:cNvSpPr>
          <p:nvPr>
            <p:ph type="body" sz="quarter" idx="11" hasCustomPrompt="1"/>
          </p:nvPr>
        </p:nvSpPr>
        <p:spPr>
          <a:xfrm>
            <a:off x="367200" y="972000"/>
            <a:ext cx="8453272" cy="548680"/>
          </a:xfrm>
          <a:prstGeom prst="rect">
            <a:avLst/>
          </a:prstGeom>
        </p:spPr>
        <p:txBody>
          <a:bodyPr lIns="0" tIns="0" rIns="0" bIns="0"/>
          <a:lstStyle>
            <a:lvl1pPr marL="0" indent="0">
              <a:buNone/>
              <a:defRPr sz="2800">
                <a:solidFill>
                  <a:srgbClr val="505050"/>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err="1" smtClean="0"/>
              <a:t>Indsæt</a:t>
            </a:r>
            <a:r>
              <a:rPr lang="en-US" dirty="0" smtClean="0"/>
              <a:t> </a:t>
            </a:r>
            <a:r>
              <a:rPr lang="en-US" dirty="0" err="1" smtClean="0"/>
              <a:t>følgetekst</a:t>
            </a:r>
            <a:endParaRPr lang="da-DK" dirty="0"/>
          </a:p>
        </p:txBody>
      </p:sp>
      <p:sp>
        <p:nvSpPr>
          <p:cNvPr id="19" name="Text Placeholder 16"/>
          <p:cNvSpPr>
            <a:spLocks noGrp="1"/>
          </p:cNvSpPr>
          <p:nvPr>
            <p:ph type="body" sz="quarter" idx="12" hasCustomPrompt="1"/>
          </p:nvPr>
        </p:nvSpPr>
        <p:spPr>
          <a:xfrm>
            <a:off x="323528" y="5940000"/>
            <a:ext cx="5428936" cy="264240"/>
          </a:xfrm>
          <a:prstGeom prst="rect">
            <a:avLst/>
          </a:prstGeom>
        </p:spPr>
        <p:txBody>
          <a:bodyPr lIns="0" tIns="0" rIns="0" bIns="0"/>
          <a:lstStyle>
            <a:lvl1pPr marL="0" indent="0">
              <a:buNone/>
              <a:defRPr sz="19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Tekst</a:t>
            </a:r>
            <a:endParaRPr lang="en-US" dirty="0" smtClean="0"/>
          </a:p>
        </p:txBody>
      </p:sp>
      <p:sp>
        <p:nvSpPr>
          <p:cNvPr id="20" name="Text Placeholder 16"/>
          <p:cNvSpPr>
            <a:spLocks noGrp="1"/>
          </p:cNvSpPr>
          <p:nvPr>
            <p:ph type="body" sz="quarter" idx="13" hasCustomPrompt="1"/>
          </p:nvPr>
        </p:nvSpPr>
        <p:spPr>
          <a:xfrm>
            <a:off x="323527" y="6256800"/>
            <a:ext cx="5428936" cy="252505"/>
          </a:xfrm>
          <a:prstGeom prst="rect">
            <a:avLst/>
          </a:prstGeom>
        </p:spPr>
        <p:txBody>
          <a:bodyPr lIns="0" tIns="0" rIns="0" bIns="0"/>
          <a:lstStyle>
            <a:lvl1pPr marL="0" indent="0">
              <a:buNone/>
              <a:defRPr sz="18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Mere tekst</a:t>
            </a:r>
            <a:endParaRPr lang="en-US" dirty="0" smtClean="0"/>
          </a:p>
        </p:txBody>
      </p:sp>
    </p:spTree>
    <p:extLst>
      <p:ext uri="{BB962C8B-B14F-4D97-AF65-F5344CB8AC3E}">
        <p14:creationId xmlns:p14="http://schemas.microsoft.com/office/powerpoint/2010/main" val="17739820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undlayout--- Indhold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
        <p:nvSpPr>
          <p:cNvPr id="4" name="Content Placeholder 4"/>
          <p:cNvSpPr>
            <a:spLocks noGrp="1"/>
          </p:cNvSpPr>
          <p:nvPr>
            <p:ph sz="quarter" idx="13"/>
          </p:nvPr>
        </p:nvSpPr>
        <p:spPr>
          <a:xfrm>
            <a:off x="250825" y="1052736"/>
            <a:ext cx="4177159" cy="5040560"/>
          </a:xfrm>
          <a:prstGeom prst="rect">
            <a:avLst/>
          </a:prstGeom>
        </p:spPr>
        <p:txBody>
          <a:bodyPr lIns="0" tIns="0" rIns="0" bIns="0"/>
          <a:lstStyle>
            <a:lvl1pPr marL="0" indent="0" algn="l">
              <a:buNone/>
              <a:defRPr>
                <a:solidFill>
                  <a:srgbClr val="505050"/>
                </a:solidFill>
                <a:latin typeface="Verdana" panose="020B0604030504040204" pitchFamily="34" charset="0"/>
              </a:defRPr>
            </a:lvl1pPr>
            <a:lvl2pPr marL="457200" indent="0" algn="l">
              <a:buNone/>
              <a:defRPr>
                <a:solidFill>
                  <a:srgbClr val="505050"/>
                </a:solidFill>
                <a:latin typeface="Verdana" panose="020B0604030504040204" pitchFamily="34" charset="0"/>
              </a:defRPr>
            </a:lvl2pPr>
            <a:lvl3pPr marL="914400" indent="0" algn="l">
              <a:buNone/>
              <a:defRPr>
                <a:solidFill>
                  <a:srgbClr val="505050"/>
                </a:solidFill>
                <a:latin typeface="Verdana" panose="020B0604030504040204" pitchFamily="34" charset="0"/>
              </a:defRPr>
            </a:lvl3pPr>
            <a:lvl4pPr marL="1371600" indent="0" algn="l">
              <a:buNone/>
              <a:defRPr>
                <a:solidFill>
                  <a:srgbClr val="505050"/>
                </a:solidFill>
                <a:latin typeface="Verdana" panose="020B0604030504040204" pitchFamily="34" charset="0"/>
              </a:defRPr>
            </a:lvl4pPr>
            <a:lvl5pPr marL="1828800" indent="0" algn="l">
              <a:buNone/>
              <a:defRPr>
                <a:solidFill>
                  <a:srgbClr val="505050"/>
                </a:solidFill>
                <a:latin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6" name="Content Placeholder 4"/>
          <p:cNvSpPr>
            <a:spLocks noGrp="1"/>
          </p:cNvSpPr>
          <p:nvPr>
            <p:ph sz="quarter" idx="14"/>
          </p:nvPr>
        </p:nvSpPr>
        <p:spPr>
          <a:xfrm>
            <a:off x="4716016" y="1052736"/>
            <a:ext cx="4177159" cy="5040560"/>
          </a:xfrm>
          <a:prstGeom prst="rect">
            <a:avLst/>
          </a:prstGeom>
        </p:spPr>
        <p:txBody>
          <a:bodyPr lIns="0" tIns="0" rIns="0" bIns="0"/>
          <a:lstStyle>
            <a:lvl1pPr marL="0" indent="0">
              <a:buNone/>
              <a:defRPr>
                <a:solidFill>
                  <a:srgbClr val="505050"/>
                </a:solidFill>
                <a:latin typeface="Verdana" panose="020B0604030504040204" pitchFamily="34" charset="0"/>
              </a:defRPr>
            </a:lvl1pPr>
            <a:lvl2pPr marL="457200" indent="0">
              <a:buNone/>
              <a:defRPr>
                <a:solidFill>
                  <a:srgbClr val="505050"/>
                </a:solidFill>
                <a:latin typeface="Verdana" panose="020B0604030504040204" pitchFamily="34" charset="0"/>
              </a:defRPr>
            </a:lvl2pPr>
            <a:lvl3pPr marL="914400" indent="0">
              <a:buNone/>
              <a:defRPr>
                <a:solidFill>
                  <a:srgbClr val="505050"/>
                </a:solidFill>
                <a:latin typeface="Verdana" panose="020B0604030504040204" pitchFamily="34" charset="0"/>
              </a:defRPr>
            </a:lvl3pPr>
            <a:lvl4pPr marL="1371600" indent="0">
              <a:buNone/>
              <a:defRPr>
                <a:solidFill>
                  <a:srgbClr val="505050"/>
                </a:solidFill>
                <a:latin typeface="Verdana" panose="020B0604030504040204" pitchFamily="34" charset="0"/>
              </a:defRPr>
            </a:lvl4pPr>
            <a:lvl5pPr marL="1828800" indent="0">
              <a:buNone/>
              <a:defRPr>
                <a:solidFill>
                  <a:srgbClr val="505050"/>
                </a:solidFill>
                <a:latin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7" name="Rectangle 6"/>
          <p:cNvSpPr/>
          <p:nvPr userDrawn="1"/>
        </p:nvSpPr>
        <p:spPr>
          <a:xfrm>
            <a:off x="0" y="6093296"/>
            <a:ext cx="9143999" cy="288000"/>
          </a:xfrm>
          <a:prstGeom prst="rect">
            <a:avLst/>
          </a:prstGeom>
          <a:gradFill flip="none" rotWithShape="1">
            <a:gsLst>
              <a:gs pos="0">
                <a:schemeClr val="tx1">
                  <a:alpha val="1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9"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55311673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op tekst------- Indhold blan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
        <p:nvSpPr>
          <p:cNvPr id="4" name="Rectangle 3"/>
          <p:cNvSpPr/>
          <p:nvPr userDrawn="1"/>
        </p:nvSpPr>
        <p:spPr>
          <a:xfrm>
            <a:off x="1" y="1628800"/>
            <a:ext cx="9143999" cy="288000"/>
          </a:xfrm>
          <a:prstGeom prst="rect">
            <a:avLst/>
          </a:prstGeom>
          <a:gradFill flip="none" rotWithShape="1">
            <a:gsLst>
              <a:gs pos="0">
                <a:schemeClr val="tx1">
                  <a:alpha val="1000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 name="Text Placeholder 12"/>
          <p:cNvSpPr>
            <a:spLocks noGrp="1"/>
          </p:cNvSpPr>
          <p:nvPr>
            <p:ph type="body" sz="quarter" idx="12" hasCustomPrompt="1"/>
          </p:nvPr>
        </p:nvSpPr>
        <p:spPr>
          <a:xfrm>
            <a:off x="252000" y="784800"/>
            <a:ext cx="8640000" cy="844000"/>
          </a:xfrm>
          <a:prstGeom prst="rect">
            <a:avLst/>
          </a:prstGeom>
        </p:spPr>
        <p:txBody>
          <a:bodyPr lIns="0" tIns="0" rIns="0" bIns="0" anchor="ctr" anchorCtr="0"/>
          <a:lstStyle>
            <a:lvl1pPr marL="0" indent="0" algn="l">
              <a:lnSpc>
                <a:spcPct val="80000"/>
              </a:lnSpc>
              <a:buNone/>
              <a:defRPr sz="1400">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t>
            </a:r>
            <a:r>
              <a:rPr lang="en-US" dirty="0" err="1" smtClean="0"/>
              <a:t>tekst</a:t>
            </a:r>
            <a:endParaRPr lang="da-DK" dirty="0"/>
          </a:p>
        </p:txBody>
      </p:sp>
      <p:sp>
        <p:nvSpPr>
          <p:cNvPr id="6" name="Rectangle 5"/>
          <p:cNvSpPr/>
          <p:nvPr userDrawn="1"/>
        </p:nvSpPr>
        <p:spPr>
          <a:xfrm>
            <a:off x="0" y="6093296"/>
            <a:ext cx="9143999" cy="288000"/>
          </a:xfrm>
          <a:prstGeom prst="rect">
            <a:avLst/>
          </a:prstGeom>
          <a:gradFill flip="none" rotWithShape="1">
            <a:gsLst>
              <a:gs pos="0">
                <a:schemeClr val="tx1">
                  <a:alpha val="1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8"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102928950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op tekst------- Indhold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
        <p:nvSpPr>
          <p:cNvPr id="4" name="Content Placeholder 4"/>
          <p:cNvSpPr>
            <a:spLocks noGrp="1"/>
          </p:cNvSpPr>
          <p:nvPr>
            <p:ph sz="quarter" idx="13"/>
          </p:nvPr>
        </p:nvSpPr>
        <p:spPr>
          <a:xfrm>
            <a:off x="250825" y="1916800"/>
            <a:ext cx="8640000" cy="4176496"/>
          </a:xfrm>
          <a:prstGeom prst="rect">
            <a:avLst/>
          </a:prstGeom>
        </p:spPr>
        <p:txBody>
          <a:bodyPr lIns="0" tIns="0" rIns="0" bIns="0"/>
          <a:lstStyle>
            <a:lvl1pPr marL="0" indent="0">
              <a:buNone/>
              <a:defRPr>
                <a:solidFill>
                  <a:srgbClr val="505050"/>
                </a:solidFill>
                <a:latin typeface="Verdana" panose="020B0604030504040204" pitchFamily="34" charset="0"/>
              </a:defRPr>
            </a:lvl1pPr>
            <a:lvl2pPr marL="457200" indent="0">
              <a:buNone/>
              <a:defRPr>
                <a:solidFill>
                  <a:srgbClr val="505050"/>
                </a:solidFill>
                <a:latin typeface="Verdana" panose="020B0604030504040204" pitchFamily="34" charset="0"/>
              </a:defRPr>
            </a:lvl2pPr>
            <a:lvl3pPr marL="914400" indent="0">
              <a:buNone/>
              <a:defRPr>
                <a:solidFill>
                  <a:srgbClr val="505050"/>
                </a:solidFill>
                <a:latin typeface="Verdana" panose="020B0604030504040204" pitchFamily="34" charset="0"/>
              </a:defRPr>
            </a:lvl3pPr>
            <a:lvl4pPr marL="1371600" indent="0">
              <a:buNone/>
              <a:defRPr>
                <a:solidFill>
                  <a:srgbClr val="505050"/>
                </a:solidFill>
                <a:latin typeface="Verdana" panose="020B0604030504040204" pitchFamily="34" charset="0"/>
              </a:defRPr>
            </a:lvl4pPr>
            <a:lvl5pPr marL="1828800" indent="0">
              <a:buNone/>
              <a:defRPr>
                <a:solidFill>
                  <a:srgbClr val="505050"/>
                </a:solidFill>
                <a:latin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5" name="Rectangle 4"/>
          <p:cNvSpPr/>
          <p:nvPr userDrawn="1"/>
        </p:nvSpPr>
        <p:spPr>
          <a:xfrm>
            <a:off x="1" y="1628800"/>
            <a:ext cx="9143999" cy="288000"/>
          </a:xfrm>
          <a:prstGeom prst="rect">
            <a:avLst/>
          </a:prstGeom>
          <a:gradFill flip="none" rotWithShape="1">
            <a:gsLst>
              <a:gs pos="0">
                <a:schemeClr val="tx1">
                  <a:alpha val="1000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Text Placeholder 12"/>
          <p:cNvSpPr>
            <a:spLocks noGrp="1"/>
          </p:cNvSpPr>
          <p:nvPr>
            <p:ph type="body" sz="quarter" idx="12" hasCustomPrompt="1"/>
          </p:nvPr>
        </p:nvSpPr>
        <p:spPr>
          <a:xfrm>
            <a:off x="252000" y="784800"/>
            <a:ext cx="8640000" cy="844000"/>
          </a:xfrm>
          <a:prstGeom prst="rect">
            <a:avLst/>
          </a:prstGeom>
        </p:spPr>
        <p:txBody>
          <a:bodyPr lIns="0" tIns="0" rIns="0" bIns="0" anchor="ctr" anchorCtr="0"/>
          <a:lstStyle>
            <a:lvl1pPr marL="0" indent="0" algn="l">
              <a:lnSpc>
                <a:spcPct val="80000"/>
              </a:lnSpc>
              <a:buNone/>
              <a:defRPr sz="1400">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t>
            </a:r>
            <a:r>
              <a:rPr lang="en-US" dirty="0" err="1" smtClean="0"/>
              <a:t>tekst</a:t>
            </a:r>
            <a:endParaRPr lang="da-DK" dirty="0"/>
          </a:p>
        </p:txBody>
      </p:sp>
      <p:sp>
        <p:nvSpPr>
          <p:cNvPr id="8" name="Rectangle 7"/>
          <p:cNvSpPr/>
          <p:nvPr userDrawn="1"/>
        </p:nvSpPr>
        <p:spPr>
          <a:xfrm>
            <a:off x="0" y="6093296"/>
            <a:ext cx="9143999" cy="288000"/>
          </a:xfrm>
          <a:prstGeom prst="rect">
            <a:avLst/>
          </a:prstGeom>
          <a:gradFill flip="none" rotWithShape="1">
            <a:gsLst>
              <a:gs pos="0">
                <a:schemeClr val="tx1">
                  <a:alpha val="1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0"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54520129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p tekst------- Indhold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
        <p:nvSpPr>
          <p:cNvPr id="4" name="Content Placeholder 4"/>
          <p:cNvSpPr>
            <a:spLocks noGrp="1"/>
          </p:cNvSpPr>
          <p:nvPr>
            <p:ph sz="quarter" idx="13"/>
          </p:nvPr>
        </p:nvSpPr>
        <p:spPr>
          <a:xfrm>
            <a:off x="250825" y="1916800"/>
            <a:ext cx="4177159" cy="4176496"/>
          </a:xfrm>
          <a:prstGeom prst="rect">
            <a:avLst/>
          </a:prstGeom>
        </p:spPr>
        <p:txBody>
          <a:bodyPr lIns="0" tIns="0" rIns="0" bIns="0"/>
          <a:lstStyle>
            <a:lvl1pPr marL="0" indent="0">
              <a:buNone/>
              <a:defRPr>
                <a:solidFill>
                  <a:srgbClr val="505050"/>
                </a:solidFill>
                <a:latin typeface="Verdana" panose="020B0604030504040204" pitchFamily="34" charset="0"/>
              </a:defRPr>
            </a:lvl1pPr>
            <a:lvl2pPr marL="457200" indent="0">
              <a:buNone/>
              <a:defRPr>
                <a:solidFill>
                  <a:srgbClr val="505050"/>
                </a:solidFill>
                <a:latin typeface="Verdana" panose="020B0604030504040204" pitchFamily="34" charset="0"/>
              </a:defRPr>
            </a:lvl2pPr>
            <a:lvl3pPr marL="914400" indent="0">
              <a:buNone/>
              <a:defRPr>
                <a:solidFill>
                  <a:srgbClr val="505050"/>
                </a:solidFill>
                <a:latin typeface="Verdana" panose="020B0604030504040204" pitchFamily="34" charset="0"/>
              </a:defRPr>
            </a:lvl3pPr>
            <a:lvl4pPr marL="1371600" indent="0">
              <a:buNone/>
              <a:defRPr>
                <a:solidFill>
                  <a:srgbClr val="505050"/>
                </a:solidFill>
                <a:latin typeface="Verdana" panose="020B0604030504040204" pitchFamily="34" charset="0"/>
              </a:defRPr>
            </a:lvl4pPr>
            <a:lvl5pPr marL="1828800" indent="0">
              <a:buNone/>
              <a:defRPr>
                <a:solidFill>
                  <a:srgbClr val="505050"/>
                </a:solidFill>
                <a:latin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6" name="Content Placeholder 4"/>
          <p:cNvSpPr>
            <a:spLocks noGrp="1"/>
          </p:cNvSpPr>
          <p:nvPr>
            <p:ph sz="quarter" idx="14"/>
          </p:nvPr>
        </p:nvSpPr>
        <p:spPr>
          <a:xfrm>
            <a:off x="4716016" y="1916800"/>
            <a:ext cx="4177159" cy="4176496"/>
          </a:xfrm>
          <a:prstGeom prst="rect">
            <a:avLst/>
          </a:prstGeom>
        </p:spPr>
        <p:txBody>
          <a:bodyPr lIns="0" tIns="0" rIns="0" bIns="0"/>
          <a:lstStyle>
            <a:lvl1pPr marL="0" indent="0">
              <a:buNone/>
              <a:defRPr>
                <a:solidFill>
                  <a:srgbClr val="505050"/>
                </a:solidFill>
                <a:latin typeface="Verdana" panose="020B0604030504040204" pitchFamily="34" charset="0"/>
              </a:defRPr>
            </a:lvl1pPr>
            <a:lvl2pPr marL="457200" indent="0">
              <a:buNone/>
              <a:defRPr>
                <a:solidFill>
                  <a:srgbClr val="505050"/>
                </a:solidFill>
                <a:latin typeface="Verdana" panose="020B0604030504040204" pitchFamily="34" charset="0"/>
              </a:defRPr>
            </a:lvl2pPr>
            <a:lvl3pPr marL="914400" indent="0">
              <a:buNone/>
              <a:defRPr>
                <a:solidFill>
                  <a:srgbClr val="505050"/>
                </a:solidFill>
                <a:latin typeface="Verdana" panose="020B0604030504040204" pitchFamily="34" charset="0"/>
              </a:defRPr>
            </a:lvl3pPr>
            <a:lvl4pPr marL="1371600" indent="0">
              <a:buNone/>
              <a:defRPr>
                <a:solidFill>
                  <a:srgbClr val="505050"/>
                </a:solidFill>
                <a:latin typeface="Verdana" panose="020B0604030504040204" pitchFamily="34" charset="0"/>
              </a:defRPr>
            </a:lvl4pPr>
            <a:lvl5pPr marL="1828800" indent="0">
              <a:buNone/>
              <a:defRPr>
                <a:solidFill>
                  <a:srgbClr val="505050"/>
                </a:solidFill>
                <a:latin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5" name="Rectangle 4"/>
          <p:cNvSpPr/>
          <p:nvPr userDrawn="1"/>
        </p:nvSpPr>
        <p:spPr>
          <a:xfrm>
            <a:off x="1" y="1628800"/>
            <a:ext cx="9143999" cy="288000"/>
          </a:xfrm>
          <a:prstGeom prst="rect">
            <a:avLst/>
          </a:prstGeom>
          <a:gradFill flip="none" rotWithShape="1">
            <a:gsLst>
              <a:gs pos="0">
                <a:schemeClr val="tx1">
                  <a:alpha val="1000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Text Placeholder 12"/>
          <p:cNvSpPr>
            <a:spLocks noGrp="1"/>
          </p:cNvSpPr>
          <p:nvPr>
            <p:ph type="body" sz="quarter" idx="12" hasCustomPrompt="1"/>
          </p:nvPr>
        </p:nvSpPr>
        <p:spPr>
          <a:xfrm>
            <a:off x="252000" y="784800"/>
            <a:ext cx="8640000" cy="844000"/>
          </a:xfrm>
          <a:prstGeom prst="rect">
            <a:avLst/>
          </a:prstGeom>
        </p:spPr>
        <p:txBody>
          <a:bodyPr lIns="0" tIns="0" rIns="0" bIns="0" anchor="ctr" anchorCtr="0"/>
          <a:lstStyle>
            <a:lvl1pPr marL="0" indent="0" algn="l">
              <a:lnSpc>
                <a:spcPct val="80000"/>
              </a:lnSpc>
              <a:buNone/>
              <a:defRPr sz="1400">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t>
            </a:r>
            <a:r>
              <a:rPr lang="en-US" dirty="0" err="1" smtClean="0"/>
              <a:t>tekst</a:t>
            </a:r>
            <a:endParaRPr lang="da-DK" dirty="0"/>
          </a:p>
        </p:txBody>
      </p:sp>
      <p:sp>
        <p:nvSpPr>
          <p:cNvPr id="9" name="Rectangle 8"/>
          <p:cNvSpPr/>
          <p:nvPr userDrawn="1"/>
        </p:nvSpPr>
        <p:spPr>
          <a:xfrm>
            <a:off x="0" y="6093296"/>
            <a:ext cx="9143999" cy="288000"/>
          </a:xfrm>
          <a:prstGeom prst="rect">
            <a:avLst/>
          </a:prstGeom>
          <a:gradFill flip="none" rotWithShape="1">
            <a:gsLst>
              <a:gs pos="0">
                <a:schemeClr val="tx1">
                  <a:alpha val="1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0"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391880772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und tekst------- Indhold blank">
    <p:spTree>
      <p:nvGrpSpPr>
        <p:cNvPr id="1" name=""/>
        <p:cNvGrpSpPr/>
        <p:nvPr/>
      </p:nvGrpSpPr>
      <p:grpSpPr>
        <a:xfrm>
          <a:off x="0" y="0"/>
          <a:ext cx="0" cy="0"/>
          <a:chOff x="0" y="0"/>
          <a:chExt cx="0" cy="0"/>
        </a:xfrm>
      </p:grpSpPr>
      <p:sp>
        <p:nvSpPr>
          <p:cNvPr id="8" name="Rectangle 7"/>
          <p:cNvSpPr/>
          <p:nvPr userDrawn="1"/>
        </p:nvSpPr>
        <p:spPr>
          <a:xfrm>
            <a:off x="0" y="5655351"/>
            <a:ext cx="9144000" cy="728362"/>
          </a:xfrm>
          <a:prstGeom prst="rect">
            <a:avLst/>
          </a:prstGeom>
          <a:solidFill>
            <a:srgbClr val="F3F3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
        <p:nvSpPr>
          <p:cNvPr id="5" name="Text Placeholder 12"/>
          <p:cNvSpPr>
            <a:spLocks noGrp="1"/>
          </p:cNvSpPr>
          <p:nvPr>
            <p:ph type="body" sz="quarter" idx="11" hasCustomPrompt="1"/>
          </p:nvPr>
        </p:nvSpPr>
        <p:spPr>
          <a:xfrm>
            <a:off x="252413" y="5655351"/>
            <a:ext cx="8640000" cy="727449"/>
          </a:xfrm>
          <a:prstGeom prst="rect">
            <a:avLst/>
          </a:prstGeom>
        </p:spPr>
        <p:txBody>
          <a:bodyPr lIns="0" tIns="0" rIns="0" bIns="0" anchor="ctr" anchorCtr="0"/>
          <a:lstStyle>
            <a:lvl1pPr marL="0" indent="0" algn="l">
              <a:buNone/>
              <a:defRPr sz="1000">
                <a:solidFill>
                  <a:srgbClr val="534A46"/>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err="1" smtClean="0"/>
              <a:t>Indsæt</a:t>
            </a:r>
            <a:r>
              <a:rPr lang="en-US" smtClean="0"/>
              <a:t> tekst</a:t>
            </a:r>
            <a:endParaRPr lang="da-DK" dirty="0"/>
          </a:p>
        </p:txBody>
      </p:sp>
      <p:sp>
        <p:nvSpPr>
          <p:cNvPr id="9"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345084879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und tekst------- Indhold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
        <p:nvSpPr>
          <p:cNvPr id="4" name="Content Placeholder 4"/>
          <p:cNvSpPr>
            <a:spLocks noGrp="1"/>
          </p:cNvSpPr>
          <p:nvPr>
            <p:ph sz="quarter" idx="13"/>
          </p:nvPr>
        </p:nvSpPr>
        <p:spPr>
          <a:xfrm>
            <a:off x="250825" y="1052736"/>
            <a:ext cx="8640000" cy="4464496"/>
          </a:xfrm>
          <a:prstGeom prst="rect">
            <a:avLst/>
          </a:prstGeom>
        </p:spPr>
        <p:txBody>
          <a:bodyPr lIns="0" tIns="0" rIns="0" bIns="0"/>
          <a:lstStyle>
            <a:lvl1pPr marL="0" indent="0">
              <a:buNone/>
              <a:defRPr>
                <a:solidFill>
                  <a:srgbClr val="505050"/>
                </a:solidFill>
                <a:latin typeface="Verdana" panose="020B0604030504040204" pitchFamily="34" charset="0"/>
              </a:defRPr>
            </a:lvl1pPr>
            <a:lvl2pPr marL="457200" indent="0">
              <a:buNone/>
              <a:defRPr>
                <a:solidFill>
                  <a:srgbClr val="505050"/>
                </a:solidFill>
                <a:latin typeface="Verdana" panose="020B0604030504040204" pitchFamily="34" charset="0"/>
              </a:defRPr>
            </a:lvl2pPr>
            <a:lvl3pPr marL="914400" indent="0">
              <a:buNone/>
              <a:defRPr>
                <a:solidFill>
                  <a:srgbClr val="505050"/>
                </a:solidFill>
                <a:latin typeface="Verdana" panose="020B0604030504040204" pitchFamily="34" charset="0"/>
              </a:defRPr>
            </a:lvl3pPr>
            <a:lvl4pPr marL="1371600" indent="0">
              <a:buNone/>
              <a:defRPr>
                <a:solidFill>
                  <a:srgbClr val="505050"/>
                </a:solidFill>
                <a:latin typeface="Verdana" panose="020B0604030504040204" pitchFamily="34" charset="0"/>
              </a:defRPr>
            </a:lvl4pPr>
            <a:lvl5pPr marL="1828800" indent="0">
              <a:buNone/>
              <a:defRPr>
                <a:solidFill>
                  <a:srgbClr val="505050"/>
                </a:solidFill>
                <a:latin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9" name="Rectangle 8"/>
          <p:cNvSpPr/>
          <p:nvPr userDrawn="1"/>
        </p:nvSpPr>
        <p:spPr>
          <a:xfrm>
            <a:off x="0" y="5655351"/>
            <a:ext cx="9144000" cy="728362"/>
          </a:xfrm>
          <a:prstGeom prst="rect">
            <a:avLst/>
          </a:prstGeom>
          <a:solidFill>
            <a:srgbClr val="F3F3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Text Placeholder 12"/>
          <p:cNvSpPr>
            <a:spLocks noGrp="1"/>
          </p:cNvSpPr>
          <p:nvPr>
            <p:ph type="body" sz="quarter" idx="11" hasCustomPrompt="1"/>
          </p:nvPr>
        </p:nvSpPr>
        <p:spPr>
          <a:xfrm>
            <a:off x="252413" y="5655351"/>
            <a:ext cx="8640000" cy="727449"/>
          </a:xfrm>
          <a:prstGeom prst="rect">
            <a:avLst/>
          </a:prstGeom>
        </p:spPr>
        <p:txBody>
          <a:bodyPr lIns="0" tIns="0" rIns="0" bIns="0" anchor="ctr" anchorCtr="0"/>
          <a:lstStyle>
            <a:lvl1pPr marL="0" indent="0" algn="l">
              <a:buNone/>
              <a:defRPr sz="1000">
                <a:solidFill>
                  <a:srgbClr val="534A46"/>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err="1" smtClean="0"/>
              <a:t>Indsæt</a:t>
            </a:r>
            <a:r>
              <a:rPr lang="en-US" smtClean="0"/>
              <a:t> tekst</a:t>
            </a:r>
            <a:endParaRPr lang="da-DK" dirty="0"/>
          </a:p>
        </p:txBody>
      </p:sp>
      <p:sp>
        <p:nvSpPr>
          <p:cNvPr id="11"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373409307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und tekst------- Indhold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
        <p:nvSpPr>
          <p:cNvPr id="4" name="Content Placeholder 4"/>
          <p:cNvSpPr>
            <a:spLocks noGrp="1"/>
          </p:cNvSpPr>
          <p:nvPr>
            <p:ph sz="quarter" idx="13"/>
          </p:nvPr>
        </p:nvSpPr>
        <p:spPr>
          <a:xfrm>
            <a:off x="250825" y="1052736"/>
            <a:ext cx="4177159" cy="4464496"/>
          </a:xfrm>
          <a:prstGeom prst="rect">
            <a:avLst/>
          </a:prstGeom>
        </p:spPr>
        <p:txBody>
          <a:bodyPr lIns="0" tIns="0" rIns="0" bIns="0"/>
          <a:lstStyle>
            <a:lvl1pPr marL="0" indent="0">
              <a:buNone/>
              <a:defRPr>
                <a:solidFill>
                  <a:srgbClr val="505050"/>
                </a:solidFill>
                <a:latin typeface="Verdana" panose="020B0604030504040204" pitchFamily="34" charset="0"/>
              </a:defRPr>
            </a:lvl1pPr>
            <a:lvl2pPr marL="457200" indent="0">
              <a:buNone/>
              <a:defRPr>
                <a:solidFill>
                  <a:srgbClr val="505050"/>
                </a:solidFill>
                <a:latin typeface="Verdana" panose="020B0604030504040204" pitchFamily="34" charset="0"/>
              </a:defRPr>
            </a:lvl2pPr>
            <a:lvl3pPr marL="914400" indent="0">
              <a:buNone/>
              <a:defRPr>
                <a:solidFill>
                  <a:srgbClr val="505050"/>
                </a:solidFill>
                <a:latin typeface="Verdana" panose="020B0604030504040204" pitchFamily="34" charset="0"/>
              </a:defRPr>
            </a:lvl3pPr>
            <a:lvl4pPr marL="1371600" indent="0">
              <a:buNone/>
              <a:defRPr>
                <a:solidFill>
                  <a:srgbClr val="505050"/>
                </a:solidFill>
                <a:latin typeface="Verdana" panose="020B0604030504040204" pitchFamily="34" charset="0"/>
              </a:defRPr>
            </a:lvl4pPr>
            <a:lvl5pPr marL="1828800" indent="0">
              <a:buNone/>
              <a:defRPr>
                <a:solidFill>
                  <a:srgbClr val="505050"/>
                </a:solidFill>
                <a:latin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6" name="Content Placeholder 4"/>
          <p:cNvSpPr>
            <a:spLocks noGrp="1"/>
          </p:cNvSpPr>
          <p:nvPr>
            <p:ph sz="quarter" idx="14"/>
          </p:nvPr>
        </p:nvSpPr>
        <p:spPr>
          <a:xfrm>
            <a:off x="4716016" y="1052736"/>
            <a:ext cx="4177159" cy="4464496"/>
          </a:xfrm>
          <a:prstGeom prst="rect">
            <a:avLst/>
          </a:prstGeom>
        </p:spPr>
        <p:txBody>
          <a:bodyPr/>
          <a:lstStyle>
            <a:lvl1pPr marL="0" indent="0">
              <a:buNone/>
              <a:defRPr>
                <a:solidFill>
                  <a:srgbClr val="505050"/>
                </a:solidFill>
                <a:latin typeface="Verdana" panose="020B0604030504040204" pitchFamily="34" charset="0"/>
              </a:defRPr>
            </a:lvl1pPr>
            <a:lvl2pPr marL="457200" indent="0">
              <a:buNone/>
              <a:defRPr>
                <a:solidFill>
                  <a:srgbClr val="505050"/>
                </a:solidFill>
                <a:latin typeface="Verdana" panose="020B0604030504040204" pitchFamily="34" charset="0"/>
              </a:defRPr>
            </a:lvl2pPr>
            <a:lvl3pPr marL="914400" indent="0">
              <a:buNone/>
              <a:defRPr>
                <a:solidFill>
                  <a:srgbClr val="505050"/>
                </a:solidFill>
                <a:latin typeface="Verdana" panose="020B0604030504040204" pitchFamily="34" charset="0"/>
              </a:defRPr>
            </a:lvl3pPr>
            <a:lvl4pPr marL="1371600" indent="0">
              <a:buNone/>
              <a:defRPr>
                <a:solidFill>
                  <a:srgbClr val="505050"/>
                </a:solidFill>
                <a:latin typeface="Verdana" panose="020B0604030504040204" pitchFamily="34" charset="0"/>
              </a:defRPr>
            </a:lvl4pPr>
            <a:lvl5pPr marL="1828800" indent="0">
              <a:buNone/>
              <a:defRPr>
                <a:solidFill>
                  <a:srgbClr val="505050"/>
                </a:solidFill>
                <a:latin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10" name="Rectangle 9"/>
          <p:cNvSpPr/>
          <p:nvPr userDrawn="1"/>
        </p:nvSpPr>
        <p:spPr>
          <a:xfrm>
            <a:off x="0" y="5655351"/>
            <a:ext cx="9144000" cy="728362"/>
          </a:xfrm>
          <a:prstGeom prst="rect">
            <a:avLst/>
          </a:prstGeom>
          <a:solidFill>
            <a:srgbClr val="F3F3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Text Placeholder 12"/>
          <p:cNvSpPr>
            <a:spLocks noGrp="1"/>
          </p:cNvSpPr>
          <p:nvPr>
            <p:ph type="body" sz="quarter" idx="11" hasCustomPrompt="1"/>
          </p:nvPr>
        </p:nvSpPr>
        <p:spPr>
          <a:xfrm>
            <a:off x="252413" y="5655351"/>
            <a:ext cx="8640000" cy="727449"/>
          </a:xfrm>
          <a:prstGeom prst="rect">
            <a:avLst/>
          </a:prstGeom>
        </p:spPr>
        <p:txBody>
          <a:bodyPr lIns="0" tIns="0" rIns="0" bIns="0" anchor="ctr" anchorCtr="0"/>
          <a:lstStyle>
            <a:lvl1pPr marL="0" indent="0" algn="l">
              <a:buNone/>
              <a:defRPr sz="1000">
                <a:solidFill>
                  <a:srgbClr val="534A46"/>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err="1" smtClean="0"/>
              <a:t>Indsæt</a:t>
            </a:r>
            <a:r>
              <a:rPr lang="en-US" smtClean="0"/>
              <a:t> tekst</a:t>
            </a:r>
            <a:endParaRPr lang="da-DK" dirty="0"/>
          </a:p>
        </p:txBody>
      </p:sp>
      <p:sp>
        <p:nvSpPr>
          <p:cNvPr id="12"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416519351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Bund tekst------- Indhold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
        <p:nvSpPr>
          <p:cNvPr id="4" name="Content Placeholder 4"/>
          <p:cNvSpPr>
            <a:spLocks noGrp="1"/>
          </p:cNvSpPr>
          <p:nvPr>
            <p:ph sz="quarter" idx="13"/>
          </p:nvPr>
        </p:nvSpPr>
        <p:spPr>
          <a:xfrm>
            <a:off x="250826" y="1205136"/>
            <a:ext cx="2021066" cy="4968552"/>
          </a:xfrm>
          <a:prstGeom prst="rect">
            <a:avLst/>
          </a:prstGeom>
        </p:spPr>
        <p:txBody>
          <a:bodyPr lIns="0" tIns="0" rIns="0" bIns="0"/>
          <a:lstStyle>
            <a:lvl1pPr marL="0" indent="0">
              <a:buNone/>
              <a:defRPr>
                <a:solidFill>
                  <a:srgbClr val="505050"/>
                </a:solidFill>
                <a:latin typeface="Verdana" panose="020B0604030504040204" pitchFamily="34" charset="0"/>
              </a:defRPr>
            </a:lvl1pPr>
            <a:lvl2pPr marL="457200" indent="0">
              <a:buNone/>
              <a:defRPr>
                <a:solidFill>
                  <a:srgbClr val="505050"/>
                </a:solidFill>
                <a:latin typeface="Verdana" panose="020B0604030504040204" pitchFamily="34" charset="0"/>
              </a:defRPr>
            </a:lvl2pPr>
            <a:lvl3pPr marL="914400" indent="0">
              <a:buNone/>
              <a:defRPr>
                <a:solidFill>
                  <a:srgbClr val="505050"/>
                </a:solidFill>
                <a:latin typeface="Verdana" panose="020B0604030504040204" pitchFamily="34" charset="0"/>
              </a:defRPr>
            </a:lvl3pPr>
            <a:lvl4pPr marL="1371600" indent="0">
              <a:buNone/>
              <a:defRPr>
                <a:solidFill>
                  <a:srgbClr val="505050"/>
                </a:solidFill>
                <a:latin typeface="Verdana" panose="020B0604030504040204" pitchFamily="34" charset="0"/>
              </a:defRPr>
            </a:lvl4pPr>
            <a:lvl5pPr marL="1828800" indent="0">
              <a:buNone/>
              <a:defRPr>
                <a:solidFill>
                  <a:srgbClr val="505050"/>
                </a:solidFill>
                <a:latin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12"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
        <p:nvSpPr>
          <p:cNvPr id="8" name="Rectangle 7"/>
          <p:cNvSpPr/>
          <p:nvPr userDrawn="1"/>
        </p:nvSpPr>
        <p:spPr>
          <a:xfrm>
            <a:off x="0" y="6093296"/>
            <a:ext cx="9143999" cy="288000"/>
          </a:xfrm>
          <a:prstGeom prst="rect">
            <a:avLst/>
          </a:prstGeom>
          <a:gradFill flip="none" rotWithShape="1">
            <a:gsLst>
              <a:gs pos="0">
                <a:schemeClr val="tx1">
                  <a:alpha val="1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9" name="Content Placeholder 4"/>
          <p:cNvSpPr>
            <a:spLocks noGrp="1"/>
          </p:cNvSpPr>
          <p:nvPr>
            <p:ph sz="quarter" idx="17"/>
          </p:nvPr>
        </p:nvSpPr>
        <p:spPr>
          <a:xfrm>
            <a:off x="2459303" y="1205136"/>
            <a:ext cx="2021066" cy="4968552"/>
          </a:xfrm>
          <a:prstGeom prst="rect">
            <a:avLst/>
          </a:prstGeom>
        </p:spPr>
        <p:txBody>
          <a:bodyPr lIns="0" tIns="0" rIns="0" bIns="0"/>
          <a:lstStyle>
            <a:lvl1pPr marL="0" indent="0">
              <a:buNone/>
              <a:defRPr>
                <a:solidFill>
                  <a:srgbClr val="505050"/>
                </a:solidFill>
                <a:latin typeface="Verdana" panose="020B0604030504040204" pitchFamily="34" charset="0"/>
              </a:defRPr>
            </a:lvl1pPr>
            <a:lvl2pPr marL="457200" indent="0">
              <a:buNone/>
              <a:defRPr>
                <a:solidFill>
                  <a:srgbClr val="505050"/>
                </a:solidFill>
                <a:latin typeface="Verdana" panose="020B0604030504040204" pitchFamily="34" charset="0"/>
              </a:defRPr>
            </a:lvl2pPr>
            <a:lvl3pPr marL="914400" indent="0">
              <a:buNone/>
              <a:defRPr>
                <a:solidFill>
                  <a:srgbClr val="505050"/>
                </a:solidFill>
                <a:latin typeface="Verdana" panose="020B0604030504040204" pitchFamily="34" charset="0"/>
              </a:defRPr>
            </a:lvl3pPr>
            <a:lvl4pPr marL="1371600" indent="0">
              <a:buNone/>
              <a:defRPr>
                <a:solidFill>
                  <a:srgbClr val="505050"/>
                </a:solidFill>
                <a:latin typeface="Verdana" panose="020B0604030504040204" pitchFamily="34" charset="0"/>
              </a:defRPr>
            </a:lvl4pPr>
            <a:lvl5pPr marL="1828800" indent="0">
              <a:buNone/>
              <a:defRPr>
                <a:solidFill>
                  <a:srgbClr val="505050"/>
                </a:solidFill>
                <a:latin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13" name="Content Placeholder 4"/>
          <p:cNvSpPr>
            <a:spLocks noGrp="1"/>
          </p:cNvSpPr>
          <p:nvPr>
            <p:ph sz="quarter" idx="18"/>
          </p:nvPr>
        </p:nvSpPr>
        <p:spPr>
          <a:xfrm>
            <a:off x="4667780" y="1205136"/>
            <a:ext cx="2021066" cy="4968552"/>
          </a:xfrm>
          <a:prstGeom prst="rect">
            <a:avLst/>
          </a:prstGeom>
        </p:spPr>
        <p:txBody>
          <a:bodyPr lIns="0" tIns="0" rIns="0" bIns="0"/>
          <a:lstStyle>
            <a:lvl1pPr marL="0" indent="0">
              <a:buNone/>
              <a:defRPr>
                <a:solidFill>
                  <a:srgbClr val="505050"/>
                </a:solidFill>
                <a:latin typeface="Verdana" panose="020B0604030504040204" pitchFamily="34" charset="0"/>
              </a:defRPr>
            </a:lvl1pPr>
            <a:lvl2pPr marL="457200" indent="0">
              <a:buNone/>
              <a:defRPr>
                <a:solidFill>
                  <a:srgbClr val="505050"/>
                </a:solidFill>
                <a:latin typeface="Verdana" panose="020B0604030504040204" pitchFamily="34" charset="0"/>
              </a:defRPr>
            </a:lvl2pPr>
            <a:lvl3pPr marL="914400" indent="0">
              <a:buNone/>
              <a:defRPr>
                <a:solidFill>
                  <a:srgbClr val="505050"/>
                </a:solidFill>
                <a:latin typeface="Verdana" panose="020B0604030504040204" pitchFamily="34" charset="0"/>
              </a:defRPr>
            </a:lvl3pPr>
            <a:lvl4pPr marL="1371600" indent="0">
              <a:buNone/>
              <a:defRPr>
                <a:solidFill>
                  <a:srgbClr val="505050"/>
                </a:solidFill>
                <a:latin typeface="Verdana" panose="020B0604030504040204" pitchFamily="34" charset="0"/>
              </a:defRPr>
            </a:lvl4pPr>
            <a:lvl5pPr marL="1828800" indent="0">
              <a:buNone/>
              <a:defRPr>
                <a:solidFill>
                  <a:srgbClr val="505050"/>
                </a:solidFill>
                <a:latin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14" name="Content Placeholder 4"/>
          <p:cNvSpPr>
            <a:spLocks noGrp="1"/>
          </p:cNvSpPr>
          <p:nvPr>
            <p:ph sz="quarter" idx="19"/>
          </p:nvPr>
        </p:nvSpPr>
        <p:spPr>
          <a:xfrm>
            <a:off x="6876256" y="1205136"/>
            <a:ext cx="2021066" cy="4968552"/>
          </a:xfrm>
          <a:prstGeom prst="rect">
            <a:avLst/>
          </a:prstGeom>
        </p:spPr>
        <p:txBody>
          <a:bodyPr lIns="0" tIns="0" rIns="0" bIns="0"/>
          <a:lstStyle>
            <a:lvl1pPr marL="0" indent="0">
              <a:buNone/>
              <a:defRPr>
                <a:solidFill>
                  <a:srgbClr val="505050"/>
                </a:solidFill>
                <a:latin typeface="Verdana" panose="020B0604030504040204" pitchFamily="34" charset="0"/>
              </a:defRPr>
            </a:lvl1pPr>
            <a:lvl2pPr marL="457200" indent="0">
              <a:buNone/>
              <a:defRPr>
                <a:solidFill>
                  <a:srgbClr val="505050"/>
                </a:solidFill>
                <a:latin typeface="Verdana" panose="020B0604030504040204" pitchFamily="34" charset="0"/>
              </a:defRPr>
            </a:lvl2pPr>
            <a:lvl3pPr marL="914400" indent="0">
              <a:buNone/>
              <a:defRPr>
                <a:solidFill>
                  <a:srgbClr val="505050"/>
                </a:solidFill>
                <a:latin typeface="Verdana" panose="020B0604030504040204" pitchFamily="34" charset="0"/>
              </a:defRPr>
            </a:lvl3pPr>
            <a:lvl4pPr marL="1371600" indent="0">
              <a:buNone/>
              <a:defRPr>
                <a:solidFill>
                  <a:srgbClr val="505050"/>
                </a:solidFill>
                <a:latin typeface="Verdana" panose="020B0604030504040204" pitchFamily="34" charset="0"/>
              </a:defRPr>
            </a:lvl4pPr>
            <a:lvl5pPr marL="1828800" indent="0">
              <a:buNone/>
              <a:defRPr>
                <a:solidFill>
                  <a:srgbClr val="505050"/>
                </a:solidFill>
                <a:latin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Tree>
    <p:extLst>
      <p:ext uri="{BB962C8B-B14F-4D97-AF65-F5344CB8AC3E}">
        <p14:creationId xmlns:p14="http://schemas.microsoft.com/office/powerpoint/2010/main" val="306216030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op+bund tekst   Indhold blan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
        <p:nvSpPr>
          <p:cNvPr id="5" name="Rectangle 4"/>
          <p:cNvSpPr/>
          <p:nvPr userDrawn="1"/>
        </p:nvSpPr>
        <p:spPr>
          <a:xfrm>
            <a:off x="1" y="1628800"/>
            <a:ext cx="9143999" cy="288000"/>
          </a:xfrm>
          <a:prstGeom prst="rect">
            <a:avLst/>
          </a:prstGeom>
          <a:gradFill flip="none" rotWithShape="1">
            <a:gsLst>
              <a:gs pos="0">
                <a:schemeClr val="tx1">
                  <a:alpha val="1000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Text Placeholder 12"/>
          <p:cNvSpPr>
            <a:spLocks noGrp="1"/>
          </p:cNvSpPr>
          <p:nvPr>
            <p:ph type="body" sz="quarter" idx="12" hasCustomPrompt="1"/>
          </p:nvPr>
        </p:nvSpPr>
        <p:spPr>
          <a:xfrm>
            <a:off x="252000" y="784800"/>
            <a:ext cx="8640000" cy="844000"/>
          </a:xfrm>
          <a:prstGeom prst="rect">
            <a:avLst/>
          </a:prstGeom>
        </p:spPr>
        <p:txBody>
          <a:bodyPr lIns="0" tIns="0" rIns="0" bIns="0" anchor="ctr" anchorCtr="0"/>
          <a:lstStyle>
            <a:lvl1pPr marL="0" indent="0" algn="l">
              <a:lnSpc>
                <a:spcPct val="80000"/>
              </a:lnSpc>
              <a:buNone/>
              <a:defRPr sz="1400">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t>
            </a:r>
            <a:r>
              <a:rPr lang="en-US" dirty="0" err="1" smtClean="0"/>
              <a:t>tekst</a:t>
            </a:r>
            <a:endParaRPr lang="da-DK" dirty="0"/>
          </a:p>
        </p:txBody>
      </p:sp>
      <p:sp>
        <p:nvSpPr>
          <p:cNvPr id="11" name="Rectangle 10"/>
          <p:cNvSpPr/>
          <p:nvPr userDrawn="1"/>
        </p:nvSpPr>
        <p:spPr>
          <a:xfrm>
            <a:off x="0" y="5655351"/>
            <a:ext cx="9144000" cy="728362"/>
          </a:xfrm>
          <a:prstGeom prst="rect">
            <a:avLst/>
          </a:prstGeom>
          <a:solidFill>
            <a:srgbClr val="F3F3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2" name="Text Placeholder 12"/>
          <p:cNvSpPr>
            <a:spLocks noGrp="1"/>
          </p:cNvSpPr>
          <p:nvPr>
            <p:ph type="body" sz="quarter" idx="11" hasCustomPrompt="1"/>
          </p:nvPr>
        </p:nvSpPr>
        <p:spPr>
          <a:xfrm>
            <a:off x="252413" y="5655351"/>
            <a:ext cx="8640000" cy="727449"/>
          </a:xfrm>
          <a:prstGeom prst="rect">
            <a:avLst/>
          </a:prstGeom>
        </p:spPr>
        <p:txBody>
          <a:bodyPr lIns="0" tIns="0" rIns="0" bIns="0" anchor="ctr" anchorCtr="0"/>
          <a:lstStyle>
            <a:lvl1pPr marL="0" indent="0" algn="l">
              <a:buNone/>
              <a:defRPr sz="1000">
                <a:solidFill>
                  <a:srgbClr val="534A46"/>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err="1" smtClean="0"/>
              <a:t>Indsæt</a:t>
            </a:r>
            <a:r>
              <a:rPr lang="en-US" smtClean="0"/>
              <a:t> tekst</a:t>
            </a:r>
            <a:endParaRPr lang="da-DK" dirty="0"/>
          </a:p>
        </p:txBody>
      </p:sp>
      <p:sp>
        <p:nvSpPr>
          <p:cNvPr id="13"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232840027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da-DK"/>
          </a:p>
        </p:txBody>
      </p:sp>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Tree>
    <p:extLst>
      <p:ext uri="{BB962C8B-B14F-4D97-AF65-F5344CB8AC3E}">
        <p14:creationId xmlns:p14="http://schemas.microsoft.com/office/powerpoint/2010/main" val="8623762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gside">
    <p:spTree>
      <p:nvGrpSpPr>
        <p:cNvPr id="1" name=""/>
        <p:cNvGrpSpPr/>
        <p:nvPr/>
      </p:nvGrpSpPr>
      <p:grpSpPr>
        <a:xfrm>
          <a:off x="0" y="0"/>
          <a:ext cx="0" cy="0"/>
          <a:chOff x="0" y="0"/>
          <a:chExt cx="0" cy="0"/>
        </a:xfrm>
      </p:grpSpPr>
      <p:sp>
        <p:nvSpPr>
          <p:cNvPr id="31" name="Rectangle 30"/>
          <p:cNvSpPr/>
          <p:nvPr userDrawn="1"/>
        </p:nvSpPr>
        <p:spPr>
          <a:xfrm>
            <a:off x="0" y="0"/>
            <a:ext cx="9144000" cy="6858000"/>
          </a:xfrm>
          <a:prstGeom prst="rect">
            <a:avLst/>
          </a:prstGeom>
          <a:solidFill>
            <a:srgbClr val="534A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sp>
        <p:nvSpPr>
          <p:cNvPr id="32" name="Rectangle 31"/>
          <p:cNvSpPr/>
          <p:nvPr userDrawn="1"/>
        </p:nvSpPr>
        <p:spPr>
          <a:xfrm>
            <a:off x="7956" y="1844824"/>
            <a:ext cx="9121643" cy="3240360"/>
          </a:xfrm>
          <a:prstGeom prst="rect">
            <a:avLst/>
          </a:prstGeom>
          <a:solidFill>
            <a:srgbClr val="941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sp>
        <p:nvSpPr>
          <p:cNvPr id="33" name="Rectangle 32"/>
          <p:cNvSpPr/>
          <p:nvPr userDrawn="1"/>
        </p:nvSpPr>
        <p:spPr>
          <a:xfrm>
            <a:off x="7956" y="4742466"/>
            <a:ext cx="9136044" cy="377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62146" y="2951294"/>
            <a:ext cx="5544616" cy="837746"/>
          </a:xfrm>
          <a:prstGeom prst="rect">
            <a:avLst/>
          </a:prstGeom>
        </p:spPr>
      </p:pic>
      <p:sp>
        <p:nvSpPr>
          <p:cNvPr id="5" name="Rectangle 4"/>
          <p:cNvSpPr/>
          <p:nvPr userDrawn="1"/>
        </p:nvSpPr>
        <p:spPr>
          <a:xfrm>
            <a:off x="0" y="4854203"/>
            <a:ext cx="9129599" cy="153888"/>
          </a:xfrm>
          <a:prstGeom prst="rect">
            <a:avLst/>
          </a:prstGeom>
        </p:spPr>
        <p:txBody>
          <a:bodyPr wrap="square" lIns="0" tIns="0" rIns="0" bIns="0">
            <a:spAutoFit/>
          </a:bodyPr>
          <a:lstStyle/>
          <a:p>
            <a:pPr algn="ctr"/>
            <a:r>
              <a:rPr lang="da-DK" sz="1000" smtClean="0">
                <a:solidFill>
                  <a:schemeClr val="tx1"/>
                </a:solidFill>
                <a:latin typeface="Verdana" panose="020B0604030504040204" pitchFamily="34" charset="0"/>
                <a:ea typeface="Verdana" panose="020B0604030504040204" pitchFamily="34" charset="0"/>
                <a:cs typeface="Verdana" panose="020B0604030504040204" pitchFamily="34" charset="0"/>
              </a:rPr>
              <a:t>Ældre Sagen • Nørregade 49 • 1165 København K • Tlf.: 33 96 86 86 • E-mailaeldresagen@aeldresagen.dk</a:t>
            </a:r>
            <a:endParaRPr lang="da-DK" sz="100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735845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op+bund tekst   Indhold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sz="900">
                <a:latin typeface="Verdana" panose="020B0604030504040204" pitchFamily="34" charset="0"/>
                <a:ea typeface="Verdana" panose="020B0604030504040204" pitchFamily="34" charset="0"/>
                <a:cs typeface="Verdana" panose="020B0604030504040204" pitchFamily="34" charset="0"/>
              </a:defRPr>
            </a:lvl1pPr>
          </a:lstStyle>
          <a:p>
            <a:fld id="{CA4DA681-0FBF-49FE-9E78-8A28BACF3F5C}" type="slidenum">
              <a:rPr lang="da-DK" smtClean="0"/>
              <a:pPr/>
              <a:t>‹nr.›</a:t>
            </a:fld>
            <a:endParaRPr lang="da-DK" dirty="0"/>
          </a:p>
        </p:txBody>
      </p:sp>
      <p:sp>
        <p:nvSpPr>
          <p:cNvPr id="4" name="Content Placeholder 4"/>
          <p:cNvSpPr>
            <a:spLocks noGrp="1"/>
          </p:cNvSpPr>
          <p:nvPr>
            <p:ph sz="quarter" idx="13"/>
          </p:nvPr>
        </p:nvSpPr>
        <p:spPr>
          <a:xfrm>
            <a:off x="250825" y="1916800"/>
            <a:ext cx="8640000" cy="3600432"/>
          </a:xfrm>
          <a:prstGeom prst="rect">
            <a:avLst/>
          </a:prstGeom>
        </p:spPr>
        <p:txBody>
          <a:bodyPr lIns="0" tIns="0" rIns="0" bIns="0"/>
          <a:lstStyle>
            <a:lvl1pPr marL="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7" name="Rectangle 6"/>
          <p:cNvSpPr/>
          <p:nvPr userDrawn="1"/>
        </p:nvSpPr>
        <p:spPr>
          <a:xfrm>
            <a:off x="1" y="1628800"/>
            <a:ext cx="9143999" cy="288000"/>
          </a:xfrm>
          <a:prstGeom prst="rect">
            <a:avLst/>
          </a:prstGeom>
          <a:gradFill flip="none" rotWithShape="1">
            <a:gsLst>
              <a:gs pos="0">
                <a:schemeClr val="tx1">
                  <a:alpha val="1000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Text Placeholder 12"/>
          <p:cNvSpPr>
            <a:spLocks noGrp="1"/>
          </p:cNvSpPr>
          <p:nvPr>
            <p:ph type="body" sz="quarter" idx="12" hasCustomPrompt="1"/>
          </p:nvPr>
        </p:nvSpPr>
        <p:spPr>
          <a:xfrm>
            <a:off x="252000" y="784800"/>
            <a:ext cx="8640000" cy="844000"/>
          </a:xfrm>
          <a:prstGeom prst="rect">
            <a:avLst/>
          </a:prstGeom>
        </p:spPr>
        <p:txBody>
          <a:bodyPr lIns="0" tIns="0" rIns="0" bIns="0" anchor="ctr" anchorCtr="0"/>
          <a:lstStyle>
            <a:lvl1pPr marL="0" indent="0" algn="l">
              <a:lnSpc>
                <a:spcPct val="80000"/>
              </a:lnSpc>
              <a:buNone/>
              <a:defRPr sz="1400">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t>
            </a:r>
            <a:r>
              <a:rPr lang="en-US" dirty="0" err="1" smtClean="0"/>
              <a:t>tekst</a:t>
            </a:r>
            <a:endParaRPr lang="da-DK" dirty="0"/>
          </a:p>
        </p:txBody>
      </p:sp>
      <p:sp>
        <p:nvSpPr>
          <p:cNvPr id="12" name="Rectangle 11"/>
          <p:cNvSpPr/>
          <p:nvPr userDrawn="1"/>
        </p:nvSpPr>
        <p:spPr>
          <a:xfrm>
            <a:off x="0" y="5655351"/>
            <a:ext cx="9144000" cy="728362"/>
          </a:xfrm>
          <a:prstGeom prst="rect">
            <a:avLst/>
          </a:prstGeom>
          <a:solidFill>
            <a:srgbClr val="F3F3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3" name="Text Placeholder 12"/>
          <p:cNvSpPr>
            <a:spLocks noGrp="1"/>
          </p:cNvSpPr>
          <p:nvPr>
            <p:ph type="body" sz="quarter" idx="11" hasCustomPrompt="1"/>
          </p:nvPr>
        </p:nvSpPr>
        <p:spPr>
          <a:xfrm>
            <a:off x="252413" y="5655351"/>
            <a:ext cx="8640000" cy="727449"/>
          </a:xfrm>
          <a:prstGeom prst="rect">
            <a:avLst/>
          </a:prstGeom>
        </p:spPr>
        <p:txBody>
          <a:bodyPr lIns="0" tIns="0" rIns="0" bIns="0" anchor="ctr" anchorCtr="0"/>
          <a:lstStyle>
            <a:lvl1pPr marL="0" indent="0" algn="l">
              <a:buNone/>
              <a:defRPr sz="1000">
                <a:solidFill>
                  <a:srgbClr val="534A46"/>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err="1" smtClean="0"/>
              <a:t>Indsæt</a:t>
            </a:r>
            <a:r>
              <a:rPr lang="en-US" smtClean="0"/>
              <a:t> tekst</a:t>
            </a:r>
            <a:endParaRPr lang="da-DK" dirty="0"/>
          </a:p>
        </p:txBody>
      </p:sp>
      <p:sp>
        <p:nvSpPr>
          <p:cNvPr id="14"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232670811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op+bund tekst   indhold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sz="900">
                <a:latin typeface="Verdana" panose="020B0604030504040204" pitchFamily="34" charset="0"/>
                <a:ea typeface="Verdana" panose="020B0604030504040204" pitchFamily="34" charset="0"/>
                <a:cs typeface="Verdana" panose="020B0604030504040204" pitchFamily="34" charset="0"/>
              </a:defRPr>
            </a:lvl1pPr>
          </a:lstStyle>
          <a:p>
            <a:fld id="{CA4DA681-0FBF-49FE-9E78-8A28BACF3F5C}" type="slidenum">
              <a:rPr lang="da-DK" smtClean="0"/>
              <a:pPr/>
              <a:t>‹nr.›</a:t>
            </a:fld>
            <a:endParaRPr lang="da-DK" dirty="0"/>
          </a:p>
        </p:txBody>
      </p:sp>
      <p:sp>
        <p:nvSpPr>
          <p:cNvPr id="4" name="Content Placeholder 4"/>
          <p:cNvSpPr>
            <a:spLocks noGrp="1"/>
          </p:cNvSpPr>
          <p:nvPr>
            <p:ph sz="quarter" idx="13"/>
          </p:nvPr>
        </p:nvSpPr>
        <p:spPr>
          <a:xfrm>
            <a:off x="250825" y="1916800"/>
            <a:ext cx="4177159" cy="3600432"/>
          </a:xfrm>
          <a:prstGeom prst="rect">
            <a:avLst/>
          </a:prstGeom>
        </p:spPr>
        <p:txBody>
          <a:bodyPr lIns="0" tIns="0" rIns="0" bIns="0"/>
          <a:lstStyle>
            <a:lvl1pPr marL="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6" name="Content Placeholder 4"/>
          <p:cNvSpPr>
            <a:spLocks noGrp="1"/>
          </p:cNvSpPr>
          <p:nvPr>
            <p:ph sz="quarter" idx="14"/>
          </p:nvPr>
        </p:nvSpPr>
        <p:spPr>
          <a:xfrm>
            <a:off x="4716016" y="1916800"/>
            <a:ext cx="4177159" cy="3600432"/>
          </a:xfrm>
          <a:prstGeom prst="rect">
            <a:avLst/>
          </a:prstGeom>
        </p:spPr>
        <p:txBody>
          <a:bodyPr lIns="0" tIns="0" rIns="0" bIns="0"/>
          <a:lstStyle>
            <a:lvl1pPr marL="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8" name="Rectangle 7"/>
          <p:cNvSpPr/>
          <p:nvPr userDrawn="1"/>
        </p:nvSpPr>
        <p:spPr>
          <a:xfrm>
            <a:off x="1" y="1628800"/>
            <a:ext cx="9143999" cy="288000"/>
          </a:xfrm>
          <a:prstGeom prst="rect">
            <a:avLst/>
          </a:prstGeom>
          <a:gradFill flip="none" rotWithShape="1">
            <a:gsLst>
              <a:gs pos="0">
                <a:schemeClr val="tx1">
                  <a:alpha val="1000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Text Placeholder 12"/>
          <p:cNvSpPr>
            <a:spLocks noGrp="1"/>
          </p:cNvSpPr>
          <p:nvPr>
            <p:ph type="body" sz="quarter" idx="12" hasCustomPrompt="1"/>
          </p:nvPr>
        </p:nvSpPr>
        <p:spPr>
          <a:xfrm>
            <a:off x="252000" y="784800"/>
            <a:ext cx="8640000" cy="844000"/>
          </a:xfrm>
          <a:prstGeom prst="rect">
            <a:avLst/>
          </a:prstGeom>
        </p:spPr>
        <p:txBody>
          <a:bodyPr lIns="0" tIns="0" rIns="0" bIns="0" anchor="ctr" anchorCtr="0"/>
          <a:lstStyle>
            <a:lvl1pPr marL="0" indent="0" algn="l">
              <a:lnSpc>
                <a:spcPct val="80000"/>
              </a:lnSpc>
              <a:buNone/>
              <a:defRPr sz="1400">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t>
            </a:r>
            <a:r>
              <a:rPr lang="en-US" dirty="0" err="1" smtClean="0"/>
              <a:t>tekst</a:t>
            </a:r>
            <a:endParaRPr lang="da-DK" dirty="0"/>
          </a:p>
        </p:txBody>
      </p:sp>
      <p:sp>
        <p:nvSpPr>
          <p:cNvPr id="13" name="Rectangle 12"/>
          <p:cNvSpPr/>
          <p:nvPr userDrawn="1"/>
        </p:nvSpPr>
        <p:spPr>
          <a:xfrm>
            <a:off x="0" y="5655351"/>
            <a:ext cx="9144000" cy="728362"/>
          </a:xfrm>
          <a:prstGeom prst="rect">
            <a:avLst/>
          </a:prstGeom>
          <a:solidFill>
            <a:srgbClr val="F3F3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 name="Text Placeholder 12"/>
          <p:cNvSpPr>
            <a:spLocks noGrp="1"/>
          </p:cNvSpPr>
          <p:nvPr>
            <p:ph type="body" sz="quarter" idx="11" hasCustomPrompt="1"/>
          </p:nvPr>
        </p:nvSpPr>
        <p:spPr>
          <a:xfrm>
            <a:off x="252413" y="5655351"/>
            <a:ext cx="8640000" cy="727449"/>
          </a:xfrm>
          <a:prstGeom prst="rect">
            <a:avLst/>
          </a:prstGeom>
        </p:spPr>
        <p:txBody>
          <a:bodyPr lIns="0" tIns="0" rIns="0" bIns="0" anchor="ctr" anchorCtr="0"/>
          <a:lstStyle>
            <a:lvl1pPr marL="0" indent="0" algn="l">
              <a:buNone/>
              <a:defRPr sz="1000">
                <a:solidFill>
                  <a:srgbClr val="534A46"/>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err="1" smtClean="0"/>
              <a:t>Indsæt</a:t>
            </a:r>
            <a:r>
              <a:rPr lang="en-US" smtClean="0"/>
              <a:t> tekst</a:t>
            </a:r>
            <a:endParaRPr lang="da-DK" dirty="0"/>
          </a:p>
        </p:txBody>
      </p:sp>
      <p:sp>
        <p:nvSpPr>
          <p:cNvPr id="15"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213690679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Bund tekst------- Indhold blank">
    <p:spTree>
      <p:nvGrpSpPr>
        <p:cNvPr id="1" name=""/>
        <p:cNvGrpSpPr/>
        <p:nvPr/>
      </p:nvGrpSpPr>
      <p:grpSpPr>
        <a:xfrm>
          <a:off x="0" y="0"/>
          <a:ext cx="0" cy="0"/>
          <a:chOff x="0" y="0"/>
          <a:chExt cx="0" cy="0"/>
        </a:xfrm>
      </p:grpSpPr>
      <p:sp>
        <p:nvSpPr>
          <p:cNvPr id="8" name="Rectangle 7"/>
          <p:cNvSpPr/>
          <p:nvPr userDrawn="1"/>
        </p:nvSpPr>
        <p:spPr>
          <a:xfrm>
            <a:off x="0" y="4725144"/>
            <a:ext cx="9144000" cy="1658569"/>
          </a:xfrm>
          <a:prstGeom prst="rect">
            <a:avLst/>
          </a:prstGeom>
          <a:solidFill>
            <a:srgbClr val="F3F3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Slide Number Placeholder 2"/>
          <p:cNvSpPr>
            <a:spLocks noGrp="1"/>
          </p:cNvSpPr>
          <p:nvPr>
            <p:ph type="sldNum" sz="quarter" idx="10"/>
          </p:nvPr>
        </p:nvSpPr>
        <p:spPr/>
        <p:txBody>
          <a:bodyPr/>
          <a:lstStyle>
            <a:lvl1pPr>
              <a:defRPr sz="900">
                <a:latin typeface="Verdana" panose="020B0604030504040204" pitchFamily="34" charset="0"/>
                <a:ea typeface="Verdana" panose="020B0604030504040204" pitchFamily="34" charset="0"/>
                <a:cs typeface="Verdana" panose="020B0604030504040204" pitchFamily="34" charset="0"/>
              </a:defRPr>
            </a:lvl1pPr>
          </a:lstStyle>
          <a:p>
            <a:fld id="{CA4DA681-0FBF-49FE-9E78-8A28BACF3F5C}" type="slidenum">
              <a:rPr lang="da-DK" smtClean="0"/>
              <a:pPr/>
              <a:t>‹nr.›</a:t>
            </a:fld>
            <a:endParaRPr lang="da-DK" dirty="0"/>
          </a:p>
        </p:txBody>
      </p:sp>
      <p:sp>
        <p:nvSpPr>
          <p:cNvPr id="5" name="Text Placeholder 12"/>
          <p:cNvSpPr>
            <a:spLocks noGrp="1"/>
          </p:cNvSpPr>
          <p:nvPr>
            <p:ph type="body" sz="quarter" idx="11" hasCustomPrompt="1"/>
          </p:nvPr>
        </p:nvSpPr>
        <p:spPr>
          <a:xfrm>
            <a:off x="252413" y="4725144"/>
            <a:ext cx="8640000" cy="1657657"/>
          </a:xfrm>
          <a:prstGeom prst="rect">
            <a:avLst/>
          </a:prstGeom>
        </p:spPr>
        <p:txBody>
          <a:bodyPr lIns="0" tIns="0" rIns="0" bIns="0" anchor="ctr" anchorCtr="0"/>
          <a:lstStyle>
            <a:lvl1pPr marL="0" indent="0" algn="l">
              <a:lnSpc>
                <a:spcPct val="90000"/>
              </a:lnSpc>
              <a:buNone/>
              <a:defRPr sz="900">
                <a:solidFill>
                  <a:srgbClr val="534A46"/>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1</a:t>
            </a:r>
          </a:p>
          <a:p>
            <a:pPr lvl="0"/>
            <a:r>
              <a:rPr lang="en-US" smtClean="0"/>
              <a:t>2</a:t>
            </a:r>
          </a:p>
          <a:p>
            <a:pPr lvl="0"/>
            <a:r>
              <a:rPr lang="en-US" smtClean="0"/>
              <a:t>3</a:t>
            </a:r>
          </a:p>
          <a:p>
            <a:pPr lvl="0"/>
            <a:r>
              <a:rPr lang="en-US" smtClean="0"/>
              <a:t>4</a:t>
            </a:r>
          </a:p>
          <a:p>
            <a:pPr lvl="0"/>
            <a:r>
              <a:rPr lang="en-US" smtClean="0"/>
              <a:t>5</a:t>
            </a:r>
          </a:p>
          <a:p>
            <a:pPr lvl="0"/>
            <a:r>
              <a:rPr lang="en-US" smtClean="0"/>
              <a:t>6</a:t>
            </a:r>
          </a:p>
          <a:p>
            <a:pPr lvl="0"/>
            <a:r>
              <a:rPr lang="en-US" smtClean="0"/>
              <a:t>7</a:t>
            </a:r>
          </a:p>
          <a:p>
            <a:pPr lvl="0"/>
            <a:r>
              <a:rPr lang="en-US" smtClean="0"/>
              <a:t>8</a:t>
            </a:r>
          </a:p>
          <a:p>
            <a:pPr lvl="0"/>
            <a:r>
              <a:rPr lang="en-US" smtClean="0"/>
              <a:t>9</a:t>
            </a:r>
          </a:p>
          <a:p>
            <a:pPr lvl="0"/>
            <a:r>
              <a:rPr lang="en-US" smtClean="0"/>
              <a:t>10</a:t>
            </a:r>
            <a:endParaRPr lang="da-DK" dirty="0"/>
          </a:p>
        </p:txBody>
      </p:sp>
      <p:sp>
        <p:nvSpPr>
          <p:cNvPr id="9"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288756637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und tekst------- Indhold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sz="900"/>
            </a:lvl1pPr>
          </a:lstStyle>
          <a:p>
            <a:fld id="{CA4DA681-0FBF-49FE-9E78-8A28BACF3F5C}" type="slidenum">
              <a:rPr lang="da-DK" smtClean="0"/>
              <a:pPr/>
              <a:t>‹nr.›</a:t>
            </a:fld>
            <a:endParaRPr lang="da-DK" dirty="0"/>
          </a:p>
        </p:txBody>
      </p:sp>
      <p:sp>
        <p:nvSpPr>
          <p:cNvPr id="4" name="Content Placeholder 4"/>
          <p:cNvSpPr>
            <a:spLocks noGrp="1"/>
          </p:cNvSpPr>
          <p:nvPr>
            <p:ph sz="quarter" idx="13"/>
          </p:nvPr>
        </p:nvSpPr>
        <p:spPr>
          <a:xfrm>
            <a:off x="250825" y="1052736"/>
            <a:ext cx="8640000" cy="3528392"/>
          </a:xfrm>
          <a:prstGeom prst="rect">
            <a:avLst/>
          </a:prstGeom>
        </p:spPr>
        <p:txBody>
          <a:bodyPr lIns="0" tIns="0" rIns="0" bIns="0"/>
          <a:lstStyle>
            <a:lvl1pPr marL="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11"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
        <p:nvSpPr>
          <p:cNvPr id="7" name="Rectangle 6"/>
          <p:cNvSpPr/>
          <p:nvPr userDrawn="1"/>
        </p:nvSpPr>
        <p:spPr>
          <a:xfrm>
            <a:off x="0" y="4725144"/>
            <a:ext cx="9144000" cy="1658569"/>
          </a:xfrm>
          <a:prstGeom prst="rect">
            <a:avLst/>
          </a:prstGeom>
          <a:solidFill>
            <a:srgbClr val="F3F3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Text Placeholder 12"/>
          <p:cNvSpPr>
            <a:spLocks noGrp="1"/>
          </p:cNvSpPr>
          <p:nvPr>
            <p:ph type="body" sz="quarter" idx="11" hasCustomPrompt="1"/>
          </p:nvPr>
        </p:nvSpPr>
        <p:spPr>
          <a:xfrm>
            <a:off x="252413" y="4725144"/>
            <a:ext cx="8640000" cy="1657657"/>
          </a:xfrm>
          <a:prstGeom prst="rect">
            <a:avLst/>
          </a:prstGeom>
        </p:spPr>
        <p:txBody>
          <a:bodyPr lIns="0" tIns="0" rIns="0" bIns="0" anchor="ctr" anchorCtr="0"/>
          <a:lstStyle>
            <a:lvl1pPr marL="0" indent="0" algn="l">
              <a:lnSpc>
                <a:spcPct val="90000"/>
              </a:lnSpc>
              <a:buNone/>
              <a:defRPr sz="900">
                <a:solidFill>
                  <a:srgbClr val="534A46"/>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1</a:t>
            </a:r>
          </a:p>
          <a:p>
            <a:pPr lvl="0"/>
            <a:r>
              <a:rPr lang="en-US" smtClean="0"/>
              <a:t>2</a:t>
            </a:r>
          </a:p>
          <a:p>
            <a:pPr lvl="0"/>
            <a:r>
              <a:rPr lang="en-US" smtClean="0"/>
              <a:t>3</a:t>
            </a:r>
          </a:p>
          <a:p>
            <a:pPr lvl="0"/>
            <a:r>
              <a:rPr lang="en-US" smtClean="0"/>
              <a:t>4</a:t>
            </a:r>
          </a:p>
          <a:p>
            <a:pPr lvl="0"/>
            <a:r>
              <a:rPr lang="en-US" smtClean="0"/>
              <a:t>5</a:t>
            </a:r>
          </a:p>
          <a:p>
            <a:pPr lvl="0"/>
            <a:r>
              <a:rPr lang="en-US" smtClean="0"/>
              <a:t>6</a:t>
            </a:r>
          </a:p>
          <a:p>
            <a:pPr lvl="0"/>
            <a:r>
              <a:rPr lang="en-US" smtClean="0"/>
              <a:t>7</a:t>
            </a:r>
          </a:p>
          <a:p>
            <a:pPr lvl="0"/>
            <a:r>
              <a:rPr lang="en-US" smtClean="0"/>
              <a:t>8</a:t>
            </a:r>
          </a:p>
          <a:p>
            <a:pPr lvl="0"/>
            <a:r>
              <a:rPr lang="en-US" smtClean="0"/>
              <a:t>9</a:t>
            </a:r>
          </a:p>
          <a:p>
            <a:pPr lvl="0"/>
            <a:r>
              <a:rPr lang="en-US" smtClean="0"/>
              <a:t>10</a:t>
            </a:r>
            <a:endParaRPr lang="da-DK" dirty="0"/>
          </a:p>
        </p:txBody>
      </p:sp>
    </p:spTree>
    <p:extLst>
      <p:ext uri="{BB962C8B-B14F-4D97-AF65-F5344CB8AC3E}">
        <p14:creationId xmlns:p14="http://schemas.microsoft.com/office/powerpoint/2010/main" val="420013861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und tekst------- Indhold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sz="900">
                <a:latin typeface="Verdana" panose="020B0604030504040204" pitchFamily="34" charset="0"/>
                <a:ea typeface="Verdana" panose="020B0604030504040204" pitchFamily="34" charset="0"/>
                <a:cs typeface="Verdana" panose="020B0604030504040204" pitchFamily="34" charset="0"/>
              </a:defRPr>
            </a:lvl1pPr>
          </a:lstStyle>
          <a:p>
            <a:fld id="{CA4DA681-0FBF-49FE-9E78-8A28BACF3F5C}" type="slidenum">
              <a:rPr lang="da-DK" smtClean="0"/>
              <a:pPr/>
              <a:t>‹nr.›</a:t>
            </a:fld>
            <a:endParaRPr lang="da-DK" dirty="0"/>
          </a:p>
        </p:txBody>
      </p:sp>
      <p:sp>
        <p:nvSpPr>
          <p:cNvPr id="4" name="Content Placeholder 4"/>
          <p:cNvSpPr>
            <a:spLocks noGrp="1"/>
          </p:cNvSpPr>
          <p:nvPr>
            <p:ph sz="quarter" idx="13"/>
          </p:nvPr>
        </p:nvSpPr>
        <p:spPr>
          <a:xfrm>
            <a:off x="250825" y="1052736"/>
            <a:ext cx="4177159" cy="3456384"/>
          </a:xfrm>
          <a:prstGeom prst="rect">
            <a:avLst/>
          </a:prstGeom>
        </p:spPr>
        <p:txBody>
          <a:bodyPr lIns="0" tIns="0" rIns="0" bIns="0"/>
          <a:lstStyle>
            <a:lvl1pPr marL="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6" name="Content Placeholder 4"/>
          <p:cNvSpPr>
            <a:spLocks noGrp="1"/>
          </p:cNvSpPr>
          <p:nvPr>
            <p:ph sz="quarter" idx="14"/>
          </p:nvPr>
        </p:nvSpPr>
        <p:spPr>
          <a:xfrm>
            <a:off x="4716016" y="1052736"/>
            <a:ext cx="4177159" cy="3456384"/>
          </a:xfrm>
          <a:prstGeom prst="rect">
            <a:avLst/>
          </a:prstGeom>
        </p:spPr>
        <p:txBody>
          <a:bodyPr/>
          <a:lstStyle>
            <a:lvl1pPr marL="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12"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
        <p:nvSpPr>
          <p:cNvPr id="8" name="Rectangle 7"/>
          <p:cNvSpPr/>
          <p:nvPr userDrawn="1"/>
        </p:nvSpPr>
        <p:spPr>
          <a:xfrm>
            <a:off x="0" y="4725144"/>
            <a:ext cx="9144000" cy="1658569"/>
          </a:xfrm>
          <a:prstGeom prst="rect">
            <a:avLst/>
          </a:prstGeom>
          <a:solidFill>
            <a:srgbClr val="F3F3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Text Placeholder 12"/>
          <p:cNvSpPr>
            <a:spLocks noGrp="1"/>
          </p:cNvSpPr>
          <p:nvPr>
            <p:ph type="body" sz="quarter" idx="11" hasCustomPrompt="1"/>
          </p:nvPr>
        </p:nvSpPr>
        <p:spPr>
          <a:xfrm>
            <a:off x="252413" y="4725144"/>
            <a:ext cx="8640000" cy="1657657"/>
          </a:xfrm>
          <a:prstGeom prst="rect">
            <a:avLst/>
          </a:prstGeom>
        </p:spPr>
        <p:txBody>
          <a:bodyPr lIns="0" tIns="0" rIns="0" bIns="0" anchor="ctr" anchorCtr="0"/>
          <a:lstStyle>
            <a:lvl1pPr marL="0" indent="0" algn="l">
              <a:lnSpc>
                <a:spcPct val="90000"/>
              </a:lnSpc>
              <a:buNone/>
              <a:defRPr sz="900">
                <a:solidFill>
                  <a:srgbClr val="534A46"/>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1</a:t>
            </a:r>
          </a:p>
          <a:p>
            <a:pPr lvl="0"/>
            <a:r>
              <a:rPr lang="en-US" smtClean="0"/>
              <a:t>2</a:t>
            </a:r>
          </a:p>
          <a:p>
            <a:pPr lvl="0"/>
            <a:r>
              <a:rPr lang="en-US" smtClean="0"/>
              <a:t>3</a:t>
            </a:r>
          </a:p>
          <a:p>
            <a:pPr lvl="0"/>
            <a:r>
              <a:rPr lang="en-US" smtClean="0"/>
              <a:t>4</a:t>
            </a:r>
          </a:p>
          <a:p>
            <a:pPr lvl="0"/>
            <a:r>
              <a:rPr lang="en-US" smtClean="0"/>
              <a:t>5</a:t>
            </a:r>
          </a:p>
          <a:p>
            <a:pPr lvl="0"/>
            <a:r>
              <a:rPr lang="en-US" smtClean="0"/>
              <a:t>6</a:t>
            </a:r>
          </a:p>
          <a:p>
            <a:pPr lvl="0"/>
            <a:r>
              <a:rPr lang="en-US" smtClean="0"/>
              <a:t>7</a:t>
            </a:r>
          </a:p>
          <a:p>
            <a:pPr lvl="0"/>
            <a:r>
              <a:rPr lang="en-US" smtClean="0"/>
              <a:t>8</a:t>
            </a:r>
          </a:p>
          <a:p>
            <a:pPr lvl="0"/>
            <a:r>
              <a:rPr lang="en-US" smtClean="0"/>
              <a:t>9</a:t>
            </a:r>
          </a:p>
          <a:p>
            <a:pPr lvl="0"/>
            <a:r>
              <a:rPr lang="en-US" smtClean="0"/>
              <a:t>10</a:t>
            </a:r>
            <a:endParaRPr lang="da-DK" dirty="0"/>
          </a:p>
        </p:txBody>
      </p:sp>
    </p:spTree>
    <p:extLst>
      <p:ext uri="{BB962C8B-B14F-4D97-AF65-F5344CB8AC3E}">
        <p14:creationId xmlns:p14="http://schemas.microsoft.com/office/powerpoint/2010/main" val="331556162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op+bund tekst   Indhold blan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sz="900">
                <a:latin typeface="Verdana" panose="020B0604030504040204" pitchFamily="34" charset="0"/>
                <a:ea typeface="Verdana" panose="020B0604030504040204" pitchFamily="34" charset="0"/>
                <a:cs typeface="Verdana" panose="020B0604030504040204" pitchFamily="34" charset="0"/>
              </a:defRPr>
            </a:lvl1pPr>
          </a:lstStyle>
          <a:p>
            <a:fld id="{CA4DA681-0FBF-49FE-9E78-8A28BACF3F5C}" type="slidenum">
              <a:rPr lang="da-DK" smtClean="0"/>
              <a:pPr/>
              <a:t>‹nr.›</a:t>
            </a:fld>
            <a:endParaRPr lang="da-DK" dirty="0"/>
          </a:p>
        </p:txBody>
      </p:sp>
      <p:sp>
        <p:nvSpPr>
          <p:cNvPr id="5" name="Rectangle 4"/>
          <p:cNvSpPr/>
          <p:nvPr userDrawn="1"/>
        </p:nvSpPr>
        <p:spPr>
          <a:xfrm>
            <a:off x="1" y="1628800"/>
            <a:ext cx="9143999" cy="288000"/>
          </a:xfrm>
          <a:prstGeom prst="rect">
            <a:avLst/>
          </a:prstGeom>
          <a:gradFill flip="none" rotWithShape="1">
            <a:gsLst>
              <a:gs pos="0">
                <a:schemeClr val="tx1">
                  <a:alpha val="1000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Text Placeholder 12"/>
          <p:cNvSpPr>
            <a:spLocks noGrp="1"/>
          </p:cNvSpPr>
          <p:nvPr>
            <p:ph type="body" sz="quarter" idx="12" hasCustomPrompt="1"/>
          </p:nvPr>
        </p:nvSpPr>
        <p:spPr>
          <a:xfrm>
            <a:off x="252000" y="784800"/>
            <a:ext cx="8640000" cy="844000"/>
          </a:xfrm>
          <a:prstGeom prst="rect">
            <a:avLst/>
          </a:prstGeom>
        </p:spPr>
        <p:txBody>
          <a:bodyPr lIns="0" tIns="0" rIns="0" bIns="0" anchor="ctr" anchorCtr="0"/>
          <a:lstStyle>
            <a:lvl1pPr marL="0" indent="0" algn="l">
              <a:lnSpc>
                <a:spcPct val="80000"/>
              </a:lnSpc>
              <a:buNone/>
              <a:defRPr sz="1400">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t>
            </a:r>
            <a:r>
              <a:rPr lang="en-US" dirty="0" err="1" smtClean="0"/>
              <a:t>tekst</a:t>
            </a:r>
            <a:endParaRPr lang="da-DK" dirty="0"/>
          </a:p>
        </p:txBody>
      </p:sp>
      <p:sp>
        <p:nvSpPr>
          <p:cNvPr id="13"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
        <p:nvSpPr>
          <p:cNvPr id="8" name="Rectangle 7"/>
          <p:cNvSpPr/>
          <p:nvPr userDrawn="1"/>
        </p:nvSpPr>
        <p:spPr>
          <a:xfrm>
            <a:off x="0" y="4725144"/>
            <a:ext cx="9144000" cy="1658569"/>
          </a:xfrm>
          <a:prstGeom prst="rect">
            <a:avLst/>
          </a:prstGeom>
          <a:solidFill>
            <a:srgbClr val="F3F3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Text Placeholder 12"/>
          <p:cNvSpPr>
            <a:spLocks noGrp="1"/>
          </p:cNvSpPr>
          <p:nvPr>
            <p:ph type="body" sz="quarter" idx="11" hasCustomPrompt="1"/>
          </p:nvPr>
        </p:nvSpPr>
        <p:spPr>
          <a:xfrm>
            <a:off x="252413" y="4725144"/>
            <a:ext cx="8640000" cy="1657657"/>
          </a:xfrm>
          <a:prstGeom prst="rect">
            <a:avLst/>
          </a:prstGeom>
        </p:spPr>
        <p:txBody>
          <a:bodyPr lIns="0" tIns="0" rIns="0" bIns="0" anchor="ctr" anchorCtr="0"/>
          <a:lstStyle>
            <a:lvl1pPr marL="0" indent="0" algn="l">
              <a:lnSpc>
                <a:spcPct val="90000"/>
              </a:lnSpc>
              <a:buNone/>
              <a:defRPr sz="900">
                <a:solidFill>
                  <a:srgbClr val="534A46"/>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1</a:t>
            </a:r>
          </a:p>
          <a:p>
            <a:pPr lvl="0"/>
            <a:r>
              <a:rPr lang="en-US" smtClean="0"/>
              <a:t>2</a:t>
            </a:r>
          </a:p>
          <a:p>
            <a:pPr lvl="0"/>
            <a:r>
              <a:rPr lang="en-US" smtClean="0"/>
              <a:t>3</a:t>
            </a:r>
          </a:p>
          <a:p>
            <a:pPr lvl="0"/>
            <a:r>
              <a:rPr lang="en-US" smtClean="0"/>
              <a:t>4</a:t>
            </a:r>
          </a:p>
          <a:p>
            <a:pPr lvl="0"/>
            <a:r>
              <a:rPr lang="en-US" smtClean="0"/>
              <a:t>5</a:t>
            </a:r>
          </a:p>
          <a:p>
            <a:pPr lvl="0"/>
            <a:r>
              <a:rPr lang="en-US" smtClean="0"/>
              <a:t>6</a:t>
            </a:r>
          </a:p>
          <a:p>
            <a:pPr lvl="0"/>
            <a:r>
              <a:rPr lang="en-US" smtClean="0"/>
              <a:t>7</a:t>
            </a:r>
          </a:p>
          <a:p>
            <a:pPr lvl="0"/>
            <a:r>
              <a:rPr lang="en-US" smtClean="0"/>
              <a:t>8</a:t>
            </a:r>
          </a:p>
          <a:p>
            <a:pPr lvl="0"/>
            <a:r>
              <a:rPr lang="en-US" smtClean="0"/>
              <a:t>9</a:t>
            </a:r>
          </a:p>
          <a:p>
            <a:pPr lvl="0"/>
            <a:r>
              <a:rPr lang="en-US" smtClean="0"/>
              <a:t>10</a:t>
            </a:r>
            <a:endParaRPr lang="da-DK" dirty="0"/>
          </a:p>
        </p:txBody>
      </p:sp>
    </p:spTree>
    <p:extLst>
      <p:ext uri="{BB962C8B-B14F-4D97-AF65-F5344CB8AC3E}">
        <p14:creationId xmlns:p14="http://schemas.microsoft.com/office/powerpoint/2010/main" val="1821166892"/>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Top+bund tekst   Indhold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sz="900">
                <a:latin typeface="Verdana" panose="020B0604030504040204" pitchFamily="34" charset="0"/>
                <a:ea typeface="Verdana" panose="020B0604030504040204" pitchFamily="34" charset="0"/>
                <a:cs typeface="Verdana" panose="020B0604030504040204" pitchFamily="34" charset="0"/>
              </a:defRPr>
            </a:lvl1pPr>
          </a:lstStyle>
          <a:p>
            <a:fld id="{CA4DA681-0FBF-49FE-9E78-8A28BACF3F5C}" type="slidenum">
              <a:rPr lang="da-DK" smtClean="0"/>
              <a:pPr/>
              <a:t>‹nr.›</a:t>
            </a:fld>
            <a:endParaRPr lang="da-DK" dirty="0"/>
          </a:p>
        </p:txBody>
      </p:sp>
      <p:sp>
        <p:nvSpPr>
          <p:cNvPr id="4" name="Content Placeholder 4"/>
          <p:cNvSpPr>
            <a:spLocks noGrp="1"/>
          </p:cNvSpPr>
          <p:nvPr>
            <p:ph sz="quarter" idx="13"/>
          </p:nvPr>
        </p:nvSpPr>
        <p:spPr>
          <a:xfrm>
            <a:off x="250825" y="1916800"/>
            <a:ext cx="8640000" cy="2664328"/>
          </a:xfrm>
          <a:prstGeom prst="rect">
            <a:avLst/>
          </a:prstGeom>
        </p:spPr>
        <p:txBody>
          <a:bodyPr lIns="0" tIns="0" rIns="0" bIns="0"/>
          <a:lstStyle>
            <a:lvl1pPr marL="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7" name="Rectangle 6"/>
          <p:cNvSpPr/>
          <p:nvPr userDrawn="1"/>
        </p:nvSpPr>
        <p:spPr>
          <a:xfrm>
            <a:off x="1" y="1628800"/>
            <a:ext cx="9143999" cy="288000"/>
          </a:xfrm>
          <a:prstGeom prst="rect">
            <a:avLst/>
          </a:prstGeom>
          <a:gradFill flip="none" rotWithShape="1">
            <a:gsLst>
              <a:gs pos="0">
                <a:schemeClr val="tx1">
                  <a:alpha val="1000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Text Placeholder 12"/>
          <p:cNvSpPr>
            <a:spLocks noGrp="1"/>
          </p:cNvSpPr>
          <p:nvPr>
            <p:ph type="body" sz="quarter" idx="12" hasCustomPrompt="1"/>
          </p:nvPr>
        </p:nvSpPr>
        <p:spPr>
          <a:xfrm>
            <a:off x="252000" y="784800"/>
            <a:ext cx="8640000" cy="844000"/>
          </a:xfrm>
          <a:prstGeom prst="rect">
            <a:avLst/>
          </a:prstGeom>
        </p:spPr>
        <p:txBody>
          <a:bodyPr lIns="0" tIns="0" rIns="0" bIns="0" anchor="ctr" anchorCtr="0"/>
          <a:lstStyle>
            <a:lvl1pPr marL="0" indent="0" algn="l">
              <a:lnSpc>
                <a:spcPct val="80000"/>
              </a:lnSpc>
              <a:buNone/>
              <a:defRPr sz="1400">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t>
            </a:r>
            <a:r>
              <a:rPr lang="en-US" dirty="0" err="1" smtClean="0"/>
              <a:t>tekst</a:t>
            </a:r>
            <a:endParaRPr lang="da-DK" dirty="0"/>
          </a:p>
        </p:txBody>
      </p:sp>
      <p:sp>
        <p:nvSpPr>
          <p:cNvPr id="14"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
        <p:nvSpPr>
          <p:cNvPr id="9" name="Rectangle 8"/>
          <p:cNvSpPr/>
          <p:nvPr userDrawn="1"/>
        </p:nvSpPr>
        <p:spPr>
          <a:xfrm>
            <a:off x="0" y="4725144"/>
            <a:ext cx="9144000" cy="1658569"/>
          </a:xfrm>
          <a:prstGeom prst="rect">
            <a:avLst/>
          </a:prstGeom>
          <a:solidFill>
            <a:srgbClr val="F3F3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Text Placeholder 12"/>
          <p:cNvSpPr>
            <a:spLocks noGrp="1"/>
          </p:cNvSpPr>
          <p:nvPr>
            <p:ph type="body" sz="quarter" idx="11" hasCustomPrompt="1"/>
          </p:nvPr>
        </p:nvSpPr>
        <p:spPr>
          <a:xfrm>
            <a:off x="252413" y="4725144"/>
            <a:ext cx="8640000" cy="1657657"/>
          </a:xfrm>
          <a:prstGeom prst="rect">
            <a:avLst/>
          </a:prstGeom>
        </p:spPr>
        <p:txBody>
          <a:bodyPr lIns="0" tIns="0" rIns="0" bIns="0" anchor="ctr" anchorCtr="0"/>
          <a:lstStyle>
            <a:lvl1pPr marL="0" indent="0" algn="l">
              <a:lnSpc>
                <a:spcPct val="90000"/>
              </a:lnSpc>
              <a:buNone/>
              <a:defRPr sz="900">
                <a:solidFill>
                  <a:srgbClr val="534A46"/>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1</a:t>
            </a:r>
          </a:p>
          <a:p>
            <a:pPr lvl="0"/>
            <a:r>
              <a:rPr lang="en-US" smtClean="0"/>
              <a:t>2</a:t>
            </a:r>
          </a:p>
          <a:p>
            <a:pPr lvl="0"/>
            <a:r>
              <a:rPr lang="en-US" smtClean="0"/>
              <a:t>3</a:t>
            </a:r>
          </a:p>
          <a:p>
            <a:pPr lvl="0"/>
            <a:r>
              <a:rPr lang="en-US" smtClean="0"/>
              <a:t>4</a:t>
            </a:r>
          </a:p>
          <a:p>
            <a:pPr lvl="0"/>
            <a:r>
              <a:rPr lang="en-US" smtClean="0"/>
              <a:t>5</a:t>
            </a:r>
          </a:p>
          <a:p>
            <a:pPr lvl="0"/>
            <a:r>
              <a:rPr lang="en-US" smtClean="0"/>
              <a:t>6</a:t>
            </a:r>
          </a:p>
          <a:p>
            <a:pPr lvl="0"/>
            <a:r>
              <a:rPr lang="en-US" smtClean="0"/>
              <a:t>7</a:t>
            </a:r>
          </a:p>
          <a:p>
            <a:pPr lvl="0"/>
            <a:r>
              <a:rPr lang="en-US" smtClean="0"/>
              <a:t>8</a:t>
            </a:r>
          </a:p>
          <a:p>
            <a:pPr lvl="0"/>
            <a:r>
              <a:rPr lang="en-US" smtClean="0"/>
              <a:t>9</a:t>
            </a:r>
          </a:p>
          <a:p>
            <a:pPr lvl="0"/>
            <a:r>
              <a:rPr lang="en-US" smtClean="0"/>
              <a:t>10</a:t>
            </a:r>
            <a:endParaRPr lang="da-DK" dirty="0"/>
          </a:p>
        </p:txBody>
      </p:sp>
    </p:spTree>
    <p:extLst>
      <p:ext uri="{BB962C8B-B14F-4D97-AF65-F5344CB8AC3E}">
        <p14:creationId xmlns:p14="http://schemas.microsoft.com/office/powerpoint/2010/main" val="298961071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op+bund tekst   indhold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sz="900">
                <a:latin typeface="Verdana" panose="020B0604030504040204" pitchFamily="34" charset="0"/>
                <a:ea typeface="Verdana" panose="020B0604030504040204" pitchFamily="34" charset="0"/>
                <a:cs typeface="Verdana" panose="020B0604030504040204" pitchFamily="34" charset="0"/>
              </a:defRPr>
            </a:lvl1pPr>
          </a:lstStyle>
          <a:p>
            <a:fld id="{CA4DA681-0FBF-49FE-9E78-8A28BACF3F5C}" type="slidenum">
              <a:rPr lang="da-DK" smtClean="0"/>
              <a:pPr/>
              <a:t>‹nr.›</a:t>
            </a:fld>
            <a:endParaRPr lang="da-DK" dirty="0"/>
          </a:p>
        </p:txBody>
      </p:sp>
      <p:sp>
        <p:nvSpPr>
          <p:cNvPr id="4" name="Content Placeholder 4"/>
          <p:cNvSpPr>
            <a:spLocks noGrp="1"/>
          </p:cNvSpPr>
          <p:nvPr>
            <p:ph sz="quarter" idx="13"/>
          </p:nvPr>
        </p:nvSpPr>
        <p:spPr>
          <a:xfrm>
            <a:off x="250825" y="1916800"/>
            <a:ext cx="4177159" cy="2664328"/>
          </a:xfrm>
          <a:prstGeom prst="rect">
            <a:avLst/>
          </a:prstGeom>
        </p:spPr>
        <p:txBody>
          <a:bodyPr lIns="0" tIns="0" rIns="0" bIns="0"/>
          <a:lstStyle>
            <a:lvl1pPr marL="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6" name="Content Placeholder 4"/>
          <p:cNvSpPr>
            <a:spLocks noGrp="1"/>
          </p:cNvSpPr>
          <p:nvPr>
            <p:ph sz="quarter" idx="14"/>
          </p:nvPr>
        </p:nvSpPr>
        <p:spPr>
          <a:xfrm>
            <a:off x="4716016" y="1916800"/>
            <a:ext cx="4177159" cy="2664328"/>
          </a:xfrm>
          <a:prstGeom prst="rect">
            <a:avLst/>
          </a:prstGeom>
        </p:spPr>
        <p:txBody>
          <a:bodyPr lIns="0" tIns="0" rIns="0" bIns="0"/>
          <a:lstStyle>
            <a:lvl1pPr marL="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a:solidFill>
                  <a:srgbClr val="505050"/>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8" name="Rectangle 7"/>
          <p:cNvSpPr/>
          <p:nvPr userDrawn="1"/>
        </p:nvSpPr>
        <p:spPr>
          <a:xfrm>
            <a:off x="1" y="1628800"/>
            <a:ext cx="9143999" cy="288000"/>
          </a:xfrm>
          <a:prstGeom prst="rect">
            <a:avLst/>
          </a:prstGeom>
          <a:gradFill flip="none" rotWithShape="1">
            <a:gsLst>
              <a:gs pos="0">
                <a:schemeClr val="tx1">
                  <a:alpha val="1000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Text Placeholder 12"/>
          <p:cNvSpPr>
            <a:spLocks noGrp="1"/>
          </p:cNvSpPr>
          <p:nvPr>
            <p:ph type="body" sz="quarter" idx="12" hasCustomPrompt="1"/>
          </p:nvPr>
        </p:nvSpPr>
        <p:spPr>
          <a:xfrm>
            <a:off x="252000" y="784800"/>
            <a:ext cx="8640000" cy="844000"/>
          </a:xfrm>
          <a:prstGeom prst="rect">
            <a:avLst/>
          </a:prstGeom>
        </p:spPr>
        <p:txBody>
          <a:bodyPr lIns="0" tIns="0" rIns="0" bIns="0" anchor="ctr" anchorCtr="0"/>
          <a:lstStyle>
            <a:lvl1pPr marL="0" indent="0" algn="l">
              <a:lnSpc>
                <a:spcPct val="80000"/>
              </a:lnSpc>
              <a:buNone/>
              <a:defRPr sz="1400">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t>
            </a:r>
            <a:r>
              <a:rPr lang="en-US" dirty="0" err="1" smtClean="0"/>
              <a:t>tekst</a:t>
            </a:r>
            <a:endParaRPr lang="da-DK" dirty="0"/>
          </a:p>
        </p:txBody>
      </p:sp>
      <p:sp>
        <p:nvSpPr>
          <p:cNvPr id="15"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
        <p:nvSpPr>
          <p:cNvPr id="10" name="Rectangle 9"/>
          <p:cNvSpPr/>
          <p:nvPr userDrawn="1"/>
        </p:nvSpPr>
        <p:spPr>
          <a:xfrm>
            <a:off x="0" y="4725144"/>
            <a:ext cx="9144000" cy="1658569"/>
          </a:xfrm>
          <a:prstGeom prst="rect">
            <a:avLst/>
          </a:prstGeom>
          <a:solidFill>
            <a:srgbClr val="F3F3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Text Placeholder 12"/>
          <p:cNvSpPr>
            <a:spLocks noGrp="1"/>
          </p:cNvSpPr>
          <p:nvPr>
            <p:ph type="body" sz="quarter" idx="11" hasCustomPrompt="1"/>
          </p:nvPr>
        </p:nvSpPr>
        <p:spPr>
          <a:xfrm>
            <a:off x="252413" y="4725144"/>
            <a:ext cx="8640000" cy="1657657"/>
          </a:xfrm>
          <a:prstGeom prst="rect">
            <a:avLst/>
          </a:prstGeom>
        </p:spPr>
        <p:txBody>
          <a:bodyPr lIns="0" tIns="0" rIns="0" bIns="0" anchor="ctr" anchorCtr="0"/>
          <a:lstStyle>
            <a:lvl1pPr marL="0" indent="0" algn="l">
              <a:lnSpc>
                <a:spcPct val="90000"/>
              </a:lnSpc>
              <a:buNone/>
              <a:defRPr sz="900">
                <a:solidFill>
                  <a:srgbClr val="534A46"/>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1</a:t>
            </a:r>
          </a:p>
          <a:p>
            <a:pPr lvl="0"/>
            <a:r>
              <a:rPr lang="en-US" smtClean="0"/>
              <a:t>2</a:t>
            </a:r>
          </a:p>
          <a:p>
            <a:pPr lvl="0"/>
            <a:r>
              <a:rPr lang="en-US" smtClean="0"/>
              <a:t>3</a:t>
            </a:r>
          </a:p>
          <a:p>
            <a:pPr lvl="0"/>
            <a:r>
              <a:rPr lang="en-US" smtClean="0"/>
              <a:t>4</a:t>
            </a:r>
          </a:p>
          <a:p>
            <a:pPr lvl="0"/>
            <a:r>
              <a:rPr lang="en-US" smtClean="0"/>
              <a:t>5</a:t>
            </a:r>
          </a:p>
          <a:p>
            <a:pPr lvl="0"/>
            <a:r>
              <a:rPr lang="en-US" smtClean="0"/>
              <a:t>6</a:t>
            </a:r>
          </a:p>
          <a:p>
            <a:pPr lvl="0"/>
            <a:r>
              <a:rPr lang="en-US" smtClean="0"/>
              <a:t>7</a:t>
            </a:r>
          </a:p>
          <a:p>
            <a:pPr lvl="0"/>
            <a:r>
              <a:rPr lang="en-US" smtClean="0"/>
              <a:t>8</a:t>
            </a:r>
          </a:p>
          <a:p>
            <a:pPr lvl="0"/>
            <a:r>
              <a:rPr lang="en-US" smtClean="0"/>
              <a:t>9</a:t>
            </a:r>
          </a:p>
          <a:p>
            <a:pPr lvl="0"/>
            <a:r>
              <a:rPr lang="en-US" smtClean="0"/>
              <a:t>10</a:t>
            </a:r>
            <a:endParaRPr lang="da-DK" dirty="0"/>
          </a:p>
        </p:txBody>
      </p:sp>
    </p:spTree>
    <p:extLst>
      <p:ext uri="{BB962C8B-B14F-4D97-AF65-F5344CB8AC3E}">
        <p14:creationId xmlns:p14="http://schemas.microsoft.com/office/powerpoint/2010/main" val="131235169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Skilleblad 1">
    <p:spTree>
      <p:nvGrpSpPr>
        <p:cNvPr id="1" name=""/>
        <p:cNvGrpSpPr/>
        <p:nvPr/>
      </p:nvGrpSpPr>
      <p:grpSpPr>
        <a:xfrm>
          <a:off x="0" y="0"/>
          <a:ext cx="0" cy="0"/>
          <a:chOff x="0" y="0"/>
          <a:chExt cx="0" cy="0"/>
        </a:xfrm>
      </p:grpSpPr>
      <p:sp>
        <p:nvSpPr>
          <p:cNvPr id="13" name="Rectangle 12"/>
          <p:cNvSpPr/>
          <p:nvPr userDrawn="1"/>
        </p:nvSpPr>
        <p:spPr>
          <a:xfrm>
            <a:off x="0" y="0"/>
            <a:ext cx="9144000" cy="6858000"/>
          </a:xfrm>
          <a:prstGeom prst="rect">
            <a:avLst/>
          </a:prstGeom>
          <a:solidFill>
            <a:srgbClr val="534A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Rectangle 19"/>
          <p:cNvSpPr/>
          <p:nvPr userDrawn="1"/>
        </p:nvSpPr>
        <p:spPr>
          <a:xfrm>
            <a:off x="7956" y="1844824"/>
            <a:ext cx="9121643" cy="3240360"/>
          </a:xfrm>
          <a:prstGeom prst="rect">
            <a:avLst/>
          </a:prstGeom>
          <a:solidFill>
            <a:srgbClr val="941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21" name="Picture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8224" y="5852728"/>
            <a:ext cx="2051720" cy="309998"/>
          </a:xfrm>
          <a:prstGeom prst="rect">
            <a:avLst/>
          </a:prstGeom>
        </p:spPr>
      </p:pic>
      <p:sp>
        <p:nvSpPr>
          <p:cNvPr id="22" name="Rectangle 21"/>
          <p:cNvSpPr/>
          <p:nvPr userDrawn="1"/>
        </p:nvSpPr>
        <p:spPr>
          <a:xfrm>
            <a:off x="7956" y="4742466"/>
            <a:ext cx="9136044" cy="377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3" name="Text Placeholder 12"/>
          <p:cNvSpPr>
            <a:spLocks noGrp="1"/>
          </p:cNvSpPr>
          <p:nvPr>
            <p:ph type="body" sz="quarter" idx="12" hasCustomPrompt="1"/>
          </p:nvPr>
        </p:nvSpPr>
        <p:spPr>
          <a:xfrm>
            <a:off x="395536" y="1844824"/>
            <a:ext cx="8424936" cy="2897642"/>
          </a:xfrm>
          <a:prstGeom prst="rect">
            <a:avLst/>
          </a:prstGeom>
        </p:spPr>
        <p:txBody>
          <a:bodyPr lIns="0" tIns="0" rIns="0" bIns="0" anchor="ctr" anchorCtr="0"/>
          <a:lstStyle>
            <a:lvl1pPr marL="0" indent="0" algn="ctr">
              <a:lnSpc>
                <a:spcPct val="80000"/>
              </a:lnSpc>
              <a:buNone/>
              <a:defRPr sz="35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err="1" smtClean="0"/>
              <a:t>Indsæt</a:t>
            </a:r>
            <a:r>
              <a:rPr lang="en-US" smtClean="0"/>
              <a:t> skilleblad tekst</a:t>
            </a:r>
            <a:endParaRPr lang="da-DK" dirty="0"/>
          </a:p>
        </p:txBody>
      </p:sp>
      <p:grpSp>
        <p:nvGrpSpPr>
          <p:cNvPr id="24" name="Group 23"/>
          <p:cNvGrpSpPr/>
          <p:nvPr userDrawn="1"/>
        </p:nvGrpSpPr>
        <p:grpSpPr>
          <a:xfrm>
            <a:off x="0" y="0"/>
            <a:ext cx="9144000" cy="6858000"/>
            <a:chOff x="0" y="0"/>
            <a:chExt cx="9144000" cy="6858000"/>
          </a:xfrm>
          <a:solidFill>
            <a:schemeClr val="bg1"/>
          </a:solidFill>
        </p:grpSpPr>
        <p:sp>
          <p:nvSpPr>
            <p:cNvPr id="25" name="Rectangle 24"/>
            <p:cNvSpPr/>
            <p:nvPr/>
          </p:nvSpPr>
          <p:spPr>
            <a:xfrm>
              <a:off x="757" y="0"/>
              <a:ext cx="7200"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6" name="Rectangle 25"/>
            <p:cNvSpPr/>
            <p:nvPr/>
          </p:nvSpPr>
          <p:spPr>
            <a:xfrm>
              <a:off x="9129600" y="0"/>
              <a:ext cx="14400"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7" name="Rectangle 26"/>
            <p:cNvSpPr/>
            <p:nvPr/>
          </p:nvSpPr>
          <p:spPr>
            <a:xfrm>
              <a:off x="0" y="0"/>
              <a:ext cx="9144000" cy="7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8" name="Rectangle 27"/>
            <p:cNvSpPr/>
            <p:nvPr/>
          </p:nvSpPr>
          <p:spPr>
            <a:xfrm>
              <a:off x="0" y="6843600"/>
              <a:ext cx="9144000" cy="14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spTree>
    <p:extLst>
      <p:ext uri="{BB962C8B-B14F-4D97-AF65-F5344CB8AC3E}">
        <p14:creationId xmlns:p14="http://schemas.microsoft.com/office/powerpoint/2010/main" val="24576262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killeblad 1">
    <p:spTree>
      <p:nvGrpSpPr>
        <p:cNvPr id="1" name=""/>
        <p:cNvGrpSpPr/>
        <p:nvPr/>
      </p:nvGrpSpPr>
      <p:grpSpPr>
        <a:xfrm>
          <a:off x="0" y="0"/>
          <a:ext cx="0" cy="0"/>
          <a:chOff x="0" y="0"/>
          <a:chExt cx="0" cy="0"/>
        </a:xfrm>
      </p:grpSpPr>
      <p:sp>
        <p:nvSpPr>
          <p:cNvPr id="13" name="Rectangle 12"/>
          <p:cNvSpPr/>
          <p:nvPr userDrawn="1"/>
        </p:nvSpPr>
        <p:spPr>
          <a:xfrm>
            <a:off x="0" y="0"/>
            <a:ext cx="9144000" cy="6858000"/>
          </a:xfrm>
          <a:prstGeom prst="rect">
            <a:avLst/>
          </a:prstGeom>
          <a:solidFill>
            <a:srgbClr val="534A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sp>
        <p:nvSpPr>
          <p:cNvPr id="20" name="Rectangle 19"/>
          <p:cNvSpPr/>
          <p:nvPr userDrawn="1"/>
        </p:nvSpPr>
        <p:spPr>
          <a:xfrm>
            <a:off x="7956" y="1844824"/>
            <a:ext cx="9121643" cy="3240360"/>
          </a:xfrm>
          <a:prstGeom prst="rect">
            <a:avLst/>
          </a:prstGeom>
          <a:solidFill>
            <a:srgbClr val="941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pic>
        <p:nvPicPr>
          <p:cNvPr id="21" name="Picture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8224" y="5852728"/>
            <a:ext cx="2051720" cy="309998"/>
          </a:xfrm>
          <a:prstGeom prst="rect">
            <a:avLst/>
          </a:prstGeom>
        </p:spPr>
      </p:pic>
      <p:sp>
        <p:nvSpPr>
          <p:cNvPr id="22" name="Rectangle 21"/>
          <p:cNvSpPr/>
          <p:nvPr userDrawn="1"/>
        </p:nvSpPr>
        <p:spPr>
          <a:xfrm>
            <a:off x="7956" y="4742466"/>
            <a:ext cx="9136044" cy="377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sp>
        <p:nvSpPr>
          <p:cNvPr id="23" name="Text Placeholder 12"/>
          <p:cNvSpPr>
            <a:spLocks noGrp="1"/>
          </p:cNvSpPr>
          <p:nvPr>
            <p:ph type="body" sz="quarter" idx="12" hasCustomPrompt="1"/>
          </p:nvPr>
        </p:nvSpPr>
        <p:spPr>
          <a:xfrm>
            <a:off x="395536" y="1844824"/>
            <a:ext cx="8424936" cy="2897642"/>
          </a:xfrm>
          <a:prstGeom prst="rect">
            <a:avLst/>
          </a:prstGeom>
        </p:spPr>
        <p:txBody>
          <a:bodyPr lIns="0" tIns="0" rIns="0" bIns="0" anchor="ctr" anchorCtr="0"/>
          <a:lstStyle>
            <a:lvl1pPr marL="0" indent="0" algn="ctr">
              <a:lnSpc>
                <a:spcPct val="80000"/>
              </a:lnSpc>
              <a:buNone/>
              <a:defRPr sz="35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err="1" smtClean="0"/>
              <a:t>Indsæt</a:t>
            </a:r>
            <a:r>
              <a:rPr lang="en-US" smtClean="0"/>
              <a:t> skilleblad tekst</a:t>
            </a:r>
            <a:endParaRPr lang="da-DK" dirty="0"/>
          </a:p>
        </p:txBody>
      </p:sp>
      <p:grpSp>
        <p:nvGrpSpPr>
          <p:cNvPr id="24" name="Group 23"/>
          <p:cNvGrpSpPr/>
          <p:nvPr userDrawn="1"/>
        </p:nvGrpSpPr>
        <p:grpSpPr>
          <a:xfrm>
            <a:off x="0" y="0"/>
            <a:ext cx="9144000" cy="6858000"/>
            <a:chOff x="0" y="0"/>
            <a:chExt cx="9144000" cy="6858000"/>
          </a:xfrm>
          <a:solidFill>
            <a:schemeClr val="bg1"/>
          </a:solidFill>
        </p:grpSpPr>
        <p:sp>
          <p:nvSpPr>
            <p:cNvPr id="25" name="Rectangle 24"/>
            <p:cNvSpPr/>
            <p:nvPr/>
          </p:nvSpPr>
          <p:spPr>
            <a:xfrm>
              <a:off x="757" y="0"/>
              <a:ext cx="7200"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sp>
          <p:nvSpPr>
            <p:cNvPr id="26" name="Rectangle 25"/>
            <p:cNvSpPr/>
            <p:nvPr/>
          </p:nvSpPr>
          <p:spPr>
            <a:xfrm>
              <a:off x="9129600" y="0"/>
              <a:ext cx="14400"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sp>
          <p:nvSpPr>
            <p:cNvPr id="27" name="Rectangle 26"/>
            <p:cNvSpPr/>
            <p:nvPr/>
          </p:nvSpPr>
          <p:spPr>
            <a:xfrm>
              <a:off x="0" y="0"/>
              <a:ext cx="9144000" cy="7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sp>
          <p:nvSpPr>
            <p:cNvPr id="28" name="Rectangle 27"/>
            <p:cNvSpPr/>
            <p:nvPr/>
          </p:nvSpPr>
          <p:spPr>
            <a:xfrm>
              <a:off x="0" y="6843600"/>
              <a:ext cx="9144000" cy="14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latin typeface="Arial" panose="020B0604020202020204" pitchFamily="34" charset="0"/>
              </a:endParaRPr>
            </a:p>
          </p:txBody>
        </p:sp>
      </p:grpSp>
    </p:spTree>
    <p:extLst>
      <p:ext uri="{BB962C8B-B14F-4D97-AF65-F5344CB8AC3E}">
        <p14:creationId xmlns:p14="http://schemas.microsoft.com/office/powerpoint/2010/main" val="1309598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4804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layout-------- Agenda">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
        <p:nvSpPr>
          <p:cNvPr id="4" name="Rectangle 3"/>
          <p:cNvSpPr/>
          <p:nvPr userDrawn="1"/>
        </p:nvSpPr>
        <p:spPr>
          <a:xfrm>
            <a:off x="0" y="6093296"/>
            <a:ext cx="9143999" cy="288000"/>
          </a:xfrm>
          <a:prstGeom prst="rect">
            <a:avLst/>
          </a:prstGeom>
          <a:gradFill flip="none" rotWithShape="1">
            <a:gsLst>
              <a:gs pos="0">
                <a:schemeClr val="tx1">
                  <a:alpha val="1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5" name="Text Placeholder 12"/>
          <p:cNvSpPr>
            <a:spLocks noGrp="1"/>
          </p:cNvSpPr>
          <p:nvPr>
            <p:ph type="body" sz="quarter" idx="12" hasCustomPrompt="1"/>
          </p:nvPr>
        </p:nvSpPr>
        <p:spPr>
          <a:xfrm>
            <a:off x="252000" y="1124744"/>
            <a:ext cx="8640480" cy="432048"/>
          </a:xfrm>
          <a:prstGeom prst="rect">
            <a:avLst/>
          </a:prstGeom>
        </p:spPr>
        <p:txBody>
          <a:bodyPr lIns="0" tIns="0" rIns="0" bIns="0" anchor="t" anchorCtr="0"/>
          <a:lstStyle>
            <a:lvl1pPr marL="0" indent="0" algn="l">
              <a:lnSpc>
                <a:spcPct val="80000"/>
              </a:lnSpc>
              <a:buNone/>
              <a:defRPr sz="3500">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agenda</a:t>
            </a:r>
            <a:endParaRPr lang="da-DK" dirty="0"/>
          </a:p>
        </p:txBody>
      </p:sp>
      <p:sp>
        <p:nvSpPr>
          <p:cNvPr id="8" name="Text Placeholder 12"/>
          <p:cNvSpPr>
            <a:spLocks noGrp="1"/>
          </p:cNvSpPr>
          <p:nvPr>
            <p:ph type="body" sz="quarter" idx="14" hasCustomPrompt="1"/>
          </p:nvPr>
        </p:nvSpPr>
        <p:spPr>
          <a:xfrm>
            <a:off x="251521" y="1556792"/>
            <a:ext cx="4536503" cy="4464496"/>
          </a:xfrm>
          <a:prstGeom prst="rect">
            <a:avLst/>
          </a:prstGeom>
        </p:spPr>
        <p:txBody>
          <a:bodyPr lIns="0" tIns="0" rIns="0" bIns="0" anchor="t" anchorCtr="0"/>
          <a:lstStyle>
            <a:lvl1pPr marL="228600" indent="-228600" algn="l">
              <a:lnSpc>
                <a:spcPct val="150000"/>
              </a:lnSpc>
              <a:buFont typeface="+mj-lt"/>
              <a:buAutoNum type="arabicPeriod"/>
              <a:defRPr sz="2000" b="0" baseline="0">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t>
            </a:r>
            <a:r>
              <a:rPr lang="en-US" dirty="0" err="1" smtClean="0"/>
              <a:t>punkter</a:t>
            </a:r>
            <a:endParaRPr lang="da-DK" dirty="0"/>
          </a:p>
        </p:txBody>
      </p:sp>
      <p:sp>
        <p:nvSpPr>
          <p:cNvPr id="9" name="Content Placeholder 4"/>
          <p:cNvSpPr>
            <a:spLocks noGrp="1"/>
          </p:cNvSpPr>
          <p:nvPr>
            <p:ph sz="quarter" idx="15" hasCustomPrompt="1"/>
          </p:nvPr>
        </p:nvSpPr>
        <p:spPr>
          <a:xfrm>
            <a:off x="5076056" y="1700808"/>
            <a:ext cx="3817118" cy="4320480"/>
          </a:xfrm>
          <a:prstGeom prst="rect">
            <a:avLst/>
          </a:prstGeom>
        </p:spPr>
        <p:txBody>
          <a:bodyPr lIns="0" tIns="0" rIns="0" bIns="0"/>
          <a:lstStyle>
            <a:lvl1pPr marL="0" indent="0" algn="l">
              <a:buNone/>
              <a:defRPr sz="1200" baseline="0">
                <a:solidFill>
                  <a:srgbClr val="505050"/>
                </a:solidFill>
                <a:latin typeface="Arial" panose="020B0604020202020204" pitchFamily="34" charset="0"/>
                <a:ea typeface="Open Sans" panose="020B0606030504020204" pitchFamily="34" charset="0"/>
                <a:cs typeface="Arial" panose="020B0604020202020204" pitchFamily="34" charset="0"/>
              </a:defRPr>
            </a:lvl1pPr>
            <a:lvl2pPr marL="457200" indent="0" algn="l">
              <a:buNone/>
              <a:defRPr sz="2000">
                <a:solidFill>
                  <a:srgbClr val="505050"/>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l">
              <a:buNone/>
              <a:defRPr sz="2000">
                <a:solidFill>
                  <a:srgbClr val="505050"/>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l">
              <a:buNone/>
              <a:defRPr sz="2000">
                <a:solidFill>
                  <a:srgbClr val="505050"/>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l">
              <a:buNone/>
              <a:defRPr sz="2000">
                <a:solidFill>
                  <a:srgbClr val="505050"/>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t>
            </a:r>
            <a:r>
              <a:rPr lang="en-US" dirty="0" err="1" smtClean="0"/>
              <a:t>billede</a:t>
            </a:r>
            <a:r>
              <a:rPr lang="en-US" dirty="0" smtClean="0"/>
              <a:t> </a:t>
            </a:r>
            <a:r>
              <a:rPr lang="en-US" dirty="0" err="1" smtClean="0"/>
              <a:t>eller</a:t>
            </a:r>
            <a:r>
              <a:rPr lang="en-US" dirty="0" smtClean="0"/>
              <a:t> </a:t>
            </a:r>
            <a:r>
              <a:rPr lang="en-US" dirty="0" err="1" smtClean="0"/>
              <a:t>ledetekst</a:t>
            </a:r>
            <a:endParaRPr lang="da-DK" dirty="0"/>
          </a:p>
        </p:txBody>
      </p:sp>
      <p:sp>
        <p:nvSpPr>
          <p:cNvPr id="7"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37456392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layout-------- 1 kolonn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
        <p:nvSpPr>
          <p:cNvPr id="4" name="Rectangle 3"/>
          <p:cNvSpPr/>
          <p:nvPr userDrawn="1"/>
        </p:nvSpPr>
        <p:spPr>
          <a:xfrm>
            <a:off x="0" y="6093296"/>
            <a:ext cx="9143999" cy="288000"/>
          </a:xfrm>
          <a:prstGeom prst="rect">
            <a:avLst/>
          </a:prstGeom>
          <a:gradFill flip="none" rotWithShape="1">
            <a:gsLst>
              <a:gs pos="0">
                <a:schemeClr val="tx1">
                  <a:alpha val="1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5" name="Text Placeholder 12"/>
          <p:cNvSpPr>
            <a:spLocks noGrp="1"/>
          </p:cNvSpPr>
          <p:nvPr>
            <p:ph type="body" sz="quarter" idx="12" hasCustomPrompt="1"/>
          </p:nvPr>
        </p:nvSpPr>
        <p:spPr>
          <a:xfrm>
            <a:off x="252000" y="1124744"/>
            <a:ext cx="8640480" cy="504056"/>
          </a:xfrm>
          <a:prstGeom prst="rect">
            <a:avLst/>
          </a:prstGeom>
        </p:spPr>
        <p:txBody>
          <a:bodyPr lIns="0" tIns="0" rIns="0" bIns="0" anchor="t" anchorCtr="0"/>
          <a:lstStyle>
            <a:lvl1pPr marL="0" indent="0" algn="l">
              <a:lnSpc>
                <a:spcPct val="80000"/>
              </a:lnSpc>
              <a:buNone/>
              <a:defRPr sz="3500">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Introduktion</a:t>
            </a:r>
            <a:endParaRPr lang="da-DK" dirty="0"/>
          </a:p>
        </p:txBody>
      </p:sp>
      <p:sp>
        <p:nvSpPr>
          <p:cNvPr id="6" name="Text Placeholder 12"/>
          <p:cNvSpPr>
            <a:spLocks noGrp="1"/>
          </p:cNvSpPr>
          <p:nvPr>
            <p:ph type="body" sz="quarter" idx="13" hasCustomPrompt="1"/>
          </p:nvPr>
        </p:nvSpPr>
        <p:spPr>
          <a:xfrm>
            <a:off x="251759" y="1700808"/>
            <a:ext cx="8640480" cy="4320480"/>
          </a:xfrm>
          <a:prstGeom prst="rect">
            <a:avLst/>
          </a:prstGeom>
        </p:spPr>
        <p:txBody>
          <a:bodyPr lIns="0" tIns="0" rIns="0" bIns="0" anchor="t" anchorCtr="0"/>
          <a:lstStyle>
            <a:lvl1pPr marL="0" indent="0" algn="l">
              <a:lnSpc>
                <a:spcPct val="80000"/>
              </a:lnSpc>
              <a:buNone/>
              <a:defRPr sz="1200" b="0" baseline="0">
                <a:solidFill>
                  <a:srgbClr val="505050"/>
                </a:solidFill>
                <a:latin typeface="Arial" panose="020B0604020202020204" pitchFamily="34" charset="0"/>
                <a:ea typeface="Open Sans" panose="020B0606030504020204" pitchFamily="34" charset="0"/>
                <a:cs typeface="Arial" panose="020B060402020202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t>
            </a:r>
            <a:r>
              <a:rPr lang="en-US" dirty="0" err="1" smtClean="0"/>
              <a:t>brødtekst</a:t>
            </a:r>
            <a:endParaRPr lang="da-DK" dirty="0"/>
          </a:p>
        </p:txBody>
      </p:sp>
      <p:sp>
        <p:nvSpPr>
          <p:cNvPr id="9"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24175553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layout-------- 2 kolonner">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
        <p:nvSpPr>
          <p:cNvPr id="4" name="Rectangle 3"/>
          <p:cNvSpPr/>
          <p:nvPr userDrawn="1"/>
        </p:nvSpPr>
        <p:spPr>
          <a:xfrm>
            <a:off x="0" y="6093296"/>
            <a:ext cx="9143999" cy="288000"/>
          </a:xfrm>
          <a:prstGeom prst="rect">
            <a:avLst/>
          </a:prstGeom>
          <a:gradFill flip="none" rotWithShape="1">
            <a:gsLst>
              <a:gs pos="0">
                <a:schemeClr val="tx1">
                  <a:alpha val="1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5" name="Text Placeholder 12"/>
          <p:cNvSpPr>
            <a:spLocks noGrp="1"/>
          </p:cNvSpPr>
          <p:nvPr>
            <p:ph type="body" sz="quarter" idx="12" hasCustomPrompt="1"/>
          </p:nvPr>
        </p:nvSpPr>
        <p:spPr>
          <a:xfrm>
            <a:off x="252000" y="1124744"/>
            <a:ext cx="8640480" cy="504056"/>
          </a:xfrm>
          <a:prstGeom prst="rect">
            <a:avLst/>
          </a:prstGeom>
        </p:spPr>
        <p:txBody>
          <a:bodyPr lIns="0" tIns="0" rIns="0" bIns="0" anchor="t" anchorCtr="0"/>
          <a:lstStyle>
            <a:lvl1pPr marL="0" indent="0" algn="l">
              <a:lnSpc>
                <a:spcPct val="80000"/>
              </a:lnSpc>
              <a:buNone/>
              <a:defRPr sz="3500">
                <a:solidFill>
                  <a:srgbClr val="505050"/>
                </a:solidFill>
                <a:latin typeface="Verdana" panose="020B0604030504040204" pitchFamily="34" charset="0"/>
                <a:ea typeface="Verdana" panose="020B0604030504040204" pitchFamily="34" charset="0"/>
                <a:cs typeface="Verdana" panose="020B060403050404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Introduktion</a:t>
            </a:r>
            <a:endParaRPr lang="da-DK" dirty="0"/>
          </a:p>
        </p:txBody>
      </p:sp>
      <p:sp>
        <p:nvSpPr>
          <p:cNvPr id="6" name="Text Placeholder 12"/>
          <p:cNvSpPr>
            <a:spLocks noGrp="1"/>
          </p:cNvSpPr>
          <p:nvPr>
            <p:ph type="body" sz="quarter" idx="13" hasCustomPrompt="1"/>
          </p:nvPr>
        </p:nvSpPr>
        <p:spPr>
          <a:xfrm>
            <a:off x="251759" y="1700808"/>
            <a:ext cx="4176225" cy="4320480"/>
          </a:xfrm>
          <a:prstGeom prst="rect">
            <a:avLst/>
          </a:prstGeom>
        </p:spPr>
        <p:txBody>
          <a:bodyPr lIns="0" tIns="0" rIns="0" bIns="0" anchor="t" anchorCtr="0"/>
          <a:lstStyle>
            <a:lvl1pPr marL="0" indent="0" algn="l">
              <a:lnSpc>
                <a:spcPct val="80000"/>
              </a:lnSpc>
              <a:buNone/>
              <a:defRPr sz="1200" b="0" baseline="0">
                <a:solidFill>
                  <a:srgbClr val="505050"/>
                </a:solidFill>
                <a:latin typeface="Arial" panose="020B0604020202020204" pitchFamily="34" charset="0"/>
                <a:ea typeface="Open Sans" panose="020B0606030504020204" pitchFamily="34" charset="0"/>
                <a:cs typeface="Arial" panose="020B060402020202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t>
            </a:r>
            <a:r>
              <a:rPr lang="en-US" dirty="0" err="1" smtClean="0"/>
              <a:t>brødtekst</a:t>
            </a:r>
            <a:endParaRPr lang="da-DK" dirty="0"/>
          </a:p>
        </p:txBody>
      </p:sp>
      <p:sp>
        <p:nvSpPr>
          <p:cNvPr id="7" name="Text Placeholder 12"/>
          <p:cNvSpPr>
            <a:spLocks noGrp="1"/>
          </p:cNvSpPr>
          <p:nvPr>
            <p:ph type="body" sz="quarter" idx="14" hasCustomPrompt="1"/>
          </p:nvPr>
        </p:nvSpPr>
        <p:spPr>
          <a:xfrm>
            <a:off x="4716015" y="1700808"/>
            <a:ext cx="4176223" cy="4320480"/>
          </a:xfrm>
          <a:prstGeom prst="rect">
            <a:avLst/>
          </a:prstGeom>
        </p:spPr>
        <p:txBody>
          <a:bodyPr lIns="0" tIns="0" rIns="0" bIns="0" anchor="t" anchorCtr="0"/>
          <a:lstStyle>
            <a:lvl1pPr marL="0" indent="0" algn="l">
              <a:lnSpc>
                <a:spcPct val="80000"/>
              </a:lnSpc>
              <a:buNone/>
              <a:defRPr sz="1200" b="0" baseline="0">
                <a:solidFill>
                  <a:srgbClr val="505050"/>
                </a:solidFill>
                <a:latin typeface="Arial" panose="020B0604020202020204" pitchFamily="34" charset="0"/>
                <a:ea typeface="Open Sans" panose="020B0606030504020204" pitchFamily="34" charset="0"/>
                <a:cs typeface="Arial" panose="020B0604020202020204" pitchFamily="34" charset="0"/>
              </a:defRPr>
            </a:lvl1pPr>
            <a:lvl2pPr>
              <a:defRPr sz="1000">
                <a:latin typeface="Open Sans" panose="020B0606030504020204" pitchFamily="34" charset="0"/>
                <a:ea typeface="Open Sans" panose="020B0606030504020204" pitchFamily="34" charset="0"/>
                <a:cs typeface="Open Sans" panose="020B0606030504020204" pitchFamily="34" charset="0"/>
              </a:defRPr>
            </a:lvl2pPr>
            <a:lvl3pPr>
              <a:defRPr sz="1000">
                <a:latin typeface="Open Sans" panose="020B0606030504020204" pitchFamily="34" charset="0"/>
                <a:ea typeface="Open Sans" panose="020B0606030504020204" pitchFamily="34" charset="0"/>
                <a:cs typeface="Open Sans" panose="020B0606030504020204" pitchFamily="34" charset="0"/>
              </a:defRPr>
            </a:lvl3pPr>
            <a:lvl4pPr>
              <a:defRPr sz="1000">
                <a:latin typeface="Open Sans" panose="020B0606030504020204" pitchFamily="34" charset="0"/>
                <a:ea typeface="Open Sans" panose="020B0606030504020204" pitchFamily="34" charset="0"/>
                <a:cs typeface="Open Sans" panose="020B0606030504020204" pitchFamily="34" charset="0"/>
              </a:defRPr>
            </a:lvl4pPr>
            <a:lvl5pPr>
              <a:defRPr sz="10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err="1" smtClean="0"/>
              <a:t>Indsæt</a:t>
            </a:r>
            <a:r>
              <a:rPr lang="en-US" dirty="0" smtClean="0"/>
              <a:t> </a:t>
            </a:r>
            <a:r>
              <a:rPr lang="en-US" dirty="0" err="1" smtClean="0"/>
              <a:t>brødtekst</a:t>
            </a:r>
            <a:endParaRPr lang="da-DK" dirty="0"/>
          </a:p>
        </p:txBody>
      </p:sp>
      <p:sp>
        <p:nvSpPr>
          <p:cNvPr id="9"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291224192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undlayout--- Indhold blan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
        <p:nvSpPr>
          <p:cNvPr id="4" name="Rectangle 3"/>
          <p:cNvSpPr/>
          <p:nvPr userDrawn="1"/>
        </p:nvSpPr>
        <p:spPr>
          <a:xfrm>
            <a:off x="0" y="6093296"/>
            <a:ext cx="9143999" cy="288000"/>
          </a:xfrm>
          <a:prstGeom prst="rect">
            <a:avLst/>
          </a:prstGeom>
          <a:gradFill flip="none" rotWithShape="1">
            <a:gsLst>
              <a:gs pos="0">
                <a:schemeClr val="tx1">
                  <a:alpha val="1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6"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40073399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rundlayout--- Indhold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A4DA681-0FBF-49FE-9E78-8A28BACF3F5C}" type="slidenum">
              <a:rPr lang="da-DK" smtClean="0"/>
              <a:pPr/>
              <a:t>‹nr.›</a:t>
            </a:fld>
            <a:endParaRPr lang="da-DK" dirty="0"/>
          </a:p>
        </p:txBody>
      </p:sp>
      <p:sp>
        <p:nvSpPr>
          <p:cNvPr id="4" name="Content Placeholder 4"/>
          <p:cNvSpPr>
            <a:spLocks noGrp="1"/>
          </p:cNvSpPr>
          <p:nvPr>
            <p:ph sz="quarter" idx="13"/>
          </p:nvPr>
        </p:nvSpPr>
        <p:spPr>
          <a:xfrm>
            <a:off x="250825" y="1052736"/>
            <a:ext cx="8640000" cy="5040560"/>
          </a:xfrm>
          <a:prstGeom prst="rect">
            <a:avLst/>
          </a:prstGeom>
        </p:spPr>
        <p:txBody>
          <a:bodyPr lIns="0" tIns="0" rIns="0" bIns="0"/>
          <a:lstStyle>
            <a:lvl1pPr marL="0" indent="0">
              <a:buNone/>
              <a:defRPr>
                <a:solidFill>
                  <a:srgbClr val="505050"/>
                </a:solidFill>
                <a:latin typeface="Verdana" panose="020B0604030504040204" pitchFamily="34" charset="0"/>
              </a:defRPr>
            </a:lvl1pPr>
            <a:lvl2pPr marL="457200" indent="0">
              <a:buNone/>
              <a:defRPr>
                <a:solidFill>
                  <a:srgbClr val="505050"/>
                </a:solidFill>
                <a:latin typeface="Verdana" panose="020B0604030504040204" pitchFamily="34" charset="0"/>
              </a:defRPr>
            </a:lvl2pPr>
            <a:lvl3pPr marL="914400" indent="0">
              <a:buNone/>
              <a:defRPr>
                <a:solidFill>
                  <a:srgbClr val="505050"/>
                </a:solidFill>
                <a:latin typeface="Verdana" panose="020B0604030504040204" pitchFamily="34" charset="0"/>
              </a:defRPr>
            </a:lvl3pPr>
            <a:lvl4pPr marL="1371600" indent="0">
              <a:buNone/>
              <a:defRPr>
                <a:solidFill>
                  <a:srgbClr val="505050"/>
                </a:solidFill>
                <a:latin typeface="Verdana" panose="020B0604030504040204" pitchFamily="34" charset="0"/>
              </a:defRPr>
            </a:lvl4pPr>
            <a:lvl5pPr marL="1828800" indent="0">
              <a:buNone/>
              <a:defRPr>
                <a:solidFill>
                  <a:srgbClr val="505050"/>
                </a:solidFill>
                <a:latin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6" name="Rectangle 5"/>
          <p:cNvSpPr/>
          <p:nvPr userDrawn="1"/>
        </p:nvSpPr>
        <p:spPr>
          <a:xfrm>
            <a:off x="0" y="6093296"/>
            <a:ext cx="9143999" cy="288000"/>
          </a:xfrm>
          <a:prstGeom prst="rect">
            <a:avLst/>
          </a:prstGeom>
          <a:gradFill flip="none" rotWithShape="1">
            <a:gsLst>
              <a:gs pos="0">
                <a:schemeClr val="tx1">
                  <a:alpha val="1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Content Placeholder 4"/>
          <p:cNvSpPr>
            <a:spLocks noGrp="1"/>
          </p:cNvSpPr>
          <p:nvPr>
            <p:ph sz="quarter" idx="16" hasCustomPrompt="1"/>
          </p:nvPr>
        </p:nvSpPr>
        <p:spPr>
          <a:xfrm>
            <a:off x="251999" y="100800"/>
            <a:ext cx="8640000" cy="648072"/>
          </a:xfrm>
          <a:prstGeom prst="rect">
            <a:avLst/>
          </a:prstGeom>
        </p:spPr>
        <p:txBody>
          <a:bodyPr lIns="0" tIns="0" rIns="0" bIns="0"/>
          <a:lstStyle>
            <a:lvl1pPr marL="0" indent="0">
              <a:buNone/>
              <a:defRPr sz="33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solidFill>
                  <a:srgbClr val="505050"/>
                </a:solidFill>
                <a:latin typeface="Bariol Regular" pitchFamily="50" charset="0"/>
              </a:defRPr>
            </a:lvl2pPr>
            <a:lvl3pPr marL="914400" indent="0">
              <a:buNone/>
              <a:defRPr>
                <a:solidFill>
                  <a:srgbClr val="505050"/>
                </a:solidFill>
                <a:latin typeface="Bariol Regular" pitchFamily="50" charset="0"/>
              </a:defRPr>
            </a:lvl3pPr>
            <a:lvl4pPr marL="1371600" indent="0">
              <a:buNone/>
              <a:defRPr>
                <a:solidFill>
                  <a:srgbClr val="505050"/>
                </a:solidFill>
                <a:latin typeface="Bariol Regular" pitchFamily="50" charset="0"/>
              </a:defRPr>
            </a:lvl4pPr>
            <a:lvl5pPr marL="1828800" indent="0">
              <a:buNone/>
              <a:defRPr>
                <a:solidFill>
                  <a:srgbClr val="505050"/>
                </a:solidFill>
                <a:latin typeface="Bariol Regular" pitchFamily="50" charset="0"/>
              </a:defRPr>
            </a:lvl5pPr>
          </a:lstStyle>
          <a:p>
            <a:pPr lvl="0"/>
            <a:r>
              <a:rPr lang="da-DK" smtClean="0"/>
              <a:t>Overskrift</a:t>
            </a:r>
            <a:endParaRPr lang="da-DK" dirty="0"/>
          </a:p>
        </p:txBody>
      </p:sp>
    </p:spTree>
    <p:extLst>
      <p:ext uri="{BB962C8B-B14F-4D97-AF65-F5344CB8AC3E}">
        <p14:creationId xmlns:p14="http://schemas.microsoft.com/office/powerpoint/2010/main" val="77813881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26" Type="http://schemas.openxmlformats.org/officeDocument/2006/relationships/image" Target="../media/image4.png"/><Relationship Id="rId3" Type="http://schemas.openxmlformats.org/officeDocument/2006/relationships/slideLayout" Target="../slideLayouts/slideLayout7.xml"/><Relationship Id="rId21" Type="http://schemas.openxmlformats.org/officeDocument/2006/relationships/slideLayout" Target="../slideLayouts/slideLayout25.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5" Type="http://schemas.openxmlformats.org/officeDocument/2006/relationships/theme" Target="../theme/theme2.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0" Type="http://schemas.openxmlformats.org/officeDocument/2006/relationships/slideLayout" Target="../slideLayouts/slideLayout24.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24" Type="http://schemas.openxmlformats.org/officeDocument/2006/relationships/slideLayout" Target="../slideLayouts/slideLayout28.xml"/><Relationship Id="rId5" Type="http://schemas.openxmlformats.org/officeDocument/2006/relationships/slideLayout" Target="../slideLayouts/slideLayout9.xml"/><Relationship Id="rId15" Type="http://schemas.openxmlformats.org/officeDocument/2006/relationships/slideLayout" Target="../slideLayouts/slideLayout19.xml"/><Relationship Id="rId23" Type="http://schemas.openxmlformats.org/officeDocument/2006/relationships/slideLayout" Target="../slideLayouts/slideLayout27.xml"/><Relationship Id="rId10" Type="http://schemas.openxmlformats.org/officeDocument/2006/relationships/slideLayout" Target="../slideLayouts/slideLayout14.xml"/><Relationship Id="rId19" Type="http://schemas.openxmlformats.org/officeDocument/2006/relationships/slideLayout" Target="../slideLayouts/slideLayout23.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 Id="rId22" Type="http://schemas.openxmlformats.org/officeDocument/2006/relationships/slideLayout" Target="../slideLayouts/slideLayout26.xml"/><Relationship Id="rId27"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88510583"/>
      </p:ext>
    </p:extLst>
  </p:cSld>
  <p:clrMap bg1="lt1" tx1="dk1" bg2="lt2" tx2="dk2" accent1="accent1" accent2="accent2" accent3="accent3" accent4="accent4" accent5="accent5" accent6="accent6" hlink="hlink" folHlink="folHlink"/>
  <p:sldLayoutIdLst>
    <p:sldLayoutId id="2147483738" r:id="rId1"/>
    <p:sldLayoutId id="2147483737" r:id="rId2"/>
    <p:sldLayoutId id="2147483744" r:id="rId3"/>
    <p:sldLayoutId id="2147483740"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 name="Rectangle 19"/>
          <p:cNvSpPr/>
          <p:nvPr userDrawn="1"/>
        </p:nvSpPr>
        <p:spPr>
          <a:xfrm>
            <a:off x="0" y="7200"/>
            <a:ext cx="9144000" cy="728362"/>
          </a:xfrm>
          <a:prstGeom prst="rect">
            <a:avLst/>
          </a:prstGeom>
          <a:solidFill>
            <a:srgbClr val="534A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Rectangle 20"/>
          <p:cNvSpPr/>
          <p:nvPr userDrawn="1"/>
        </p:nvSpPr>
        <p:spPr>
          <a:xfrm>
            <a:off x="7956" y="684807"/>
            <a:ext cx="9121643" cy="101511"/>
          </a:xfrm>
          <a:prstGeom prst="rect">
            <a:avLst/>
          </a:prstGeom>
          <a:solidFill>
            <a:srgbClr val="941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Slide Number Placeholder 6"/>
          <p:cNvSpPr>
            <a:spLocks noGrp="1"/>
          </p:cNvSpPr>
          <p:nvPr>
            <p:ph type="sldNum" sz="quarter" idx="4"/>
          </p:nvPr>
        </p:nvSpPr>
        <p:spPr>
          <a:xfrm>
            <a:off x="8543414" y="6343253"/>
            <a:ext cx="360040" cy="374400"/>
          </a:xfrm>
          <a:prstGeom prst="rect">
            <a:avLst/>
          </a:prstGeom>
        </p:spPr>
        <p:txBody>
          <a:bodyPr lIns="0" tIns="0" rIns="0" bIns="0" anchor="b" anchorCtr="0"/>
          <a:lstStyle>
            <a:lvl1pPr algn="r">
              <a:defRPr sz="1100">
                <a:solidFill>
                  <a:srgbClr val="505050"/>
                </a:solidFill>
                <a:latin typeface="Verdana" panose="020B0604030504040204" pitchFamily="34" charset="0"/>
              </a:defRPr>
            </a:lvl1pPr>
          </a:lstStyle>
          <a:p>
            <a:fld id="{CA4DA681-0FBF-49FE-9E78-8A28BACF3F5C}" type="slidenum">
              <a:rPr lang="da-DK" smtClean="0"/>
              <a:pPr/>
              <a:t>‹nr.›</a:t>
            </a:fld>
            <a:endParaRPr lang="da-DK" dirty="0"/>
          </a:p>
        </p:txBody>
      </p:sp>
      <p:grpSp>
        <p:nvGrpSpPr>
          <p:cNvPr id="15" name="Group 14"/>
          <p:cNvGrpSpPr/>
          <p:nvPr userDrawn="1"/>
        </p:nvGrpSpPr>
        <p:grpSpPr>
          <a:xfrm>
            <a:off x="0" y="0"/>
            <a:ext cx="9144000" cy="6858000"/>
            <a:chOff x="0" y="0"/>
            <a:chExt cx="9144000" cy="6858000"/>
          </a:xfrm>
          <a:solidFill>
            <a:schemeClr val="bg1"/>
          </a:solidFill>
        </p:grpSpPr>
        <p:sp>
          <p:nvSpPr>
            <p:cNvPr id="16" name="Rectangle 15"/>
            <p:cNvSpPr/>
            <p:nvPr/>
          </p:nvSpPr>
          <p:spPr>
            <a:xfrm>
              <a:off x="757" y="0"/>
              <a:ext cx="7200"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7" name="Rectangle 16"/>
            <p:cNvSpPr/>
            <p:nvPr/>
          </p:nvSpPr>
          <p:spPr>
            <a:xfrm>
              <a:off x="9129600" y="0"/>
              <a:ext cx="14400"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Rectangle 17"/>
            <p:cNvSpPr/>
            <p:nvPr/>
          </p:nvSpPr>
          <p:spPr>
            <a:xfrm>
              <a:off x="0" y="0"/>
              <a:ext cx="9144000" cy="7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9" name="Rectangle 18"/>
            <p:cNvSpPr/>
            <p:nvPr/>
          </p:nvSpPr>
          <p:spPr>
            <a:xfrm>
              <a:off x="0" y="6843600"/>
              <a:ext cx="9144000" cy="14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pic>
        <p:nvPicPr>
          <p:cNvPr id="2" name="Picture 1"/>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7452320" y="6573873"/>
            <a:ext cx="1043608" cy="157681"/>
          </a:xfrm>
          <a:prstGeom prst="rect">
            <a:avLst/>
          </a:prstGeom>
        </p:spPr>
      </p:pic>
      <p:pic>
        <p:nvPicPr>
          <p:cNvPr id="3" name="Picture 2"/>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179513" y="6455018"/>
            <a:ext cx="1008112" cy="251506"/>
          </a:xfrm>
          <a:prstGeom prst="rect">
            <a:avLst/>
          </a:prstGeom>
        </p:spPr>
      </p:pic>
    </p:spTree>
    <p:extLst>
      <p:ext uri="{BB962C8B-B14F-4D97-AF65-F5344CB8AC3E}">
        <p14:creationId xmlns:p14="http://schemas.microsoft.com/office/powerpoint/2010/main" val="4174632062"/>
      </p:ext>
    </p:extLst>
  </p:cSld>
  <p:clrMap bg1="lt1" tx1="dk1" bg2="lt2" tx2="dk2" accent1="accent1" accent2="accent2" accent3="accent3" accent4="accent4" accent5="accent5" accent6="accent6" hlink="hlink" folHlink="folHlink"/>
  <p:sldLayoutIdLst>
    <p:sldLayoutId id="2147483742" r:id="rId1"/>
    <p:sldLayoutId id="2147483726" r:id="rId2"/>
    <p:sldLayoutId id="2147483741" r:id="rId3"/>
    <p:sldLayoutId id="2147483743" r:id="rId4"/>
    <p:sldLayoutId id="2147483723" r:id="rId5"/>
    <p:sldLayoutId id="2147483724" r:id="rId6"/>
    <p:sldLayoutId id="2147483727" r:id="rId7"/>
    <p:sldLayoutId id="2147483728" r:id="rId8"/>
    <p:sldLayoutId id="2147483729" r:id="rId9"/>
    <p:sldLayoutId id="2147483731" r:id="rId10"/>
    <p:sldLayoutId id="2147483732" r:id="rId11"/>
    <p:sldLayoutId id="2147483733" r:id="rId12"/>
    <p:sldLayoutId id="2147483753" r:id="rId13"/>
    <p:sldLayoutId id="2147483720" r:id="rId14"/>
    <p:sldLayoutId id="2147483752" r:id="rId15"/>
    <p:sldLayoutId id="2147483735" r:id="rId16"/>
    <p:sldLayoutId id="2147483736" r:id="rId17"/>
    <p:sldLayoutId id="2147483745" r:id="rId18"/>
    <p:sldLayoutId id="2147483746" r:id="rId19"/>
    <p:sldLayoutId id="2147483747" r:id="rId20"/>
    <p:sldLayoutId id="2147483748" r:id="rId21"/>
    <p:sldLayoutId id="2147483749" r:id="rId22"/>
    <p:sldLayoutId id="2147483750" r:id="rId23"/>
    <p:sldLayoutId id="2147483751" r:id="rId2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3.xml"/></Relationships>
</file>

<file path=ppt/slides/_rels/slide39.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3.xml"/></Relationships>
</file>

<file path=ppt/slides/_rels/slide52.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3.xml"/></Relationships>
</file>

<file path=ppt/slides/_rels/slide53.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23.xml"/></Relationships>
</file>

<file path=ppt/slides/_rels/slide54.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23.xml"/></Relationships>
</file>

<file path=ppt/slides/_rels/slide55.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23.xml"/></Relationships>
</file>

<file path=ppt/slides/_rels/slide56.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2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2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395536" y="1988840"/>
            <a:ext cx="8424936" cy="2753626"/>
          </a:xfrm>
        </p:spPr>
        <p:txBody>
          <a:bodyPr/>
          <a:lstStyle/>
          <a:p>
            <a:r>
              <a:rPr lang="da-DK" sz="3200" b="1" dirty="0" smtClean="0"/>
              <a:t>Undersøgelse blandt frivillige</a:t>
            </a:r>
          </a:p>
          <a:p>
            <a:r>
              <a:rPr lang="da-DK" sz="3200" b="1" dirty="0" smtClean="0"/>
              <a:t>I  Ældre Sagen 2015</a:t>
            </a:r>
          </a:p>
          <a:p>
            <a:pPr>
              <a:lnSpc>
                <a:spcPct val="20000"/>
              </a:lnSpc>
            </a:pPr>
            <a:endParaRPr lang="da-DK" sz="3200" b="1" dirty="0" smtClean="0"/>
          </a:p>
          <a:p>
            <a:r>
              <a:rPr lang="da-DK" sz="1800" b="1" dirty="0" smtClean="0"/>
              <a:t>Oktober 2015</a:t>
            </a:r>
            <a:endParaRPr lang="da-DK" sz="1800" b="1" dirty="0"/>
          </a:p>
        </p:txBody>
      </p:sp>
      <p:pic>
        <p:nvPicPr>
          <p:cNvPr id="1026" name="Picture 2" descr="P:\Billedarkiv\Logoer\voxmeter_hvi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5581552"/>
            <a:ext cx="1872208" cy="4670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4969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da-DK" sz="3000" b="1" dirty="0" smtClean="0"/>
              <a:t>2.</a:t>
            </a:r>
            <a:r>
              <a:rPr lang="da-DK" sz="3200" dirty="0" smtClean="0"/>
              <a:t> </a:t>
            </a:r>
            <a:r>
              <a:rPr lang="da-DK" sz="3000" b="1" dirty="0" smtClean="0"/>
              <a:t>Metode og gennemførelsesstatistik</a:t>
            </a:r>
            <a:endParaRPr lang="da-DK" sz="3000" b="1" dirty="0"/>
          </a:p>
        </p:txBody>
      </p:sp>
    </p:spTree>
    <p:extLst>
      <p:ext uri="{BB962C8B-B14F-4D97-AF65-F5344CB8AC3E}">
        <p14:creationId xmlns:p14="http://schemas.microsoft.com/office/powerpoint/2010/main" val="41619660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11</a:t>
            </a:fld>
            <a:endParaRPr lang="da-DK" dirty="0"/>
          </a:p>
        </p:txBody>
      </p:sp>
      <p:sp>
        <p:nvSpPr>
          <p:cNvPr id="3" name="Content Placeholder 2"/>
          <p:cNvSpPr>
            <a:spLocks noGrp="1"/>
          </p:cNvSpPr>
          <p:nvPr>
            <p:ph sz="quarter" idx="13"/>
          </p:nvPr>
        </p:nvSpPr>
        <p:spPr/>
        <p:txBody>
          <a:bodyPr/>
          <a:lstStyle/>
          <a:p>
            <a:r>
              <a:rPr lang="da-DK" sz="1400" b="1" dirty="0" smtClean="0">
                <a:latin typeface="Arial" panose="020B0604020202020204" pitchFamily="34" charset="0"/>
                <a:ea typeface="Open Sans" panose="020B0606030504020204" pitchFamily="34" charset="0"/>
                <a:cs typeface="Arial" panose="020B0604020202020204" pitchFamily="34" charset="0"/>
              </a:rPr>
              <a:t>Formål</a:t>
            </a:r>
          </a:p>
          <a:p>
            <a:r>
              <a:rPr lang="da-DK" sz="1400" dirty="0" smtClean="0">
                <a:latin typeface="Arial" panose="020B0604020202020204" pitchFamily="34" charset="0"/>
                <a:ea typeface="Open Sans" panose="020B0606030504020204" pitchFamily="34" charset="0"/>
                <a:cs typeface="Arial" panose="020B0604020202020204" pitchFamily="34" charset="0"/>
              </a:rPr>
              <a:t>Ældre Sagen ønsker at få et billede af de frivilliges aktiviteter såvel som trivsel. Resultaterne skal bruges af landsledelsen og lokalbestyrelser til at forbedre forholdene for de frivillige.</a:t>
            </a:r>
          </a:p>
          <a:p>
            <a:r>
              <a:rPr lang="da-DK" sz="1400" dirty="0" smtClean="0">
                <a:latin typeface="Arial" panose="020B0604020202020204" pitchFamily="34" charset="0"/>
                <a:ea typeface="Open Sans" panose="020B0606030504020204" pitchFamily="34" charset="0"/>
                <a:cs typeface="Arial" panose="020B0604020202020204" pitchFamily="34" charset="0"/>
              </a:rPr>
              <a:t>Undersøgelsen blev gennemført første gang i 2005 og igen i 2010. Resultaterne i denne rapport har udelukkende fokus på resultaterne for 2015-undersøgelsen. Udviklingen blandt de frivillige fra 2010-2015 præsenteres i en særskilt rapport.</a:t>
            </a:r>
          </a:p>
          <a:p>
            <a:endParaRPr lang="da-DK" sz="1400" dirty="0" smtClean="0">
              <a:latin typeface="Arial" panose="020B0604020202020204" pitchFamily="34" charset="0"/>
              <a:ea typeface="Open Sans" panose="020B0606030504020204" pitchFamily="34" charset="0"/>
              <a:cs typeface="Arial" panose="020B0604020202020204" pitchFamily="34" charset="0"/>
            </a:endParaRPr>
          </a:p>
          <a:p>
            <a:r>
              <a:rPr lang="da-DK" sz="1400" b="1" dirty="0" smtClean="0">
                <a:latin typeface="Arial" panose="020B0604020202020204" pitchFamily="34" charset="0"/>
                <a:ea typeface="Open Sans" panose="020B0606030504020204" pitchFamily="34" charset="0"/>
                <a:cs typeface="Arial" panose="020B0604020202020204" pitchFamily="34" charset="0"/>
              </a:rPr>
              <a:t>Målgruppe</a:t>
            </a:r>
          </a:p>
          <a:p>
            <a:r>
              <a:rPr lang="da-DK" sz="1400" dirty="0" smtClean="0">
                <a:latin typeface="Arial" panose="020B0604020202020204" pitchFamily="34" charset="0"/>
                <a:ea typeface="Open Sans" panose="020B0606030504020204" pitchFamily="34" charset="0"/>
                <a:cs typeface="Arial" panose="020B0604020202020204" pitchFamily="34" charset="0"/>
              </a:rPr>
              <a:t>Målgruppen for undersøgelsen er de frivillige hos Ældre Sagen.</a:t>
            </a:r>
          </a:p>
          <a:p>
            <a:endParaRPr lang="da-DK" sz="1400" dirty="0" smtClean="0">
              <a:latin typeface="Arial" panose="020B0604020202020204" pitchFamily="34" charset="0"/>
              <a:ea typeface="Open Sans" panose="020B0606030504020204" pitchFamily="34" charset="0"/>
              <a:cs typeface="Arial" panose="020B0604020202020204" pitchFamily="34" charset="0"/>
            </a:endParaRPr>
          </a:p>
          <a:p>
            <a:r>
              <a:rPr lang="da-DK" sz="1400" b="1" dirty="0" smtClean="0">
                <a:latin typeface="Arial" panose="020B0604020202020204" pitchFamily="34" charset="0"/>
                <a:ea typeface="Open Sans" panose="020B0606030504020204" pitchFamily="34" charset="0"/>
                <a:cs typeface="Arial" panose="020B0604020202020204" pitchFamily="34" charset="0"/>
              </a:rPr>
              <a:t>Interviewmetode</a:t>
            </a:r>
          </a:p>
          <a:p>
            <a:r>
              <a:rPr lang="da-DK" sz="1400" dirty="0" smtClean="0">
                <a:latin typeface="Arial" panose="020B0604020202020204" pitchFamily="34" charset="0"/>
                <a:ea typeface="Open Sans" panose="020B0606030504020204" pitchFamily="34" charset="0"/>
                <a:cs typeface="Arial" panose="020B0604020202020204" pitchFamily="34" charset="0"/>
              </a:rPr>
              <a:t>Undersøgelsen er gennemført som en telefonisk undersøgelse, hvor tilfældigt udvalgte blandt Ældre Sagens frivillige i de forskellige distrikter er blevet kontaktet. Ud af disse har 1.000 deltaget i undersøgelsen. Undersøgelsen blev gennemført i uge 33-36 2015.</a:t>
            </a:r>
            <a:endParaRPr lang="da-DK" sz="1400" dirty="0">
              <a:latin typeface="Arial" panose="020B0604020202020204" pitchFamily="34" charset="0"/>
              <a:ea typeface="Open Sans" panose="020B0606030504020204" pitchFamily="34" charset="0"/>
              <a:cs typeface="Arial" panose="020B0604020202020204" pitchFamily="34" charset="0"/>
            </a:endParaRPr>
          </a:p>
        </p:txBody>
      </p:sp>
      <p:sp>
        <p:nvSpPr>
          <p:cNvPr id="4" name="Content Placeholder 3"/>
          <p:cNvSpPr>
            <a:spLocks noGrp="1"/>
          </p:cNvSpPr>
          <p:nvPr>
            <p:ph sz="quarter" idx="16"/>
          </p:nvPr>
        </p:nvSpPr>
        <p:spPr/>
        <p:txBody>
          <a:bodyPr/>
          <a:lstStyle/>
          <a:p>
            <a:r>
              <a:rPr lang="da-DK" sz="3000" b="1" dirty="0" smtClean="0"/>
              <a:t>Metode</a:t>
            </a:r>
            <a:endParaRPr lang="da-DK" sz="3000" b="1" dirty="0"/>
          </a:p>
        </p:txBody>
      </p:sp>
    </p:spTree>
    <p:extLst>
      <p:ext uri="{BB962C8B-B14F-4D97-AF65-F5344CB8AC3E}">
        <p14:creationId xmlns:p14="http://schemas.microsoft.com/office/powerpoint/2010/main" val="2713129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12</a:t>
            </a:fld>
            <a:endParaRPr lang="da-DK" dirty="0"/>
          </a:p>
        </p:txBody>
      </p:sp>
      <p:sp>
        <p:nvSpPr>
          <p:cNvPr id="3" name="Content Placeholder 2"/>
          <p:cNvSpPr>
            <a:spLocks noGrp="1"/>
          </p:cNvSpPr>
          <p:nvPr>
            <p:ph sz="quarter" idx="13"/>
          </p:nvPr>
        </p:nvSpPr>
        <p:spPr/>
        <p:txBody>
          <a:bodyPr/>
          <a:lstStyle/>
          <a:p>
            <a:r>
              <a:rPr lang="da-DK" sz="1400" dirty="0" smtClean="0">
                <a:latin typeface="Arial" panose="020B0604020202020204" pitchFamily="34" charset="0"/>
                <a:ea typeface="Open Sans" panose="020B0606030504020204" pitchFamily="34" charset="0"/>
                <a:cs typeface="Arial" panose="020B0604020202020204" pitchFamily="34" charset="0"/>
              </a:rPr>
              <a:t>Indeværende undersøgelse er repræsentativ for Ældre Sagens frivillige som én samlet gruppe.</a:t>
            </a:r>
          </a:p>
          <a:p>
            <a:endParaRPr lang="da-DK" sz="1400" dirty="0" smtClean="0">
              <a:latin typeface="Arial" panose="020B0604020202020204" pitchFamily="34" charset="0"/>
              <a:ea typeface="Open Sans" panose="020B0606030504020204" pitchFamily="34" charset="0"/>
              <a:cs typeface="Arial" panose="020B0604020202020204" pitchFamily="34" charset="0"/>
            </a:endParaRPr>
          </a:p>
          <a:p>
            <a:r>
              <a:rPr lang="da-DK" sz="1400" dirty="0" smtClean="0">
                <a:latin typeface="Arial" panose="020B0604020202020204" pitchFamily="34" charset="0"/>
                <a:ea typeface="Open Sans" panose="020B0606030504020204" pitchFamily="34" charset="0"/>
                <a:cs typeface="Arial" panose="020B0604020202020204" pitchFamily="34" charset="0"/>
              </a:rPr>
              <a:t>For at sikre en repræsentativ fordeling af de 10 geografiske distrikter, er der præstratificeret i forhold til de 10 distrikter. Det vil sige, at </a:t>
            </a:r>
            <a:r>
              <a:rPr lang="da-DK" sz="1400" dirty="0" err="1" smtClean="0">
                <a:latin typeface="Arial" panose="020B0604020202020204" pitchFamily="34" charset="0"/>
                <a:ea typeface="Open Sans" panose="020B0606030504020204" pitchFamily="34" charset="0"/>
                <a:cs typeface="Arial" panose="020B0604020202020204" pitchFamily="34" charset="0"/>
              </a:rPr>
              <a:t>samplen</a:t>
            </a:r>
            <a:r>
              <a:rPr lang="da-DK" sz="1400" dirty="0" smtClean="0">
                <a:latin typeface="Arial" panose="020B0604020202020204" pitchFamily="34" charset="0"/>
                <a:ea typeface="Open Sans" panose="020B0606030504020204" pitchFamily="34" charset="0"/>
                <a:cs typeface="Arial" panose="020B0604020202020204" pitchFamily="34" charset="0"/>
              </a:rPr>
              <a:t> på forhånd er inddelt i hver 10 undersamples, der modsvarer de 10 geografiske distrikter. Samplingen sikrer endvidere, at interviewene ”af sig selv” falder repræsentativt ud.</a:t>
            </a:r>
          </a:p>
          <a:p>
            <a:endParaRPr lang="da-DK" sz="1400" dirty="0" smtClean="0">
              <a:latin typeface="Arial" panose="020B0604020202020204" pitchFamily="34" charset="0"/>
              <a:ea typeface="Open Sans" panose="020B0606030504020204" pitchFamily="34" charset="0"/>
              <a:cs typeface="Arial" panose="020B0604020202020204" pitchFamily="34" charset="0"/>
            </a:endParaRPr>
          </a:p>
          <a:p>
            <a:r>
              <a:rPr lang="da-DK" sz="1400" dirty="0" smtClean="0">
                <a:latin typeface="Arial" panose="020B0604020202020204" pitchFamily="34" charset="0"/>
                <a:ea typeface="Open Sans" panose="020B0606030504020204" pitchFamily="34" charset="0"/>
                <a:cs typeface="Arial" panose="020B0604020202020204" pitchFamily="34" charset="0"/>
              </a:rPr>
              <a:t>Undersøgelsen er baseret på en sample leveret af Ældre Sagen. </a:t>
            </a:r>
            <a:r>
              <a:rPr lang="da-DK" sz="1400" dirty="0" err="1" smtClean="0">
                <a:latin typeface="Arial" panose="020B0604020202020204" pitchFamily="34" charset="0"/>
                <a:ea typeface="Open Sans" panose="020B0606030504020204" pitchFamily="34" charset="0"/>
                <a:cs typeface="Arial" panose="020B0604020202020204" pitchFamily="34" charset="0"/>
              </a:rPr>
              <a:t>Samplen</a:t>
            </a:r>
            <a:r>
              <a:rPr lang="da-DK" sz="1400" dirty="0" smtClean="0">
                <a:latin typeface="Arial" panose="020B0604020202020204" pitchFamily="34" charset="0"/>
                <a:ea typeface="Open Sans" panose="020B0606030504020204" pitchFamily="34" charset="0"/>
                <a:cs typeface="Arial" panose="020B0604020202020204" pitchFamily="34" charset="0"/>
              </a:rPr>
              <a:t> indeholder alle, for undersøgelsen, relevante oplysninger såsom navn og telefonnummer på de frivillige. Herudover indeholder </a:t>
            </a:r>
            <a:r>
              <a:rPr lang="da-DK" sz="1400" dirty="0" err="1" smtClean="0">
                <a:latin typeface="Arial" panose="020B0604020202020204" pitchFamily="34" charset="0"/>
                <a:ea typeface="Open Sans" panose="020B0606030504020204" pitchFamily="34" charset="0"/>
                <a:cs typeface="Arial" panose="020B0604020202020204" pitchFamily="34" charset="0"/>
              </a:rPr>
              <a:t>samplen</a:t>
            </a:r>
            <a:r>
              <a:rPr lang="da-DK" sz="1400" dirty="0" smtClean="0">
                <a:latin typeface="Arial" panose="020B0604020202020204" pitchFamily="34" charset="0"/>
                <a:ea typeface="Open Sans" panose="020B0606030504020204" pitchFamily="34" charset="0"/>
                <a:cs typeface="Arial" panose="020B0604020202020204" pitchFamily="34" charset="0"/>
              </a:rPr>
              <a:t> informationer om distrikt og type af frivilligt arbejde, herunder hvilke roller den enkelte frivillige har i Ældre Sagen. De frivillige, hvor Ældre Sagen ikke har et telefonnummer, har Voxmeter forsøgt beriget med telefonnumre. Voxmeter råder over et avanceret program, der først søger et nummer, der matcher 100 % (navn og eksakt adresse). Derefter slækkes på kriterierne - f.eks. accepteres det, at telefonabonnementet er registreret i en anden persons navn, at etageangivelse, side mv. ikke matcher 100 % osv. Samtlige telefonnumre, der matcher, tilføjes </a:t>
            </a:r>
            <a:r>
              <a:rPr lang="da-DK" sz="1400" dirty="0" err="1" smtClean="0">
                <a:latin typeface="Arial" panose="020B0604020202020204" pitchFamily="34" charset="0"/>
                <a:ea typeface="Open Sans" panose="020B0606030504020204" pitchFamily="34" charset="0"/>
                <a:cs typeface="Arial" panose="020B0604020202020204" pitchFamily="34" charset="0"/>
              </a:rPr>
              <a:t>samplen</a:t>
            </a:r>
            <a:r>
              <a:rPr lang="da-DK" sz="1400" dirty="0" smtClean="0">
                <a:latin typeface="Arial" panose="020B0604020202020204" pitchFamily="34" charset="0"/>
                <a:ea typeface="Open Sans" panose="020B0606030504020204" pitchFamily="34" charset="0"/>
                <a:cs typeface="Arial" panose="020B0604020202020204" pitchFamily="34" charset="0"/>
              </a:rPr>
              <a:t>, således at en respondent søges truffet på samtlige telefonnumre. Denne metode sikrer den højeste opnåelse og dermed den højst mulige kvalitet af de indsamlede data.</a:t>
            </a:r>
          </a:p>
          <a:p>
            <a:endParaRPr lang="da-DK" sz="1400" dirty="0" smtClean="0">
              <a:latin typeface="Arial" panose="020B0604020202020204" pitchFamily="34" charset="0"/>
              <a:ea typeface="Open Sans" panose="020B0606030504020204" pitchFamily="34" charset="0"/>
              <a:cs typeface="Arial" panose="020B0604020202020204" pitchFamily="34" charset="0"/>
            </a:endParaRPr>
          </a:p>
          <a:p>
            <a:r>
              <a:rPr lang="da-DK" sz="1400" dirty="0" smtClean="0">
                <a:latin typeface="Arial" panose="020B0604020202020204" pitchFamily="34" charset="0"/>
                <a:ea typeface="Open Sans" panose="020B0606030504020204" pitchFamily="34" charset="0"/>
                <a:cs typeface="Arial" panose="020B0604020202020204" pitchFamily="34" charset="0"/>
              </a:rPr>
              <a:t>De frivillige i undersøgelsen er udvalgt tilfældigt. Der er her taget hensyn til, at de frivillige kan have mange forskellige tillidshverv eller kan være involveret i flere forskellige indsatser. Alle typer af frivillige er repræsenteret i det fremsendte sample og i undersøgelsen. Dette er sikret gennem den tilfældige udvælgelse.</a:t>
            </a:r>
          </a:p>
          <a:p>
            <a:endParaRPr lang="da-DK" sz="1400" dirty="0" smtClean="0">
              <a:latin typeface="Arial" panose="020B0604020202020204" pitchFamily="34" charset="0"/>
              <a:ea typeface="Open Sans" panose="020B0606030504020204" pitchFamily="34" charset="0"/>
              <a:cs typeface="Arial" panose="020B0604020202020204" pitchFamily="34" charset="0"/>
            </a:endParaRPr>
          </a:p>
          <a:p>
            <a:r>
              <a:rPr lang="da-DK" sz="1400" dirty="0" smtClean="0">
                <a:latin typeface="Arial" panose="020B0604020202020204" pitchFamily="34" charset="0"/>
                <a:ea typeface="Open Sans" panose="020B0606030504020204" pitchFamily="34" charset="0"/>
                <a:cs typeface="Arial" panose="020B0604020202020204" pitchFamily="34" charset="0"/>
              </a:rPr>
              <a:t>Alle oplysninger i </a:t>
            </a:r>
            <a:r>
              <a:rPr lang="da-DK" sz="1400" dirty="0" err="1" smtClean="0">
                <a:latin typeface="Arial" panose="020B0604020202020204" pitchFamily="34" charset="0"/>
                <a:ea typeface="Open Sans" panose="020B0606030504020204" pitchFamily="34" charset="0"/>
                <a:cs typeface="Arial" panose="020B0604020202020204" pitchFamily="34" charset="0"/>
              </a:rPr>
              <a:t>samplen</a:t>
            </a:r>
            <a:r>
              <a:rPr lang="da-DK" sz="1400" dirty="0" smtClean="0">
                <a:latin typeface="Arial" panose="020B0604020202020204" pitchFamily="34" charset="0"/>
                <a:ea typeface="Open Sans" panose="020B0606030504020204" pitchFamily="34" charset="0"/>
                <a:cs typeface="Arial" panose="020B0604020202020204" pitchFamily="34" charset="0"/>
              </a:rPr>
              <a:t> om Ældre Sagens frivillige er kun anvendt i forbindelse med denne undersøgelse.</a:t>
            </a:r>
          </a:p>
        </p:txBody>
      </p:sp>
      <p:sp>
        <p:nvSpPr>
          <p:cNvPr id="4" name="Content Placeholder 3"/>
          <p:cNvSpPr>
            <a:spLocks noGrp="1"/>
          </p:cNvSpPr>
          <p:nvPr>
            <p:ph sz="quarter" idx="16"/>
          </p:nvPr>
        </p:nvSpPr>
        <p:spPr/>
        <p:txBody>
          <a:bodyPr/>
          <a:lstStyle/>
          <a:p>
            <a:r>
              <a:rPr lang="da-DK" sz="3000" b="1" dirty="0" smtClean="0"/>
              <a:t>Metode</a:t>
            </a:r>
            <a:endParaRPr lang="da-DK" sz="3000" b="1" dirty="0"/>
          </a:p>
        </p:txBody>
      </p:sp>
    </p:spTree>
    <p:extLst>
      <p:ext uri="{BB962C8B-B14F-4D97-AF65-F5344CB8AC3E}">
        <p14:creationId xmlns:p14="http://schemas.microsoft.com/office/powerpoint/2010/main" val="467384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13</a:t>
            </a:fld>
            <a:endParaRPr lang="da-DK" dirty="0"/>
          </a:p>
        </p:txBody>
      </p:sp>
      <p:sp>
        <p:nvSpPr>
          <p:cNvPr id="4" name="Content Placeholder 3"/>
          <p:cNvSpPr>
            <a:spLocks noGrp="1"/>
          </p:cNvSpPr>
          <p:nvPr>
            <p:ph sz="quarter" idx="16"/>
          </p:nvPr>
        </p:nvSpPr>
        <p:spPr/>
        <p:txBody>
          <a:bodyPr/>
          <a:lstStyle/>
          <a:p>
            <a:r>
              <a:rPr lang="da-DK" sz="3000" b="1" dirty="0" smtClean="0"/>
              <a:t>Gennemførelsesstatistik</a:t>
            </a:r>
            <a:endParaRPr lang="da-DK" sz="3000" b="1" dirty="0"/>
          </a:p>
        </p:txBody>
      </p:sp>
      <p:graphicFrame>
        <p:nvGraphicFramePr>
          <p:cNvPr id="12" name="Content Placeholder 11"/>
          <p:cNvGraphicFramePr>
            <a:graphicFrameLocks noGrp="1"/>
          </p:cNvGraphicFramePr>
          <p:nvPr>
            <p:ph sz="quarter" idx="13"/>
            <p:extLst>
              <p:ext uri="{D42A27DB-BD31-4B8C-83A1-F6EECF244321}">
                <p14:modId xmlns:p14="http://schemas.microsoft.com/office/powerpoint/2010/main" val="2565920998"/>
              </p:ext>
            </p:extLst>
          </p:nvPr>
        </p:nvGraphicFramePr>
        <p:xfrm>
          <a:off x="1187625" y="1556792"/>
          <a:ext cx="6696742" cy="4099154"/>
        </p:xfrm>
        <a:graphic>
          <a:graphicData uri="http://schemas.openxmlformats.org/drawingml/2006/table">
            <a:tbl>
              <a:tblPr/>
              <a:tblGrid>
                <a:gridCol w="4895938"/>
                <a:gridCol w="900402"/>
                <a:gridCol w="900402"/>
              </a:tblGrid>
              <a:tr h="280881">
                <a:tc gridSpan="3">
                  <a:txBody>
                    <a:bodyPr/>
                    <a:lstStyle/>
                    <a:p>
                      <a:pPr algn="ctr" rtl="0" fontAlgn="ctr"/>
                      <a:r>
                        <a:rPr lang="da-DK" sz="1400" b="1" i="0" u="none" strike="noStrike" dirty="0">
                          <a:solidFill>
                            <a:srgbClr val="FFFFFF"/>
                          </a:solidFill>
                          <a:effectLst/>
                          <a:latin typeface="Arial" panose="020B0604020202020204" pitchFamily="34" charset="0"/>
                          <a:ea typeface="Open Sans" panose="020B0606030504020204" pitchFamily="34" charset="0"/>
                          <a:cs typeface="Arial" panose="020B0604020202020204" pitchFamily="34" charset="0"/>
                        </a:rPr>
                        <a:t>Gennemførelsesstatistik</a:t>
                      </a:r>
                    </a:p>
                  </a:txBody>
                  <a:tcPr marL="9525" marR="9525" marT="9525" marB="0" anchor="ctr">
                    <a:lnL>
                      <a:noFill/>
                    </a:lnL>
                    <a:lnR>
                      <a:noFill/>
                    </a:lnR>
                    <a:lnT>
                      <a:noFill/>
                    </a:lnT>
                    <a:lnB>
                      <a:noFill/>
                    </a:lnB>
                    <a:solidFill>
                      <a:srgbClr val="941F57"/>
                    </a:solidFill>
                  </a:tcPr>
                </a:tc>
                <a:tc hMerge="1">
                  <a:txBody>
                    <a:bodyPr/>
                    <a:lstStyle/>
                    <a:p>
                      <a:endParaRPr lang="da-DK"/>
                    </a:p>
                  </a:txBody>
                  <a:tcPr/>
                </a:tc>
                <a:tc hMerge="1">
                  <a:txBody>
                    <a:bodyPr/>
                    <a:lstStyle/>
                    <a:p>
                      <a:endParaRPr lang="da-DK"/>
                    </a:p>
                  </a:txBody>
                  <a:tcPr/>
                </a:tc>
              </a:tr>
              <a:tr h="278100">
                <a:tc>
                  <a:txBody>
                    <a:bodyPr/>
                    <a:lstStyle/>
                    <a:p>
                      <a:pPr algn="l" rtl="0" fontAlgn="ctr"/>
                      <a:r>
                        <a:rPr lang="da-DK" sz="1100" b="1" i="0" u="none" strike="noStrike" dirty="0" smtClean="0">
                          <a:solidFill>
                            <a:srgbClr val="000000"/>
                          </a:solidFill>
                          <a:effectLst/>
                          <a:latin typeface="Arial" panose="020B0604020202020204" pitchFamily="34" charset="0"/>
                          <a:ea typeface="Open Sans" panose="020B0606030504020204" pitchFamily="34" charset="0"/>
                          <a:cs typeface="Arial" panose="020B0604020202020204" pitchFamily="34" charset="0"/>
                        </a:rPr>
                        <a:t>Brutto-stikprøve</a:t>
                      </a:r>
                      <a:endParaRPr lang="da-DK" sz="1100" b="1"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endParaRPr>
                    </a:p>
                  </a:txBody>
                  <a:tcPr marL="9525" marR="9525" marT="9525" marB="0" anchor="ctr">
                    <a:lnL>
                      <a:noFill/>
                    </a:lnL>
                    <a:lnR>
                      <a:noFill/>
                    </a:lnR>
                    <a:lnT>
                      <a:noFill/>
                    </a:lnT>
                    <a:lnB>
                      <a:noFill/>
                    </a:lnB>
                    <a:solidFill>
                      <a:srgbClr val="D9D9D9"/>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13739</a:t>
                      </a:r>
                    </a:p>
                  </a:txBody>
                  <a:tcPr marL="9525" marR="9525" marT="9525" marB="0" anchor="ctr">
                    <a:lnL>
                      <a:noFill/>
                    </a:lnL>
                    <a:lnR>
                      <a:noFill/>
                    </a:lnR>
                    <a:lnT>
                      <a:noFill/>
                    </a:lnT>
                    <a:lnB>
                      <a:noFill/>
                    </a:lnB>
                    <a:solidFill>
                      <a:srgbClr val="D9D9D9"/>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100%</a:t>
                      </a:r>
                    </a:p>
                  </a:txBody>
                  <a:tcPr marL="9525" marR="9525" marT="9525" marB="0" anchor="ctr">
                    <a:lnL>
                      <a:noFill/>
                    </a:lnL>
                    <a:lnR>
                      <a:noFill/>
                    </a:lnR>
                    <a:lnT>
                      <a:noFill/>
                    </a:lnT>
                    <a:lnB>
                      <a:noFill/>
                    </a:lnB>
                    <a:solidFill>
                      <a:srgbClr val="D9D9D9"/>
                    </a:solidFill>
                  </a:tcPr>
                </a:tc>
              </a:tr>
              <a:tr h="278100">
                <a:tc>
                  <a:txBody>
                    <a:bodyPr/>
                    <a:lstStyle/>
                    <a:p>
                      <a:pPr algn="l" rtl="0" fontAlgn="ctr"/>
                      <a:r>
                        <a:rPr lang="da-DK" sz="1100" b="1"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rPr>
                        <a:t>Ikke anvendte numre</a:t>
                      </a:r>
                    </a:p>
                  </a:txBody>
                  <a:tcPr marL="9525" marR="9525" marT="9525" marB="0" anchor="ctr">
                    <a:lnL>
                      <a:noFill/>
                    </a:lnL>
                    <a:lnR>
                      <a:noFill/>
                    </a:lnR>
                    <a:lnT>
                      <a:noFill/>
                    </a:lnT>
                    <a:lnB>
                      <a:noFill/>
                    </a:lnB>
                    <a:solidFill>
                      <a:srgbClr val="F2F2F2"/>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9987</a:t>
                      </a:r>
                    </a:p>
                  </a:txBody>
                  <a:tcPr marL="9525" marR="9525" marT="9525" marB="0" anchor="ctr">
                    <a:lnL>
                      <a:noFill/>
                    </a:lnL>
                    <a:lnR>
                      <a:noFill/>
                    </a:lnR>
                    <a:lnT>
                      <a:noFill/>
                    </a:lnT>
                    <a:lnB>
                      <a:noFill/>
                    </a:lnB>
                    <a:solidFill>
                      <a:srgbClr val="F2F2F2"/>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73%</a:t>
                      </a:r>
                    </a:p>
                  </a:txBody>
                  <a:tcPr marL="9525" marR="9525" marT="9525" marB="0" anchor="ctr">
                    <a:lnL>
                      <a:noFill/>
                    </a:lnL>
                    <a:lnR>
                      <a:noFill/>
                    </a:lnR>
                    <a:lnT>
                      <a:noFill/>
                    </a:lnT>
                    <a:lnB>
                      <a:noFill/>
                    </a:lnB>
                    <a:solidFill>
                      <a:srgbClr val="F2F2F2"/>
                    </a:solidFill>
                  </a:tcPr>
                </a:tc>
              </a:tr>
              <a:tr h="414368">
                <a:tc gridSpan="2">
                  <a:txBody>
                    <a:bodyPr/>
                    <a:lstStyle/>
                    <a:p>
                      <a:pPr algn="l" rtl="0" fontAlgn="ctr"/>
                      <a:r>
                        <a:rPr lang="da-DK" sz="1100" b="1"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rPr>
                        <a:t>Neutralt bortfald</a:t>
                      </a:r>
                    </a:p>
                  </a:txBody>
                  <a:tcPr marL="9525" marR="9525" marT="9525" marB="0" anchor="ctr">
                    <a:lnL>
                      <a:noFill/>
                    </a:lnL>
                    <a:lnR>
                      <a:noFill/>
                    </a:lnR>
                    <a:lnT>
                      <a:noFill/>
                    </a:lnT>
                    <a:lnB>
                      <a:noFill/>
                    </a:lnB>
                    <a:solidFill>
                      <a:srgbClr val="D9D9D9"/>
                    </a:solidFill>
                  </a:tcPr>
                </a:tc>
                <a:tc hMerge="1">
                  <a:txBody>
                    <a:bodyPr/>
                    <a:lstStyle/>
                    <a:p>
                      <a:endParaRPr lang="da-DK"/>
                    </a:p>
                  </a:txBody>
                  <a:tcPr/>
                </a:tc>
                <a:tc>
                  <a:txBody>
                    <a:bodyPr/>
                    <a:lstStyle/>
                    <a:p>
                      <a:pPr algn="l" fontAlgn="t"/>
                      <a:r>
                        <a:rPr lang="da-DK" sz="18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 </a:t>
                      </a:r>
                    </a:p>
                  </a:txBody>
                  <a:tcPr marL="9525" marR="9525" marT="9525" marB="0">
                    <a:lnL>
                      <a:noFill/>
                    </a:lnL>
                    <a:lnR>
                      <a:noFill/>
                    </a:lnR>
                    <a:lnT>
                      <a:noFill/>
                    </a:lnT>
                    <a:lnB>
                      <a:noFill/>
                    </a:lnB>
                    <a:solidFill>
                      <a:srgbClr val="D9D9D9"/>
                    </a:solidFill>
                  </a:tcPr>
                </a:tc>
              </a:tr>
              <a:tr h="278100">
                <a:tc>
                  <a:txBody>
                    <a:bodyPr/>
                    <a:lstStyle/>
                    <a:p>
                      <a:pPr algn="l" rtl="0" fontAlgn="ctr"/>
                      <a:r>
                        <a:rPr lang="da-DK" sz="1100" b="0" i="0" u="none" strike="noStrike" dirty="0" smtClean="0">
                          <a:solidFill>
                            <a:srgbClr val="000000"/>
                          </a:solidFill>
                          <a:effectLst/>
                          <a:latin typeface="Arial" panose="020B0604020202020204" pitchFamily="34" charset="0"/>
                          <a:ea typeface="Open Sans" panose="020B0606030504020204" pitchFamily="34" charset="0"/>
                          <a:cs typeface="Arial" panose="020B0604020202020204" pitchFamily="34" charset="0"/>
                        </a:rPr>
                        <a:t>- </a:t>
                      </a:r>
                      <a:r>
                        <a:rPr lang="da-DK" sz="1100" b="1" i="0" u="none" strike="noStrike" dirty="0" smtClean="0">
                          <a:solidFill>
                            <a:srgbClr val="000000"/>
                          </a:solidFill>
                          <a:effectLst/>
                          <a:latin typeface="Arial" panose="020B0604020202020204" pitchFamily="34" charset="0"/>
                          <a:ea typeface="Open Sans" panose="020B0606030504020204" pitchFamily="34" charset="0"/>
                          <a:cs typeface="Arial" panose="020B0604020202020204" pitchFamily="34" charset="0"/>
                        </a:rPr>
                        <a:t>Udenfor målgruppe (eks.</a:t>
                      </a:r>
                      <a:r>
                        <a:rPr lang="da-DK" sz="1100" b="1" i="0" u="none" strike="noStrike" baseline="0" dirty="0" smtClean="0">
                          <a:solidFill>
                            <a:srgbClr val="000000"/>
                          </a:solidFill>
                          <a:effectLst/>
                          <a:latin typeface="Arial" panose="020B0604020202020204" pitchFamily="34" charset="0"/>
                          <a:ea typeface="Open Sans" panose="020B0606030504020204" pitchFamily="34" charset="0"/>
                          <a:cs typeface="Arial" panose="020B0604020202020204" pitchFamily="34" charset="0"/>
                        </a:rPr>
                        <a:t> personer der ikke er frivillige)</a:t>
                      </a:r>
                      <a:endParaRPr lang="da-DK" sz="1100" b="0"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endParaRPr>
                    </a:p>
                  </a:txBody>
                  <a:tcPr marL="171450" marR="9525" marT="9525" marB="0" anchor="ctr">
                    <a:lnL>
                      <a:noFill/>
                    </a:lnL>
                    <a:lnR>
                      <a:noFill/>
                    </a:lnR>
                    <a:lnT>
                      <a:noFill/>
                    </a:lnT>
                    <a:lnB>
                      <a:noFill/>
                    </a:lnB>
                    <a:solidFill>
                      <a:srgbClr val="D9D9D9"/>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45</a:t>
                      </a:r>
                    </a:p>
                  </a:txBody>
                  <a:tcPr marL="9525" marR="9525" marT="9525" marB="0" anchor="ctr">
                    <a:lnL>
                      <a:noFill/>
                    </a:lnL>
                    <a:lnR>
                      <a:noFill/>
                    </a:lnR>
                    <a:lnT>
                      <a:noFill/>
                    </a:lnT>
                    <a:lnB>
                      <a:noFill/>
                    </a:lnB>
                    <a:solidFill>
                      <a:srgbClr val="D9D9D9"/>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0%</a:t>
                      </a:r>
                    </a:p>
                  </a:txBody>
                  <a:tcPr marL="9525" marR="9525" marT="9525" marB="0" anchor="ctr">
                    <a:lnL>
                      <a:noFill/>
                    </a:lnL>
                    <a:lnR>
                      <a:noFill/>
                    </a:lnR>
                    <a:lnT>
                      <a:noFill/>
                    </a:lnT>
                    <a:lnB>
                      <a:noFill/>
                    </a:lnB>
                    <a:solidFill>
                      <a:srgbClr val="D9D9D9"/>
                    </a:solidFill>
                  </a:tcPr>
                </a:tc>
              </a:tr>
              <a:tr h="278100">
                <a:tc>
                  <a:txBody>
                    <a:bodyPr/>
                    <a:lstStyle/>
                    <a:p>
                      <a:pPr algn="l" rtl="0" fontAlgn="ctr"/>
                      <a:r>
                        <a:rPr lang="da-DK" sz="1100" b="0" i="0" u="none" strike="noStrike" dirty="0" smtClean="0">
                          <a:solidFill>
                            <a:srgbClr val="000000"/>
                          </a:solidFill>
                          <a:effectLst/>
                          <a:latin typeface="Arial" panose="020B0604020202020204" pitchFamily="34" charset="0"/>
                          <a:ea typeface="Open Sans" panose="020B0606030504020204" pitchFamily="34" charset="0"/>
                          <a:cs typeface="Arial" panose="020B0604020202020204" pitchFamily="34" charset="0"/>
                        </a:rPr>
                        <a:t>- </a:t>
                      </a:r>
                      <a:r>
                        <a:rPr lang="da-DK" sz="1100" b="1" i="0" u="none" strike="noStrike" dirty="0" smtClean="0">
                          <a:solidFill>
                            <a:srgbClr val="000000"/>
                          </a:solidFill>
                          <a:effectLst/>
                          <a:latin typeface="Arial" panose="020B0604020202020204" pitchFamily="34" charset="0"/>
                          <a:ea typeface="Open Sans" panose="020B0606030504020204" pitchFamily="34" charset="0"/>
                          <a:cs typeface="Arial" panose="020B0604020202020204" pitchFamily="34" charset="0"/>
                        </a:rPr>
                        <a:t>Aftaler (personer der har</a:t>
                      </a:r>
                      <a:r>
                        <a:rPr lang="da-DK" sz="1100" b="1" i="0" u="none" strike="noStrike" baseline="0" dirty="0" smtClean="0">
                          <a:solidFill>
                            <a:srgbClr val="000000"/>
                          </a:solidFill>
                          <a:effectLst/>
                          <a:latin typeface="Arial" panose="020B0604020202020204" pitchFamily="34" charset="0"/>
                          <a:ea typeface="Open Sans" panose="020B0606030504020204" pitchFamily="34" charset="0"/>
                          <a:cs typeface="Arial" panose="020B0604020202020204" pitchFamily="34" charset="0"/>
                        </a:rPr>
                        <a:t> bedt os om at ringe igen på et aftalt tidspunkt)</a:t>
                      </a:r>
                      <a:endParaRPr lang="da-DK" sz="1100" b="0"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endParaRPr>
                    </a:p>
                  </a:txBody>
                  <a:tcPr marL="171450" marR="9525" marT="9525" marB="0" anchor="ctr">
                    <a:lnL>
                      <a:noFill/>
                    </a:lnL>
                    <a:lnR>
                      <a:noFill/>
                    </a:lnR>
                    <a:lnT>
                      <a:noFill/>
                    </a:lnT>
                    <a:lnB>
                      <a:noFill/>
                    </a:lnB>
                    <a:solidFill>
                      <a:srgbClr val="D9D9D9"/>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123</a:t>
                      </a:r>
                    </a:p>
                  </a:txBody>
                  <a:tcPr marL="9525" marR="9525" marT="9525" marB="0" anchor="ctr">
                    <a:lnL>
                      <a:noFill/>
                    </a:lnL>
                    <a:lnR>
                      <a:noFill/>
                    </a:lnR>
                    <a:lnT>
                      <a:noFill/>
                    </a:lnT>
                    <a:lnB>
                      <a:noFill/>
                    </a:lnB>
                    <a:solidFill>
                      <a:srgbClr val="D9D9D9"/>
                    </a:solidFill>
                  </a:tcPr>
                </a:tc>
                <a:tc>
                  <a:txBody>
                    <a:bodyPr/>
                    <a:lstStyle/>
                    <a:p>
                      <a:pPr algn="r" rtl="0" fontAlgn="ctr"/>
                      <a:r>
                        <a:rPr lang="da-DK" sz="1100" b="0"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rPr>
                        <a:t>1%</a:t>
                      </a:r>
                    </a:p>
                  </a:txBody>
                  <a:tcPr marL="9525" marR="9525" marT="9525" marB="0" anchor="ctr">
                    <a:lnL>
                      <a:noFill/>
                    </a:lnL>
                    <a:lnR>
                      <a:noFill/>
                    </a:lnR>
                    <a:lnT>
                      <a:noFill/>
                    </a:lnT>
                    <a:lnB>
                      <a:noFill/>
                    </a:lnB>
                    <a:solidFill>
                      <a:srgbClr val="D9D9D9"/>
                    </a:solidFill>
                  </a:tcPr>
                </a:tc>
              </a:tr>
              <a:tr h="278100">
                <a:tc>
                  <a:txBody>
                    <a:bodyPr/>
                    <a:lstStyle/>
                    <a:p>
                      <a:pPr algn="l" rtl="0" fontAlgn="ctr"/>
                      <a:r>
                        <a:rPr lang="da-DK" sz="1100" b="0" i="0" u="none" strike="noStrike" dirty="0" smtClean="0">
                          <a:solidFill>
                            <a:srgbClr val="000000"/>
                          </a:solidFill>
                          <a:effectLst/>
                          <a:latin typeface="Arial" panose="020B0604020202020204" pitchFamily="34" charset="0"/>
                          <a:ea typeface="Open Sans" panose="020B0606030504020204" pitchFamily="34" charset="0"/>
                          <a:cs typeface="Arial" panose="020B0604020202020204" pitchFamily="34" charset="0"/>
                        </a:rPr>
                        <a:t>- </a:t>
                      </a:r>
                      <a:r>
                        <a:rPr lang="da-DK" sz="1100" b="1" i="0" u="none" strike="noStrike" dirty="0" smtClean="0">
                          <a:solidFill>
                            <a:srgbClr val="000000"/>
                          </a:solidFill>
                          <a:effectLst/>
                          <a:latin typeface="Arial" panose="020B0604020202020204" pitchFamily="34" charset="0"/>
                          <a:ea typeface="Open Sans" panose="020B0606030504020204" pitchFamily="34" charset="0"/>
                          <a:cs typeface="Arial" panose="020B0604020202020204" pitchFamily="34" charset="0"/>
                        </a:rPr>
                        <a:t>Forkert </a:t>
                      </a:r>
                      <a:r>
                        <a:rPr lang="da-DK" sz="1100" b="1"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rPr>
                        <a:t>nummer</a:t>
                      </a:r>
                      <a:endParaRPr lang="da-DK" sz="1100" b="0"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endParaRPr>
                    </a:p>
                  </a:txBody>
                  <a:tcPr marL="171450" marR="9525" marT="9525" marB="0" anchor="ctr">
                    <a:lnL>
                      <a:noFill/>
                    </a:lnL>
                    <a:lnR>
                      <a:noFill/>
                    </a:lnR>
                    <a:lnT>
                      <a:noFill/>
                    </a:lnT>
                    <a:lnB>
                      <a:noFill/>
                    </a:lnB>
                    <a:solidFill>
                      <a:srgbClr val="D9D9D9"/>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81</a:t>
                      </a:r>
                    </a:p>
                  </a:txBody>
                  <a:tcPr marL="9525" marR="9525" marT="9525" marB="0" anchor="ctr">
                    <a:lnL>
                      <a:noFill/>
                    </a:lnL>
                    <a:lnR>
                      <a:noFill/>
                    </a:lnR>
                    <a:lnT>
                      <a:noFill/>
                    </a:lnT>
                    <a:lnB>
                      <a:noFill/>
                    </a:lnB>
                    <a:solidFill>
                      <a:srgbClr val="D9D9D9"/>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1%</a:t>
                      </a:r>
                    </a:p>
                  </a:txBody>
                  <a:tcPr marL="9525" marR="9525" marT="9525" marB="0" anchor="ctr">
                    <a:lnL>
                      <a:noFill/>
                    </a:lnL>
                    <a:lnR>
                      <a:noFill/>
                    </a:lnR>
                    <a:lnT>
                      <a:noFill/>
                    </a:lnT>
                    <a:lnB>
                      <a:noFill/>
                    </a:lnB>
                    <a:solidFill>
                      <a:srgbClr val="D9D9D9"/>
                    </a:solidFill>
                  </a:tcPr>
                </a:tc>
              </a:tr>
              <a:tr h="278100">
                <a:tc>
                  <a:txBody>
                    <a:bodyPr/>
                    <a:lstStyle/>
                    <a:p>
                      <a:pPr algn="l" rtl="0" fontAlgn="ctr"/>
                      <a:r>
                        <a:rPr lang="da-DK" sz="1100" b="0" i="0" u="none" strike="noStrike" dirty="0" smtClean="0">
                          <a:solidFill>
                            <a:srgbClr val="000000"/>
                          </a:solidFill>
                          <a:effectLst/>
                          <a:latin typeface="Arial" panose="020B0604020202020204" pitchFamily="34" charset="0"/>
                          <a:ea typeface="Open Sans" panose="020B0606030504020204" pitchFamily="34" charset="0"/>
                          <a:cs typeface="Arial" panose="020B0604020202020204" pitchFamily="34" charset="0"/>
                        </a:rPr>
                        <a:t>- </a:t>
                      </a:r>
                      <a:r>
                        <a:rPr lang="da-DK" sz="1100" b="1" i="0" u="none" strike="noStrike" dirty="0" smtClean="0">
                          <a:solidFill>
                            <a:srgbClr val="000000"/>
                          </a:solidFill>
                          <a:effectLst/>
                          <a:latin typeface="Arial" panose="020B0604020202020204" pitchFamily="34" charset="0"/>
                          <a:ea typeface="Open Sans" panose="020B0606030504020204" pitchFamily="34" charset="0"/>
                          <a:cs typeface="Arial" panose="020B0604020202020204" pitchFamily="34" charset="0"/>
                        </a:rPr>
                        <a:t>Ikke </a:t>
                      </a:r>
                      <a:r>
                        <a:rPr lang="da-DK" sz="1100" b="1"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rPr>
                        <a:t>i stand til at svare</a:t>
                      </a:r>
                      <a:endParaRPr lang="da-DK" sz="1100" b="0"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endParaRPr>
                    </a:p>
                  </a:txBody>
                  <a:tcPr marL="171450" marR="9525" marT="9525" marB="0" anchor="ctr">
                    <a:lnL>
                      <a:noFill/>
                    </a:lnL>
                    <a:lnR>
                      <a:noFill/>
                    </a:lnR>
                    <a:lnT>
                      <a:noFill/>
                    </a:lnT>
                    <a:lnB>
                      <a:noFill/>
                    </a:lnB>
                    <a:solidFill>
                      <a:srgbClr val="D9D9D9"/>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35</a:t>
                      </a:r>
                    </a:p>
                  </a:txBody>
                  <a:tcPr marL="9525" marR="9525" marT="9525" marB="0" anchor="ctr">
                    <a:lnL>
                      <a:noFill/>
                    </a:lnL>
                    <a:lnR>
                      <a:noFill/>
                    </a:lnR>
                    <a:lnT>
                      <a:noFill/>
                    </a:lnT>
                    <a:lnB>
                      <a:noFill/>
                    </a:lnB>
                    <a:solidFill>
                      <a:srgbClr val="D9D9D9"/>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0%</a:t>
                      </a:r>
                    </a:p>
                  </a:txBody>
                  <a:tcPr marL="9525" marR="9525" marT="9525" marB="0" anchor="ctr">
                    <a:lnL>
                      <a:noFill/>
                    </a:lnL>
                    <a:lnR>
                      <a:noFill/>
                    </a:lnR>
                    <a:lnT>
                      <a:noFill/>
                    </a:lnT>
                    <a:lnB>
                      <a:noFill/>
                    </a:lnB>
                    <a:solidFill>
                      <a:srgbClr val="D9D9D9"/>
                    </a:solidFill>
                  </a:tcPr>
                </a:tc>
              </a:tr>
              <a:tr h="278100">
                <a:tc>
                  <a:txBody>
                    <a:bodyPr/>
                    <a:lstStyle/>
                    <a:p>
                      <a:pPr algn="l" rtl="0" fontAlgn="ctr"/>
                      <a:r>
                        <a:rPr lang="da-DK" sz="1100" b="0" i="0" u="none" strike="noStrike" dirty="0" smtClean="0">
                          <a:solidFill>
                            <a:srgbClr val="000000"/>
                          </a:solidFill>
                          <a:effectLst/>
                          <a:latin typeface="Arial" panose="020B0604020202020204" pitchFamily="34" charset="0"/>
                          <a:ea typeface="Open Sans" panose="020B0606030504020204" pitchFamily="34" charset="0"/>
                          <a:cs typeface="Arial" panose="020B0604020202020204" pitchFamily="34" charset="0"/>
                        </a:rPr>
                        <a:t>- </a:t>
                      </a:r>
                      <a:r>
                        <a:rPr lang="da-DK" sz="1100" b="1" i="0" u="none" strike="noStrike" dirty="0" smtClean="0">
                          <a:solidFill>
                            <a:srgbClr val="000000"/>
                          </a:solidFill>
                          <a:effectLst/>
                          <a:latin typeface="Arial" panose="020B0604020202020204" pitchFamily="34" charset="0"/>
                          <a:ea typeface="Open Sans" panose="020B0606030504020204" pitchFamily="34" charset="0"/>
                          <a:cs typeface="Arial" panose="020B0604020202020204" pitchFamily="34" charset="0"/>
                        </a:rPr>
                        <a:t>Ej </a:t>
                      </a:r>
                      <a:r>
                        <a:rPr lang="da-DK" sz="1100" b="1"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rPr>
                        <a:t>truffet</a:t>
                      </a:r>
                      <a:endParaRPr lang="da-DK" sz="1100" b="0"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endParaRPr>
                    </a:p>
                  </a:txBody>
                  <a:tcPr marL="171450" marR="9525" marT="9525" marB="0" anchor="ctr">
                    <a:lnL>
                      <a:noFill/>
                    </a:lnL>
                    <a:lnR>
                      <a:noFill/>
                    </a:lnR>
                    <a:lnT>
                      <a:noFill/>
                    </a:lnT>
                    <a:lnB>
                      <a:noFill/>
                    </a:lnB>
                    <a:solidFill>
                      <a:srgbClr val="D9D9D9"/>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1250</a:t>
                      </a:r>
                    </a:p>
                  </a:txBody>
                  <a:tcPr marL="9525" marR="9525" marT="9525" marB="0" anchor="ctr">
                    <a:lnL>
                      <a:noFill/>
                    </a:lnL>
                    <a:lnR>
                      <a:noFill/>
                    </a:lnR>
                    <a:lnT>
                      <a:noFill/>
                    </a:lnT>
                    <a:lnB>
                      <a:noFill/>
                    </a:lnB>
                    <a:solidFill>
                      <a:srgbClr val="D9D9D9"/>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9%</a:t>
                      </a:r>
                    </a:p>
                  </a:txBody>
                  <a:tcPr marL="9525" marR="9525" marT="9525" marB="0" anchor="ctr">
                    <a:lnL>
                      <a:noFill/>
                    </a:lnL>
                    <a:lnR>
                      <a:noFill/>
                    </a:lnR>
                    <a:lnT>
                      <a:noFill/>
                    </a:lnT>
                    <a:lnB>
                      <a:noFill/>
                    </a:lnB>
                    <a:solidFill>
                      <a:srgbClr val="D9D9D9"/>
                    </a:solidFill>
                  </a:tcPr>
                </a:tc>
              </a:tr>
              <a:tr h="278100">
                <a:tc>
                  <a:txBody>
                    <a:bodyPr/>
                    <a:lstStyle/>
                    <a:p>
                      <a:pPr algn="l" rtl="0" fontAlgn="ctr"/>
                      <a:r>
                        <a:rPr lang="da-DK" sz="1100" b="1"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rPr>
                        <a:t>Netto stikprøve</a:t>
                      </a:r>
                    </a:p>
                  </a:txBody>
                  <a:tcPr marL="9525" marR="9525" marT="9525" marB="0" anchor="ctr">
                    <a:lnL>
                      <a:noFill/>
                    </a:lnL>
                    <a:lnR>
                      <a:noFill/>
                    </a:lnR>
                    <a:lnT>
                      <a:noFill/>
                    </a:lnT>
                    <a:lnB>
                      <a:noFill/>
                    </a:lnB>
                    <a:solidFill>
                      <a:srgbClr val="F2F2F2"/>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1534</a:t>
                      </a:r>
                    </a:p>
                  </a:txBody>
                  <a:tcPr marL="9525" marR="9525" marT="9525" marB="0" anchor="ctr">
                    <a:lnL>
                      <a:noFill/>
                    </a:lnL>
                    <a:lnR>
                      <a:noFill/>
                    </a:lnR>
                    <a:lnT>
                      <a:noFill/>
                    </a:lnT>
                    <a:lnB>
                      <a:noFill/>
                    </a:lnB>
                    <a:solidFill>
                      <a:srgbClr val="F2F2F2"/>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11%</a:t>
                      </a:r>
                    </a:p>
                  </a:txBody>
                  <a:tcPr marL="9525" marR="9525" marT="9525" marB="0" anchor="ctr">
                    <a:lnL>
                      <a:noFill/>
                    </a:lnL>
                    <a:lnR>
                      <a:noFill/>
                    </a:lnR>
                    <a:lnT>
                      <a:noFill/>
                    </a:lnT>
                    <a:lnB>
                      <a:noFill/>
                    </a:lnB>
                    <a:solidFill>
                      <a:srgbClr val="F2F2F2"/>
                    </a:solidFill>
                  </a:tcPr>
                </a:tc>
              </a:tr>
              <a:tr h="278100">
                <a:tc>
                  <a:txBody>
                    <a:bodyPr/>
                    <a:lstStyle/>
                    <a:p>
                      <a:pPr algn="l" rtl="0" fontAlgn="ctr"/>
                      <a:r>
                        <a:rPr lang="da-DK" sz="1100" b="1"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rPr>
                        <a:t>Nægter</a:t>
                      </a:r>
                    </a:p>
                  </a:txBody>
                  <a:tcPr marL="9525" marR="9525" marT="9525" marB="0" anchor="ctr">
                    <a:lnL>
                      <a:noFill/>
                    </a:lnL>
                    <a:lnR>
                      <a:noFill/>
                    </a:lnR>
                    <a:lnT>
                      <a:noFill/>
                    </a:lnT>
                    <a:lnB>
                      <a:noFill/>
                    </a:lnB>
                    <a:solidFill>
                      <a:srgbClr val="D9D9D9"/>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534</a:t>
                      </a:r>
                    </a:p>
                  </a:txBody>
                  <a:tcPr marL="9525" marR="9525" marT="9525" marB="0" anchor="ctr">
                    <a:lnL>
                      <a:noFill/>
                    </a:lnL>
                    <a:lnR>
                      <a:noFill/>
                    </a:lnR>
                    <a:lnT>
                      <a:noFill/>
                    </a:lnT>
                    <a:lnB>
                      <a:noFill/>
                    </a:lnB>
                    <a:solidFill>
                      <a:srgbClr val="D9D9D9"/>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4%</a:t>
                      </a:r>
                    </a:p>
                  </a:txBody>
                  <a:tcPr marL="9525" marR="9525" marT="9525" marB="0" anchor="ctr">
                    <a:lnL>
                      <a:noFill/>
                    </a:lnL>
                    <a:lnR>
                      <a:noFill/>
                    </a:lnR>
                    <a:lnT>
                      <a:noFill/>
                    </a:lnT>
                    <a:lnB>
                      <a:noFill/>
                    </a:lnB>
                    <a:solidFill>
                      <a:srgbClr val="D9D9D9"/>
                    </a:solidFill>
                  </a:tcPr>
                </a:tc>
              </a:tr>
              <a:tr h="278100">
                <a:tc>
                  <a:txBody>
                    <a:bodyPr/>
                    <a:lstStyle/>
                    <a:p>
                      <a:pPr algn="l" rtl="0" fontAlgn="ctr"/>
                      <a:r>
                        <a:rPr lang="da-DK" sz="1100" b="1"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rPr>
                        <a:t>Gennemførte interview</a:t>
                      </a:r>
                    </a:p>
                  </a:txBody>
                  <a:tcPr marL="9525" marR="9525" marT="9525" marB="0" anchor="ctr">
                    <a:lnL>
                      <a:noFill/>
                    </a:lnL>
                    <a:lnR>
                      <a:noFill/>
                    </a:lnR>
                    <a:lnT>
                      <a:noFill/>
                    </a:lnT>
                    <a:lnB>
                      <a:noFill/>
                    </a:lnB>
                    <a:solidFill>
                      <a:srgbClr val="F2F2F2"/>
                    </a:solidFill>
                  </a:tcPr>
                </a:tc>
                <a:tc>
                  <a:txBody>
                    <a:bodyPr/>
                    <a:lstStyle/>
                    <a:p>
                      <a:pPr algn="r" rtl="0" fontAlgn="ctr"/>
                      <a:r>
                        <a:rPr lang="da-DK" sz="1100" b="0"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rPr>
                        <a:t>1000</a:t>
                      </a:r>
                    </a:p>
                  </a:txBody>
                  <a:tcPr marL="9525" marR="9525" marT="9525" marB="0" anchor="ctr">
                    <a:lnL>
                      <a:noFill/>
                    </a:lnL>
                    <a:lnR>
                      <a:noFill/>
                    </a:lnR>
                    <a:lnT>
                      <a:noFill/>
                    </a:lnT>
                    <a:lnB>
                      <a:noFill/>
                    </a:lnB>
                    <a:solidFill>
                      <a:srgbClr val="F2F2F2"/>
                    </a:solidFill>
                  </a:tcPr>
                </a:tc>
                <a:tc>
                  <a:txBody>
                    <a:bodyPr/>
                    <a:lstStyle/>
                    <a:p>
                      <a:pPr algn="r" rtl="0" fontAlgn="ctr"/>
                      <a:r>
                        <a:rPr lang="da-DK" sz="1100" b="0" i="0" u="none" strike="noStrike">
                          <a:solidFill>
                            <a:srgbClr val="000000"/>
                          </a:solidFill>
                          <a:effectLst/>
                          <a:latin typeface="Arial" panose="020B0604020202020204" pitchFamily="34" charset="0"/>
                          <a:ea typeface="Open Sans" panose="020B0606030504020204" pitchFamily="34" charset="0"/>
                          <a:cs typeface="Arial" panose="020B0604020202020204" pitchFamily="34" charset="0"/>
                        </a:rPr>
                        <a:t>7%</a:t>
                      </a:r>
                    </a:p>
                  </a:txBody>
                  <a:tcPr marL="9525" marR="9525" marT="9525" marB="0" anchor="ctr">
                    <a:lnL>
                      <a:noFill/>
                    </a:lnL>
                    <a:lnR>
                      <a:noFill/>
                    </a:lnR>
                    <a:lnT>
                      <a:noFill/>
                    </a:lnT>
                    <a:lnB>
                      <a:noFill/>
                    </a:lnB>
                    <a:solidFill>
                      <a:srgbClr val="F2F2F2"/>
                    </a:solidFill>
                  </a:tcPr>
                </a:tc>
              </a:tr>
              <a:tr h="278100">
                <a:tc gridSpan="3">
                  <a:txBody>
                    <a:bodyPr/>
                    <a:lstStyle/>
                    <a:p>
                      <a:pPr algn="l" rtl="0" fontAlgn="ctr"/>
                      <a:r>
                        <a:rPr lang="da-DK" sz="1100" b="1"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rPr>
                        <a:t>Gennemførselsprocent </a:t>
                      </a:r>
                    </a:p>
                  </a:txBody>
                  <a:tcPr marL="9525" marR="9525" marT="9525" marB="0" anchor="ctr">
                    <a:lnL>
                      <a:noFill/>
                    </a:lnL>
                    <a:lnR>
                      <a:noFill/>
                    </a:lnR>
                    <a:lnT>
                      <a:noFill/>
                    </a:lnT>
                    <a:lnB>
                      <a:noFill/>
                    </a:lnB>
                    <a:solidFill>
                      <a:srgbClr val="D9D9D9"/>
                    </a:solidFill>
                  </a:tcPr>
                </a:tc>
                <a:tc hMerge="1">
                  <a:txBody>
                    <a:bodyPr/>
                    <a:lstStyle/>
                    <a:p>
                      <a:endParaRPr lang="da-DK"/>
                    </a:p>
                  </a:txBody>
                  <a:tcPr/>
                </a:tc>
                <a:tc hMerge="1">
                  <a:txBody>
                    <a:bodyPr/>
                    <a:lstStyle/>
                    <a:p>
                      <a:endParaRPr lang="da-DK"/>
                    </a:p>
                  </a:txBody>
                  <a:tcPr/>
                </a:tc>
              </a:tr>
              <a:tr h="278100">
                <a:tc gridSpan="2">
                  <a:txBody>
                    <a:bodyPr/>
                    <a:lstStyle/>
                    <a:p>
                      <a:pPr algn="l" rtl="0" fontAlgn="ctr"/>
                      <a:r>
                        <a:rPr lang="da-DK" sz="1100" b="1" i="1"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rPr>
                        <a:t>Gennemførte interview/Netto stikprøve</a:t>
                      </a:r>
                    </a:p>
                  </a:txBody>
                  <a:tcPr marL="9525" marR="9525" marT="9525" marB="0" anchor="ctr">
                    <a:lnL>
                      <a:noFill/>
                    </a:lnL>
                    <a:lnR>
                      <a:noFill/>
                    </a:lnR>
                    <a:lnT>
                      <a:noFill/>
                    </a:lnT>
                    <a:lnB>
                      <a:noFill/>
                    </a:lnB>
                    <a:solidFill>
                      <a:srgbClr val="D9D9D9"/>
                    </a:solidFill>
                  </a:tcPr>
                </a:tc>
                <a:tc hMerge="1">
                  <a:txBody>
                    <a:bodyPr/>
                    <a:lstStyle/>
                    <a:p>
                      <a:endParaRPr lang="da-DK"/>
                    </a:p>
                  </a:txBody>
                  <a:tcPr/>
                </a:tc>
                <a:tc>
                  <a:txBody>
                    <a:bodyPr/>
                    <a:lstStyle/>
                    <a:p>
                      <a:pPr algn="r" rtl="0" fontAlgn="ctr"/>
                      <a:r>
                        <a:rPr lang="da-DK" sz="1100" b="0" i="0" u="none" strike="noStrike" dirty="0">
                          <a:solidFill>
                            <a:srgbClr val="000000"/>
                          </a:solidFill>
                          <a:effectLst/>
                          <a:latin typeface="Arial" panose="020B0604020202020204" pitchFamily="34" charset="0"/>
                          <a:ea typeface="Open Sans" panose="020B0606030504020204" pitchFamily="34" charset="0"/>
                          <a:cs typeface="Arial" panose="020B0604020202020204" pitchFamily="34" charset="0"/>
                        </a:rPr>
                        <a:t>65%</a:t>
                      </a:r>
                    </a:p>
                  </a:txBody>
                  <a:tcPr marL="9525" marR="9525" marT="9525" marB="0" anchor="ctr">
                    <a:lnL>
                      <a:noFill/>
                    </a:lnL>
                    <a:lnR>
                      <a:noFill/>
                    </a:lnR>
                    <a:lnT>
                      <a:noFill/>
                    </a:lnT>
                    <a:lnB>
                      <a:noFill/>
                    </a:lnB>
                    <a:solidFill>
                      <a:srgbClr val="D9D9D9"/>
                    </a:solidFill>
                  </a:tcPr>
                </a:tc>
              </a:tr>
            </a:tbl>
          </a:graphicData>
        </a:graphic>
      </p:graphicFrame>
    </p:spTree>
    <p:extLst>
      <p:ext uri="{BB962C8B-B14F-4D97-AF65-F5344CB8AC3E}">
        <p14:creationId xmlns:p14="http://schemas.microsoft.com/office/powerpoint/2010/main" val="16476585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14</a:t>
            </a:fld>
            <a:endParaRPr lang="da-DK" dirty="0"/>
          </a:p>
        </p:txBody>
      </p:sp>
      <p:sp>
        <p:nvSpPr>
          <p:cNvPr id="3" name="Content Placeholder 2"/>
          <p:cNvSpPr>
            <a:spLocks noGrp="1"/>
          </p:cNvSpPr>
          <p:nvPr>
            <p:ph sz="quarter" idx="13"/>
          </p:nvPr>
        </p:nvSpPr>
        <p:spPr/>
        <p:txBody>
          <a:bodyPr/>
          <a:lstStyle/>
          <a:p>
            <a:pPr marL="0" lvl="1">
              <a:lnSpc>
                <a:spcPct val="90000"/>
              </a:lnSpc>
            </a:pPr>
            <a:r>
              <a:rPr lang="da-DK" altLang="da-DK" sz="1400" dirty="0">
                <a:latin typeface="Arial" panose="020B0604020202020204" pitchFamily="34" charset="0"/>
                <a:ea typeface="Open Sans" panose="020B0606030504020204" pitchFamily="34" charset="0"/>
                <a:cs typeface="Arial" panose="020B0604020202020204" pitchFamily="34" charset="0"/>
              </a:rPr>
              <a:t>Indeværende rapport indeholder grafikker på totalniveau samt enkelte udvalgte kryds. Kun signifikante forskelle mellem delgrupper er kommenteret i rapporten. </a:t>
            </a:r>
            <a:r>
              <a:rPr lang="da-DK" altLang="da-DK" sz="1400" dirty="0" smtClean="0">
                <a:latin typeface="Arial" panose="020B0604020202020204" pitchFamily="34" charset="0"/>
                <a:ea typeface="Open Sans" panose="020B0606030504020204" pitchFamily="34" charset="0"/>
                <a:cs typeface="Arial" panose="020B0604020202020204" pitchFamily="34" charset="0"/>
              </a:rPr>
              <a:t>Disse kryds fremgår af tabelmaterialet. Undersøgelsens </a:t>
            </a:r>
            <a:r>
              <a:rPr lang="da-DK" altLang="da-DK" sz="1400" dirty="0">
                <a:latin typeface="Arial" panose="020B0604020202020204" pitchFamily="34" charset="0"/>
                <a:ea typeface="Open Sans" panose="020B0606030504020204" pitchFamily="34" charset="0"/>
                <a:cs typeface="Arial" panose="020B0604020202020204" pitchFamily="34" charset="0"/>
              </a:rPr>
              <a:t>resultater præsenteres i procent. Grundet afrunding summer resultatet ikke altid til 100 %.</a:t>
            </a:r>
          </a:p>
          <a:p>
            <a:pPr marL="0" lvl="1">
              <a:lnSpc>
                <a:spcPct val="90000"/>
              </a:lnSpc>
            </a:pPr>
            <a:endParaRPr lang="da-DK" altLang="da-DK" sz="1400" dirty="0">
              <a:latin typeface="Arial" panose="020B0604020202020204" pitchFamily="34" charset="0"/>
              <a:ea typeface="Open Sans" panose="020B0606030504020204" pitchFamily="34" charset="0"/>
              <a:cs typeface="Arial" panose="020B0604020202020204" pitchFamily="34" charset="0"/>
            </a:endParaRPr>
          </a:p>
          <a:p>
            <a:r>
              <a:rPr lang="da-DK" sz="1400" dirty="0">
                <a:latin typeface="Arial" panose="020B0604020202020204" pitchFamily="34" charset="0"/>
                <a:ea typeface="Open Sans" panose="020B0606030504020204" pitchFamily="34" charset="0"/>
                <a:cs typeface="Arial" panose="020B0604020202020204" pitchFamily="34" charset="0"/>
              </a:rPr>
              <a:t>I undersøgelsen er der i en lang række spørgsmål spurgt til de frivilliges holdning til en række emner, herunder tilfredshed og vigtighed i forhold frivilligopgaver. Disse spørgsmål er stillet som skalaspørgsmål på en skala fra 1 til 5. 1 er den mindst positive værdi og 5 den mest positive værdi på skalaen. Hvert udsagn har således en numerisk værdi, og den angiver, hvordan den frivillige forholder sig til emnet. Hver enkelt besvarelse på skalaen kontrolleres, og derefter beregnes en gennemsnitlig </a:t>
            </a:r>
            <a:r>
              <a:rPr lang="da-DK" sz="1400" dirty="0" smtClean="0">
                <a:latin typeface="Arial" panose="020B0604020202020204" pitchFamily="34" charset="0"/>
                <a:ea typeface="Open Sans" panose="020B0606030504020204" pitchFamily="34" charset="0"/>
                <a:cs typeface="Arial" panose="020B0604020202020204" pitchFamily="34" charset="0"/>
              </a:rPr>
              <a:t>score, </a:t>
            </a:r>
            <a:r>
              <a:rPr lang="da-DK" sz="1400" dirty="0">
                <a:latin typeface="Arial" panose="020B0604020202020204" pitchFamily="34" charset="0"/>
                <a:ea typeface="Open Sans" panose="020B0606030504020204" pitchFamily="34" charset="0"/>
                <a:cs typeface="Arial" panose="020B0604020202020204" pitchFamily="34" charset="0"/>
              </a:rPr>
              <a:t>som er et udtryk for den </a:t>
            </a:r>
            <a:r>
              <a:rPr lang="da-DK" sz="1400" dirty="0" smtClean="0">
                <a:latin typeface="Arial" panose="020B0604020202020204" pitchFamily="34" charset="0"/>
                <a:ea typeface="Open Sans" panose="020B0606030504020204" pitchFamily="34" charset="0"/>
                <a:cs typeface="Arial" panose="020B0604020202020204" pitchFamily="34" charset="0"/>
              </a:rPr>
              <a:t>frivilliges </a:t>
            </a:r>
            <a:r>
              <a:rPr lang="da-DK" sz="1400" dirty="0">
                <a:latin typeface="Arial" panose="020B0604020202020204" pitchFamily="34" charset="0"/>
                <a:ea typeface="Open Sans" panose="020B0606030504020204" pitchFamily="34" charset="0"/>
                <a:cs typeface="Arial" panose="020B0604020202020204" pitchFamily="34" charset="0"/>
              </a:rPr>
              <a:t>holdning til emnet. En høj værdi er således udtryk for en positiv holdning, og en lav værdi er udtryk for en mindre positiv holdning. I denne rapport refereres der flere steder til et skalagennemsnit. Dette er baseret på gennemsnittet for alle frivillige, der har svaret på det konkrete spørgsmål.</a:t>
            </a:r>
            <a:endParaRPr lang="da-DK" altLang="da-DK" sz="1400" dirty="0">
              <a:latin typeface="Arial" panose="020B0604020202020204" pitchFamily="34" charset="0"/>
              <a:ea typeface="Open Sans" panose="020B0606030504020204" pitchFamily="34" charset="0"/>
              <a:cs typeface="Arial" panose="020B0604020202020204" pitchFamily="34" charset="0"/>
            </a:endParaRPr>
          </a:p>
        </p:txBody>
      </p:sp>
      <p:sp>
        <p:nvSpPr>
          <p:cNvPr id="4" name="Content Placeholder 3"/>
          <p:cNvSpPr>
            <a:spLocks noGrp="1"/>
          </p:cNvSpPr>
          <p:nvPr>
            <p:ph sz="quarter" idx="16"/>
          </p:nvPr>
        </p:nvSpPr>
        <p:spPr/>
        <p:txBody>
          <a:bodyPr/>
          <a:lstStyle/>
          <a:p>
            <a:r>
              <a:rPr lang="da-DK" sz="3000" b="1" dirty="0" smtClean="0"/>
              <a:t>Læsevejledning</a:t>
            </a:r>
            <a:endParaRPr lang="da-DK" sz="3000" b="1" dirty="0"/>
          </a:p>
        </p:txBody>
      </p:sp>
    </p:spTree>
    <p:extLst>
      <p:ext uri="{BB962C8B-B14F-4D97-AF65-F5344CB8AC3E}">
        <p14:creationId xmlns:p14="http://schemas.microsoft.com/office/powerpoint/2010/main" val="19772730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da-DK" sz="3200" b="1" dirty="0" smtClean="0"/>
              <a:t>3.</a:t>
            </a:r>
            <a:r>
              <a:rPr lang="da-DK" sz="3200" dirty="0" smtClean="0"/>
              <a:t> </a:t>
            </a:r>
            <a:r>
              <a:rPr lang="da-DK" sz="3200" b="1" dirty="0" smtClean="0"/>
              <a:t>Profil af Ældre Sagens frivillige</a:t>
            </a:r>
            <a:endParaRPr lang="da-DK" sz="3200" b="1" dirty="0"/>
          </a:p>
        </p:txBody>
      </p:sp>
    </p:spTree>
    <p:extLst>
      <p:ext uri="{BB962C8B-B14F-4D97-AF65-F5344CB8AC3E}">
        <p14:creationId xmlns:p14="http://schemas.microsoft.com/office/powerpoint/2010/main" val="23660913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16</a:t>
            </a:fld>
            <a:endParaRPr lang="da-DK" dirty="0"/>
          </a:p>
        </p:txBody>
      </p:sp>
      <p:sp>
        <p:nvSpPr>
          <p:cNvPr id="4" name="Content Placeholder 3"/>
          <p:cNvSpPr>
            <a:spLocks noGrp="1"/>
          </p:cNvSpPr>
          <p:nvPr>
            <p:ph sz="quarter" idx="16"/>
          </p:nvPr>
        </p:nvSpPr>
        <p:spPr/>
        <p:txBody>
          <a:bodyPr/>
          <a:lstStyle/>
          <a:p>
            <a:r>
              <a:rPr lang="da-DK" sz="3000" b="1" dirty="0" smtClean="0"/>
              <a:t>Køn</a:t>
            </a:r>
            <a:endParaRPr lang="da-DK" sz="3000" b="1" dirty="0"/>
          </a:p>
        </p:txBody>
      </p:sp>
      <p:sp>
        <p:nvSpPr>
          <p:cNvPr id="5" name="Text Placeholder 4"/>
          <p:cNvSpPr>
            <a:spLocks noGrp="1"/>
          </p:cNvSpPr>
          <p:nvPr>
            <p:ph type="body" sz="quarter" idx="11"/>
          </p:nvPr>
        </p:nvSpPr>
        <p:spPr/>
        <p:txBody>
          <a:bodyPr/>
          <a:lstStyle/>
          <a:p>
            <a:r>
              <a:rPr lang="da-DK" sz="1200" dirty="0" smtClean="0">
                <a:latin typeface="Arial" panose="020B0604020202020204" pitchFamily="34" charset="0"/>
                <a:ea typeface="Open Sans" panose="020B0606030504020204" pitchFamily="34" charset="0"/>
                <a:cs typeface="Arial" panose="020B0604020202020204" pitchFamily="34" charset="0"/>
              </a:rPr>
              <a:t>Ca. 2/3 af de frivillige i Ældre Sagen er kvinder, og 1/3 er mænd. De frivillige i Ældre Sagen afspejler således ikke den samlede danske befolkning, hvor der er ca. 50 % kvinder og 50 % mænd. </a:t>
            </a:r>
          </a:p>
          <a:p>
            <a:endParaRPr lang="da-DK" sz="1200" dirty="0">
              <a:latin typeface="Arial" panose="020B0604020202020204" pitchFamily="34" charset="0"/>
              <a:ea typeface="Open Sans" panose="020B0606030504020204" pitchFamily="34" charset="0"/>
              <a:cs typeface="Arial" panose="020B0604020202020204" pitchFamily="34" charset="0"/>
            </a:endParaRPr>
          </a:p>
          <a:p>
            <a:r>
              <a:rPr lang="da-DK" sz="1200" dirty="0" smtClean="0">
                <a:latin typeface="Arial" panose="020B0604020202020204" pitchFamily="34" charset="0"/>
                <a:ea typeface="Open Sans" panose="020B0606030504020204" pitchFamily="34" charset="0"/>
                <a:cs typeface="Arial" panose="020B0604020202020204" pitchFamily="34" charset="0"/>
              </a:rPr>
              <a:t>Der er signifikant flere kvinder blandt de frivillige under 65 år. Andelen af kvinder under 65 år udgør 19 %, hvor andelen af mænd under 65 år kun udgør 13 %. </a:t>
            </a:r>
            <a:endParaRPr lang="da-DK" sz="1200"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1436003018"/>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79512" y="4437112"/>
            <a:ext cx="2160240"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Alle (1.000</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2057926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17</a:t>
            </a:fld>
            <a:endParaRPr lang="da-DK" dirty="0"/>
          </a:p>
        </p:txBody>
      </p:sp>
      <p:sp>
        <p:nvSpPr>
          <p:cNvPr id="4" name="Content Placeholder 3"/>
          <p:cNvSpPr>
            <a:spLocks noGrp="1"/>
          </p:cNvSpPr>
          <p:nvPr>
            <p:ph sz="quarter" idx="16"/>
          </p:nvPr>
        </p:nvSpPr>
        <p:spPr/>
        <p:txBody>
          <a:bodyPr/>
          <a:lstStyle/>
          <a:p>
            <a:r>
              <a:rPr lang="da-DK" sz="3000" b="1" dirty="0"/>
              <a:t>Hvad er din alder? </a:t>
            </a:r>
          </a:p>
        </p:txBody>
      </p:sp>
      <p:sp>
        <p:nvSpPr>
          <p:cNvPr id="5" name="Text Placeholder 4"/>
          <p:cNvSpPr>
            <a:spLocks noGrp="1"/>
          </p:cNvSpPr>
          <p:nvPr>
            <p:ph type="body" sz="quarter" idx="11"/>
          </p:nvPr>
        </p:nvSpPr>
        <p:spPr/>
        <p:txBody>
          <a:bodyPr/>
          <a:lstStyle/>
          <a:p>
            <a:endParaRPr lang="da-DK" sz="1200" dirty="0" smtClean="0">
              <a:latin typeface="Arial" panose="020B0604020202020204" pitchFamily="34" charset="0"/>
              <a:ea typeface="Open Sans" panose="020B0606030504020204" pitchFamily="34" charset="0"/>
              <a:cs typeface="Arial" panose="020B0604020202020204" pitchFamily="34" charset="0"/>
            </a:endParaRPr>
          </a:p>
          <a:p>
            <a:r>
              <a:rPr lang="da-DK" sz="1200" dirty="0" smtClean="0">
                <a:latin typeface="Arial" panose="020B0604020202020204" pitchFamily="34" charset="0"/>
                <a:ea typeface="Open Sans" panose="020B0606030504020204" pitchFamily="34" charset="0"/>
                <a:cs typeface="Arial" panose="020B0604020202020204" pitchFamily="34" charset="0"/>
              </a:rPr>
              <a:t>De </a:t>
            </a:r>
            <a:r>
              <a:rPr lang="da-DK" sz="1200" dirty="0">
                <a:latin typeface="Arial" panose="020B0604020202020204" pitchFamily="34" charset="0"/>
                <a:ea typeface="Open Sans" panose="020B0606030504020204" pitchFamily="34" charset="0"/>
                <a:cs typeface="Arial" panose="020B0604020202020204" pitchFamily="34" charset="0"/>
              </a:rPr>
              <a:t>frivillige i Ældre Sagen fordeler sig, så der er flest </a:t>
            </a:r>
            <a:r>
              <a:rPr lang="da-DK" sz="1200" dirty="0" smtClean="0">
                <a:latin typeface="Arial" panose="020B0604020202020204" pitchFamily="34" charset="0"/>
                <a:ea typeface="Open Sans" panose="020B0606030504020204" pitchFamily="34" charset="0"/>
                <a:cs typeface="Arial" panose="020B0604020202020204" pitchFamily="34" charset="0"/>
              </a:rPr>
              <a:t>frivillige, </a:t>
            </a:r>
            <a:r>
              <a:rPr lang="da-DK" sz="1200" dirty="0">
                <a:latin typeface="Arial" panose="020B0604020202020204" pitchFamily="34" charset="0"/>
                <a:ea typeface="Open Sans" panose="020B0606030504020204" pitchFamily="34" charset="0"/>
                <a:cs typeface="Arial" panose="020B0604020202020204" pitchFamily="34" charset="0"/>
              </a:rPr>
              <a:t>der er mellem 65-69 år og 70-74 år. 56 % af de frivillige er mellem 65-74 år. </a:t>
            </a:r>
            <a:r>
              <a:rPr lang="da-DK" sz="1200" dirty="0" smtClean="0">
                <a:latin typeface="Arial" panose="020B0604020202020204" pitchFamily="34" charset="0"/>
                <a:ea typeface="Open Sans" panose="020B0606030504020204" pitchFamily="34" charset="0"/>
                <a:cs typeface="Arial" panose="020B0604020202020204" pitchFamily="34" charset="0"/>
              </a:rPr>
              <a:t>Gennemsnitsalderen </a:t>
            </a:r>
            <a:r>
              <a:rPr lang="da-DK" sz="1200" dirty="0">
                <a:latin typeface="Arial" panose="020B0604020202020204" pitchFamily="34" charset="0"/>
                <a:ea typeface="Open Sans" panose="020B0606030504020204" pitchFamily="34" charset="0"/>
                <a:cs typeface="Arial" panose="020B0604020202020204" pitchFamily="34" charset="0"/>
              </a:rPr>
              <a:t>for de frivillige er 70 år. Der er signifikant flere kvinder end mænd under 65 år blandt de frivillige. Gennemsnitsalderen for mænd er 71 år og for kvinder er den 69 år. </a:t>
            </a:r>
          </a:p>
          <a:p>
            <a:endParaRPr lang="da-DK" sz="1200" dirty="0">
              <a:latin typeface="Arial" panose="020B0604020202020204" pitchFamily="34" charset="0"/>
              <a:ea typeface="Open Sans" panose="020B0606030504020204" pitchFamily="34" charset="0"/>
              <a:cs typeface="Arial" panose="020B0604020202020204" pitchFamily="34" charset="0"/>
            </a:endParaRPr>
          </a:p>
          <a:p>
            <a:r>
              <a:rPr lang="da-DK" sz="1200" dirty="0" smtClean="0">
                <a:latin typeface="Arial" panose="020B0604020202020204" pitchFamily="34" charset="0"/>
                <a:ea typeface="Open Sans" panose="020B0606030504020204" pitchFamily="34" charset="0"/>
                <a:cs typeface="Arial" panose="020B0604020202020204" pitchFamily="34" charset="0"/>
              </a:rPr>
              <a:t>Der er ikke overraskende en sammenhæng mellem alder og antal år som frivillig. De frivillige under 65 år har i højere grad kun været frivillig i under 2 år, og de frivillige over 75 år har i højere grad været frivillige i mere end 11 år.</a:t>
            </a:r>
          </a:p>
          <a:p>
            <a:endParaRPr lang="da-DK" sz="1200" dirty="0">
              <a:latin typeface="Arial" panose="020B0604020202020204" pitchFamily="34" charset="0"/>
              <a:ea typeface="Open Sans" panose="020B0606030504020204" pitchFamily="34" charset="0"/>
              <a:cs typeface="Arial" panose="020B0604020202020204" pitchFamily="34" charset="0"/>
            </a:endParaRPr>
          </a:p>
          <a:p>
            <a:r>
              <a:rPr lang="da-DK" sz="1200" dirty="0" smtClean="0">
                <a:latin typeface="Arial" panose="020B0604020202020204" pitchFamily="34" charset="0"/>
                <a:ea typeface="Open Sans" panose="020B0606030504020204" pitchFamily="34" charset="0"/>
                <a:cs typeface="Arial" panose="020B0604020202020204" pitchFamily="34" charset="0"/>
              </a:rPr>
              <a:t>5 af de 1000 frivillige i undersøgelsen har ikke ønsket at oplyse deres alder.</a:t>
            </a:r>
          </a:p>
          <a:p>
            <a:endParaRPr lang="da-DK" sz="1200"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223405513"/>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4104456"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Frivillige der har oplyst alder (995).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4246062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18</a:t>
            </a:fld>
            <a:endParaRPr lang="da-DK" dirty="0"/>
          </a:p>
        </p:txBody>
      </p:sp>
      <p:sp>
        <p:nvSpPr>
          <p:cNvPr id="4" name="Content Placeholder 3"/>
          <p:cNvSpPr>
            <a:spLocks noGrp="1"/>
          </p:cNvSpPr>
          <p:nvPr>
            <p:ph sz="quarter" idx="16"/>
          </p:nvPr>
        </p:nvSpPr>
        <p:spPr/>
        <p:txBody>
          <a:bodyPr/>
          <a:lstStyle/>
          <a:p>
            <a:r>
              <a:rPr lang="da-DK" sz="3000" b="1" dirty="0"/>
              <a:t>Hvad er din højeste skoleuddannelse?</a:t>
            </a:r>
            <a:r>
              <a:rPr lang="da-DK" sz="3000" b="1" i="1" dirty="0"/>
              <a:t> </a:t>
            </a:r>
            <a:endParaRPr lang="da-DK" sz="3000" b="1" dirty="0"/>
          </a:p>
        </p:txBody>
      </p:sp>
      <p:sp>
        <p:nvSpPr>
          <p:cNvPr id="5" name="Text Placeholder 4"/>
          <p:cNvSpPr>
            <a:spLocks noGrp="1"/>
          </p:cNvSpPr>
          <p:nvPr>
            <p:ph type="body" sz="quarter" idx="11"/>
          </p:nvPr>
        </p:nvSpPr>
        <p:spPr/>
        <p:txBody>
          <a:bodyPr/>
          <a:lstStyle/>
          <a:p>
            <a:r>
              <a:rPr lang="da-DK" sz="1100" dirty="0" smtClean="0">
                <a:latin typeface="Arial" panose="020B0604020202020204" pitchFamily="34" charset="0"/>
                <a:ea typeface="Open Sans" panose="020B0606030504020204" pitchFamily="34" charset="0"/>
                <a:cs typeface="Arial" panose="020B0604020202020204" pitchFamily="34" charset="0"/>
              </a:rPr>
              <a:t>Der er stor forskel på uddannelsesniveauet blandt de frivillige i Ældre Sagen. For omkring halvdelen af de frivillige er folkeskolen den højeste uddannelse. Omkring 30 % af de frivillige har videregående uddannelse af kortere eller længere varighed.</a:t>
            </a:r>
          </a:p>
          <a:p>
            <a:endParaRPr lang="da-DK" sz="1100" dirty="0" smtClean="0">
              <a:latin typeface="Arial" panose="020B0604020202020204" pitchFamily="34" charset="0"/>
              <a:ea typeface="Open Sans" panose="020B0606030504020204" pitchFamily="34" charset="0"/>
              <a:cs typeface="Arial" panose="020B0604020202020204" pitchFamily="34" charset="0"/>
            </a:endParaRPr>
          </a:p>
          <a:p>
            <a:r>
              <a:rPr lang="da-DK" sz="1100" dirty="0">
                <a:latin typeface="Arial" panose="020B0604020202020204" pitchFamily="34" charset="0"/>
                <a:ea typeface="Open Sans" panose="020B0606030504020204" pitchFamily="34" charset="0"/>
                <a:cs typeface="Arial" panose="020B0604020202020204" pitchFamily="34" charset="0"/>
              </a:rPr>
              <a:t>Signifikant flere mænd blandt de frivillige har en lang videregående uddannelse (</a:t>
            </a:r>
            <a:r>
              <a:rPr lang="da-DK" sz="1100" dirty="0" smtClean="0">
                <a:latin typeface="Arial" panose="020B0604020202020204" pitchFamily="34" charset="0"/>
                <a:ea typeface="Open Sans" panose="020B0606030504020204" pitchFamily="34" charset="0"/>
                <a:cs typeface="Arial" panose="020B0604020202020204" pitchFamily="34" charset="0"/>
              </a:rPr>
              <a:t>11 %). </a:t>
            </a:r>
            <a:r>
              <a:rPr lang="da-DK" sz="1100" dirty="0">
                <a:latin typeface="Arial" panose="020B0604020202020204" pitchFamily="34" charset="0"/>
                <a:ea typeface="Open Sans" panose="020B0606030504020204" pitchFamily="34" charset="0"/>
                <a:cs typeface="Arial" panose="020B0604020202020204" pitchFamily="34" charset="0"/>
              </a:rPr>
              <a:t>Denne andel udgør </a:t>
            </a:r>
            <a:r>
              <a:rPr lang="da-DK" sz="1100" dirty="0" smtClean="0">
                <a:latin typeface="Arial" panose="020B0604020202020204" pitchFamily="34" charset="0"/>
                <a:ea typeface="Open Sans" panose="020B0606030504020204" pitchFamily="34" charset="0"/>
                <a:cs typeface="Arial" panose="020B0604020202020204" pitchFamily="34" charset="0"/>
              </a:rPr>
              <a:t>5 </a:t>
            </a:r>
            <a:r>
              <a:rPr lang="da-DK" sz="1100" dirty="0">
                <a:latin typeface="Arial" panose="020B0604020202020204" pitchFamily="34" charset="0"/>
                <a:ea typeface="Open Sans" panose="020B0606030504020204" pitchFamily="34" charset="0"/>
                <a:cs typeface="Arial" panose="020B0604020202020204" pitchFamily="34" charset="0"/>
              </a:rPr>
              <a:t>% blandt de kvindelige frivillige.</a:t>
            </a:r>
          </a:p>
          <a:p>
            <a:endParaRPr lang="da-DK" sz="1100" dirty="0" smtClean="0">
              <a:latin typeface="Arial" panose="020B0604020202020204" pitchFamily="34" charset="0"/>
              <a:ea typeface="Open Sans" panose="020B0606030504020204" pitchFamily="34" charset="0"/>
              <a:cs typeface="Arial" panose="020B0604020202020204" pitchFamily="34" charset="0"/>
            </a:endParaRPr>
          </a:p>
          <a:p>
            <a:r>
              <a:rPr lang="da-DK" sz="1100" dirty="0" smtClean="0">
                <a:latin typeface="Arial" panose="020B0604020202020204" pitchFamily="34" charset="0"/>
                <a:ea typeface="Open Sans" panose="020B0606030504020204" pitchFamily="34" charset="0"/>
                <a:cs typeface="Arial" panose="020B0604020202020204" pitchFamily="34" charset="0"/>
              </a:rPr>
              <a:t>Signifikant </a:t>
            </a:r>
            <a:r>
              <a:rPr lang="da-DK" sz="1100" dirty="0">
                <a:latin typeface="Arial" panose="020B0604020202020204" pitchFamily="34" charset="0"/>
                <a:ea typeface="Open Sans" panose="020B0606030504020204" pitchFamily="34" charset="0"/>
                <a:cs typeface="Arial" panose="020B0604020202020204" pitchFamily="34" charset="0"/>
              </a:rPr>
              <a:t>flere af de frivillige under 65 år har en studentereksamen (</a:t>
            </a:r>
            <a:r>
              <a:rPr lang="da-DK" sz="1100" dirty="0" smtClean="0">
                <a:latin typeface="Arial" panose="020B0604020202020204" pitchFamily="34" charset="0"/>
                <a:ea typeface="Open Sans" panose="020B0606030504020204" pitchFamily="34" charset="0"/>
                <a:cs typeface="Arial" panose="020B0604020202020204" pitchFamily="34" charset="0"/>
              </a:rPr>
              <a:t>18 </a:t>
            </a:r>
            <a:r>
              <a:rPr lang="da-DK" sz="1100" dirty="0">
                <a:latin typeface="Arial" panose="020B0604020202020204" pitchFamily="34" charset="0"/>
                <a:ea typeface="Open Sans" panose="020B0606030504020204" pitchFamily="34" charset="0"/>
                <a:cs typeface="Arial" panose="020B0604020202020204" pitchFamily="34" charset="0"/>
              </a:rPr>
              <a:t>%) eller en videregående uddannelse af </a:t>
            </a:r>
            <a:r>
              <a:rPr lang="da-DK" sz="1100" dirty="0" smtClean="0">
                <a:latin typeface="Arial" panose="020B0604020202020204" pitchFamily="34" charset="0"/>
                <a:ea typeface="Open Sans" panose="020B0606030504020204" pitchFamily="34" charset="0"/>
                <a:cs typeface="Arial" panose="020B0604020202020204" pitchFamily="34" charset="0"/>
              </a:rPr>
              <a:t>mellemlang varighed </a:t>
            </a:r>
            <a:r>
              <a:rPr lang="da-DK" sz="1100" dirty="0">
                <a:latin typeface="Arial" panose="020B0604020202020204" pitchFamily="34" charset="0"/>
                <a:ea typeface="Open Sans" panose="020B0606030504020204" pitchFamily="34" charset="0"/>
                <a:cs typeface="Arial" panose="020B0604020202020204" pitchFamily="34" charset="0"/>
              </a:rPr>
              <a:t>(</a:t>
            </a:r>
            <a:r>
              <a:rPr lang="da-DK" sz="1100" dirty="0" smtClean="0">
                <a:latin typeface="Arial" panose="020B0604020202020204" pitchFamily="34" charset="0"/>
                <a:ea typeface="Open Sans" panose="020B0606030504020204" pitchFamily="34" charset="0"/>
                <a:cs typeface="Arial" panose="020B0604020202020204" pitchFamily="34" charset="0"/>
              </a:rPr>
              <a:t>24 </a:t>
            </a:r>
            <a:r>
              <a:rPr lang="da-DK" sz="1100" dirty="0">
                <a:latin typeface="Arial" panose="020B0604020202020204" pitchFamily="34" charset="0"/>
                <a:ea typeface="Open Sans" panose="020B0606030504020204" pitchFamily="34" charset="0"/>
                <a:cs typeface="Arial" panose="020B0604020202020204" pitchFamily="34" charset="0"/>
              </a:rPr>
              <a:t>%). Der er derimod signifikant flere af de 70-74 </a:t>
            </a:r>
            <a:r>
              <a:rPr lang="da-DK" sz="1100" dirty="0" smtClean="0">
                <a:latin typeface="Arial" panose="020B0604020202020204" pitchFamily="34" charset="0"/>
                <a:ea typeface="Open Sans" panose="020B0606030504020204" pitchFamily="34" charset="0"/>
                <a:cs typeface="Arial" panose="020B0604020202020204" pitchFamily="34" charset="0"/>
              </a:rPr>
              <a:t>årige, </a:t>
            </a:r>
            <a:r>
              <a:rPr lang="da-DK" sz="1100" dirty="0">
                <a:latin typeface="Arial" panose="020B0604020202020204" pitchFamily="34" charset="0"/>
                <a:ea typeface="Open Sans" panose="020B0606030504020204" pitchFamily="34" charset="0"/>
                <a:cs typeface="Arial" panose="020B0604020202020204" pitchFamily="34" charset="0"/>
              </a:rPr>
              <a:t>hvis højeste uddannelse er folkeskole i 7 år eller kortere (</a:t>
            </a:r>
            <a:r>
              <a:rPr lang="da-DK" sz="1100" dirty="0" smtClean="0">
                <a:latin typeface="Arial" panose="020B0604020202020204" pitchFamily="34" charset="0"/>
                <a:ea typeface="Open Sans" panose="020B0606030504020204" pitchFamily="34" charset="0"/>
                <a:cs typeface="Arial" panose="020B0604020202020204" pitchFamily="34" charset="0"/>
              </a:rPr>
              <a:t>19 </a:t>
            </a:r>
            <a:r>
              <a:rPr lang="da-DK" sz="1100" dirty="0">
                <a:latin typeface="Arial" panose="020B0604020202020204" pitchFamily="34" charset="0"/>
                <a:ea typeface="Open Sans" panose="020B0606030504020204" pitchFamily="34" charset="0"/>
                <a:cs typeface="Arial" panose="020B0604020202020204" pitchFamily="34" charset="0"/>
              </a:rPr>
              <a:t>%). </a:t>
            </a:r>
          </a:p>
          <a:p>
            <a:endParaRPr lang="da-DK" sz="1200"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497208955"/>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1626672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19</a:t>
            </a:fld>
            <a:endParaRPr lang="da-DK" dirty="0"/>
          </a:p>
        </p:txBody>
      </p:sp>
      <p:sp>
        <p:nvSpPr>
          <p:cNvPr id="4" name="Content Placeholder 3"/>
          <p:cNvSpPr>
            <a:spLocks noGrp="1"/>
          </p:cNvSpPr>
          <p:nvPr>
            <p:ph sz="quarter" idx="16"/>
          </p:nvPr>
        </p:nvSpPr>
        <p:spPr/>
        <p:txBody>
          <a:bodyPr/>
          <a:lstStyle/>
          <a:p>
            <a:r>
              <a:rPr lang="da-DK" sz="3000" b="1" dirty="0" smtClean="0"/>
              <a:t>Distrikter</a:t>
            </a:r>
            <a:endParaRPr lang="da-DK" sz="3000" b="1" dirty="0"/>
          </a:p>
        </p:txBody>
      </p:sp>
      <p:sp>
        <p:nvSpPr>
          <p:cNvPr id="5" name="Text Placeholder 4"/>
          <p:cNvSpPr>
            <a:spLocks noGrp="1"/>
          </p:cNvSpPr>
          <p:nvPr>
            <p:ph type="body" sz="quarter" idx="11"/>
          </p:nvPr>
        </p:nvSpPr>
        <p:spPr/>
        <p:txBody>
          <a:bodyPr/>
          <a:lstStyle/>
          <a:p>
            <a:r>
              <a:rPr lang="da-DK" sz="1000" dirty="0">
                <a:latin typeface="Arial" panose="020B0604020202020204" pitchFamily="34" charset="0"/>
                <a:ea typeface="Open Sans" panose="020B0606030504020204" pitchFamily="34" charset="0"/>
                <a:cs typeface="Arial" panose="020B0604020202020204" pitchFamily="34" charset="0"/>
              </a:rPr>
              <a:t>Antallet </a:t>
            </a:r>
            <a:r>
              <a:rPr lang="da-DK" sz="1000" dirty="0" smtClean="0">
                <a:latin typeface="Arial" panose="020B0604020202020204" pitchFamily="34" charset="0"/>
                <a:ea typeface="Open Sans" panose="020B0606030504020204" pitchFamily="34" charset="0"/>
                <a:cs typeface="Arial" panose="020B0604020202020204" pitchFamily="34" charset="0"/>
              </a:rPr>
              <a:t>af interview i de enkelte distrikter afspejler antallet af frivillige i de enkelte distrikter. Distrikt 10 er således det største distrikt og distrikt 7 det mindste. </a:t>
            </a:r>
          </a:p>
          <a:p>
            <a:pPr>
              <a:lnSpc>
                <a:spcPct val="50000"/>
              </a:lnSpc>
            </a:pPr>
            <a:endParaRPr lang="da-DK" sz="1000" dirty="0">
              <a:latin typeface="Arial" panose="020B0604020202020204" pitchFamily="34" charset="0"/>
              <a:ea typeface="Open Sans" panose="020B0606030504020204" pitchFamily="34" charset="0"/>
              <a:cs typeface="Arial" panose="020B0604020202020204" pitchFamily="34" charset="0"/>
            </a:endParaRPr>
          </a:p>
          <a:p>
            <a:r>
              <a:rPr lang="da-DK" sz="1000" dirty="0" smtClean="0">
                <a:latin typeface="Arial" panose="020B0604020202020204" pitchFamily="34" charset="0"/>
                <a:ea typeface="Open Sans" panose="020B0606030504020204" pitchFamily="34" charset="0"/>
                <a:cs typeface="Arial" panose="020B0604020202020204" pitchFamily="34" charset="0"/>
              </a:rPr>
              <a:t>I relation til køn er distrikterne fordelt nogenlunde som totalen, dvs. ca. 65 % kvinder og 35 % mænd. Dog er der enkelte distrikter, der adskiller sig signifikant. Distrikt 3 har signifikant flere kvindelige frivillige (77 %), og der er signifikant flere mandlige frivillige i distrikt 5 (51 %). Aldersmæssigt er der forskelle på </a:t>
            </a:r>
            <a:r>
              <a:rPr lang="da-DK" sz="1000" dirty="0">
                <a:latin typeface="Arial" panose="020B0604020202020204" pitchFamily="34" charset="0"/>
                <a:ea typeface="Open Sans" panose="020B0606030504020204" pitchFamily="34" charset="0"/>
                <a:cs typeface="Arial" panose="020B0604020202020204" pitchFamily="34" charset="0"/>
              </a:rPr>
              <a:t>distrikterne. Der er signifikant flere 70-74 årige frivillige i distrikt 2 (46 %) og 65-69 årige i distrikt 5 (41 %). Gennemsnitsalderen i distrikterne er mellem 69 og 72. </a:t>
            </a:r>
          </a:p>
          <a:p>
            <a:pPr>
              <a:lnSpc>
                <a:spcPct val="50000"/>
              </a:lnSpc>
            </a:pPr>
            <a:endParaRPr lang="da-DK" sz="1000" dirty="0">
              <a:latin typeface="Arial" panose="020B0604020202020204" pitchFamily="34" charset="0"/>
              <a:ea typeface="Open Sans" panose="020B0606030504020204" pitchFamily="34" charset="0"/>
              <a:cs typeface="Arial" panose="020B0604020202020204" pitchFamily="34" charset="0"/>
            </a:endParaRPr>
          </a:p>
          <a:p>
            <a:r>
              <a:rPr lang="da-DK" sz="1000" dirty="0" smtClean="0">
                <a:latin typeface="Arial" panose="020B0604020202020204" pitchFamily="34" charset="0"/>
                <a:ea typeface="Open Sans" panose="020B0606030504020204" pitchFamily="34" charset="0"/>
                <a:cs typeface="Arial" panose="020B0604020202020204" pitchFamily="34" charset="0"/>
              </a:rPr>
              <a:t>Signifikant flere frivillige i distrikt 2 (28 %) og distrikt 3 (20 %) har ikke yderligere uddannelse end folkeskolen 7 år eller kortere. I relation til frivilligområder er frivillige i distrikt 3 (69 %) i højere grad involveret i socialt arbejde. Frivillige i distrikt 7 er i mindre grad involveret i dette frivilligområde (39 %). Frivillige i distrikt 9 er i højere grad involveret som frivillig inden for arrangementer og aktiviteter (26 %).</a:t>
            </a:r>
            <a:endParaRPr lang="da-DK" sz="1000"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957904070"/>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3587952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2</a:t>
            </a:fld>
            <a:endParaRPr lang="da-DK" dirty="0"/>
          </a:p>
        </p:txBody>
      </p:sp>
      <p:sp>
        <p:nvSpPr>
          <p:cNvPr id="7" name="Content Placeholder 6"/>
          <p:cNvSpPr>
            <a:spLocks noGrp="1"/>
          </p:cNvSpPr>
          <p:nvPr>
            <p:ph sz="quarter" idx="13"/>
          </p:nvPr>
        </p:nvSpPr>
        <p:spPr/>
        <p:txBody>
          <a:bodyPr anchor="ctr"/>
          <a:lstStyle/>
          <a:p>
            <a:pPr marL="514350" indent="-514350">
              <a:buFont typeface="+mj-lt"/>
              <a:buAutoNum type="arabicPeriod"/>
            </a:pPr>
            <a:r>
              <a:rPr lang="da-DK" sz="2600" dirty="0" smtClean="0">
                <a:latin typeface="Arial" panose="020B0604020202020204" pitchFamily="34" charset="0"/>
                <a:ea typeface="Open Sans" panose="020B0606030504020204" pitchFamily="34" charset="0"/>
                <a:cs typeface="Arial" panose="020B0604020202020204" pitchFamily="34" charset="0"/>
              </a:rPr>
              <a:t>Opsummering</a:t>
            </a:r>
          </a:p>
          <a:p>
            <a:pPr marL="514350" indent="-514350">
              <a:buFont typeface="+mj-lt"/>
              <a:buAutoNum type="arabicPeriod"/>
            </a:pPr>
            <a:r>
              <a:rPr lang="da-DK" sz="2600" dirty="0" smtClean="0">
                <a:latin typeface="Arial" panose="020B0604020202020204" pitchFamily="34" charset="0"/>
                <a:ea typeface="Open Sans" panose="020B0606030504020204" pitchFamily="34" charset="0"/>
                <a:cs typeface="Arial" panose="020B0604020202020204" pitchFamily="34" charset="0"/>
              </a:rPr>
              <a:t>Metode &amp; gennemførelsesstatistik</a:t>
            </a:r>
          </a:p>
          <a:p>
            <a:pPr marL="514350" indent="-514350">
              <a:buFont typeface="+mj-lt"/>
              <a:buAutoNum type="arabicPeriod"/>
            </a:pPr>
            <a:r>
              <a:rPr lang="da-DK" sz="2600" dirty="0" smtClean="0">
                <a:latin typeface="Arial" panose="020B0604020202020204" pitchFamily="34" charset="0"/>
                <a:ea typeface="Open Sans" panose="020B0606030504020204" pitchFamily="34" charset="0"/>
                <a:cs typeface="Arial" panose="020B0604020202020204" pitchFamily="34" charset="0"/>
              </a:rPr>
              <a:t>Profil af Ældre Sagens frivillige</a:t>
            </a:r>
          </a:p>
          <a:p>
            <a:pPr marL="514350" indent="-514350">
              <a:buFont typeface="+mj-lt"/>
              <a:buAutoNum type="arabicPeriod"/>
            </a:pPr>
            <a:r>
              <a:rPr lang="da-DK" sz="2600" dirty="0" smtClean="0">
                <a:latin typeface="Arial" panose="020B0604020202020204" pitchFamily="34" charset="0"/>
                <a:ea typeface="Open Sans" panose="020B0606030504020204" pitchFamily="34" charset="0"/>
                <a:cs typeface="Arial" panose="020B0604020202020204" pitchFamily="34" charset="0"/>
              </a:rPr>
              <a:t>Frivilligområder</a:t>
            </a:r>
          </a:p>
          <a:p>
            <a:pPr marL="514350" indent="-514350">
              <a:buFont typeface="+mj-lt"/>
              <a:buAutoNum type="arabicPeriod"/>
            </a:pPr>
            <a:r>
              <a:rPr lang="da-DK" sz="2600" dirty="0" smtClean="0">
                <a:latin typeface="Arial" panose="020B0604020202020204" pitchFamily="34" charset="0"/>
                <a:ea typeface="Open Sans" panose="020B0606030504020204" pitchFamily="34" charset="0"/>
                <a:cs typeface="Arial" panose="020B0604020202020204" pitchFamily="34" charset="0"/>
              </a:rPr>
              <a:t>Tilfredshed</a:t>
            </a:r>
          </a:p>
          <a:p>
            <a:pPr marL="514350" indent="-514350">
              <a:buFont typeface="+mj-lt"/>
              <a:buAutoNum type="arabicPeriod"/>
            </a:pPr>
            <a:r>
              <a:rPr lang="da-DK" sz="2600" dirty="0" smtClean="0">
                <a:latin typeface="Arial" panose="020B0604020202020204" pitchFamily="34" charset="0"/>
                <a:ea typeface="Open Sans" panose="020B0606030504020204" pitchFamily="34" charset="0"/>
                <a:cs typeface="Arial" panose="020B0604020202020204" pitchFamily="34" charset="0"/>
              </a:rPr>
              <a:t>Trivsel som frivillig</a:t>
            </a:r>
          </a:p>
          <a:p>
            <a:pPr marL="514350" indent="-514350">
              <a:buFont typeface="+mj-lt"/>
              <a:buAutoNum type="arabicPeriod"/>
            </a:pPr>
            <a:r>
              <a:rPr lang="da-DK" sz="2600" dirty="0" smtClean="0">
                <a:latin typeface="Arial" panose="020B0604020202020204" pitchFamily="34" charset="0"/>
                <a:ea typeface="Open Sans" panose="020B0606030504020204" pitchFamily="34" charset="0"/>
                <a:cs typeface="Arial" panose="020B0604020202020204" pitchFamily="34" charset="0"/>
              </a:rPr>
              <a:t>Internet og kommunikation</a:t>
            </a:r>
          </a:p>
          <a:p>
            <a:pPr marL="514350" indent="-514350">
              <a:buFont typeface="+mj-lt"/>
              <a:buAutoNum type="arabicPeriod"/>
            </a:pPr>
            <a:r>
              <a:rPr lang="da-DK" sz="2600" dirty="0" smtClean="0">
                <a:latin typeface="Arial" panose="020B0604020202020204" pitchFamily="34" charset="0"/>
                <a:ea typeface="Open Sans" panose="020B0606030504020204" pitchFamily="34" charset="0"/>
                <a:cs typeface="Arial" panose="020B0604020202020204" pitchFamily="34" charset="0"/>
              </a:rPr>
              <a:t>Bedre forhold i fremtiden</a:t>
            </a:r>
            <a:endParaRPr lang="da-DK" sz="2600" dirty="0">
              <a:latin typeface="Arial" panose="020B0604020202020204" pitchFamily="34" charset="0"/>
              <a:ea typeface="Open Sans" panose="020B0606030504020204" pitchFamily="34" charset="0"/>
              <a:cs typeface="Arial" panose="020B0604020202020204" pitchFamily="34" charset="0"/>
            </a:endParaRPr>
          </a:p>
        </p:txBody>
      </p:sp>
      <p:sp>
        <p:nvSpPr>
          <p:cNvPr id="8" name="Content Placeholder 7"/>
          <p:cNvSpPr>
            <a:spLocks noGrp="1"/>
          </p:cNvSpPr>
          <p:nvPr>
            <p:ph sz="quarter" idx="16"/>
          </p:nvPr>
        </p:nvSpPr>
        <p:spPr/>
        <p:txBody>
          <a:bodyPr/>
          <a:lstStyle/>
          <a:p>
            <a:r>
              <a:rPr lang="da-DK" sz="3000" dirty="0" smtClean="0"/>
              <a:t>Indhold</a:t>
            </a:r>
            <a:endParaRPr lang="da-DK" sz="3000" dirty="0"/>
          </a:p>
        </p:txBody>
      </p:sp>
    </p:spTree>
    <p:extLst>
      <p:ext uri="{BB962C8B-B14F-4D97-AF65-F5344CB8AC3E}">
        <p14:creationId xmlns:p14="http://schemas.microsoft.com/office/powerpoint/2010/main" val="20989408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20</a:t>
            </a:fld>
            <a:endParaRPr lang="da-DK" dirty="0"/>
          </a:p>
        </p:txBody>
      </p:sp>
      <p:sp>
        <p:nvSpPr>
          <p:cNvPr id="4" name="Content Placeholder 3"/>
          <p:cNvSpPr>
            <a:spLocks noGrp="1"/>
          </p:cNvSpPr>
          <p:nvPr>
            <p:ph sz="quarter" idx="16"/>
          </p:nvPr>
        </p:nvSpPr>
        <p:spPr/>
        <p:txBody>
          <a:bodyPr/>
          <a:lstStyle/>
          <a:p>
            <a:r>
              <a:rPr lang="da-DK" sz="2000" b="1" dirty="0"/>
              <a:t>Har du lønnet erhvervsarbejde ved siden af dine frivilligopgaver i Ældre Sagen?</a:t>
            </a:r>
            <a:r>
              <a:rPr lang="da-DK" sz="2000" b="1" i="1" dirty="0"/>
              <a:t> </a:t>
            </a:r>
            <a:endParaRPr lang="da-DK" sz="2000" b="1" dirty="0"/>
          </a:p>
        </p:txBody>
      </p:sp>
      <p:sp>
        <p:nvSpPr>
          <p:cNvPr id="5" name="Text Placeholder 4"/>
          <p:cNvSpPr>
            <a:spLocks noGrp="1"/>
          </p:cNvSpPr>
          <p:nvPr>
            <p:ph type="body" sz="quarter" idx="11"/>
          </p:nvPr>
        </p:nvSpPr>
        <p:spPr/>
        <p:txBody>
          <a:bodyPr/>
          <a:lstStyle/>
          <a:p>
            <a:r>
              <a:rPr lang="da-DK" sz="1000" dirty="0" smtClean="0">
                <a:latin typeface="Arial" panose="020B0604020202020204" pitchFamily="34" charset="0"/>
                <a:ea typeface="Open Sans" panose="020B0606030504020204" pitchFamily="34" charset="0"/>
                <a:cs typeface="Arial" panose="020B0604020202020204" pitchFamily="34" charset="0"/>
              </a:rPr>
              <a:t>90 % af de frivillige i Ældre Sagen har ikke lønnet erhvervsarbejde. 5 % har fuldtids erhvervsarbejde, og 6 % har deltids erhvervsarbejde. Det er i højere grad frivillige under 65 år, der har fuldtids erhvervsarbejde og deltids erhvervsarbejde.</a:t>
            </a:r>
          </a:p>
          <a:p>
            <a:endParaRPr lang="da-DK" sz="1000" dirty="0" smtClean="0">
              <a:latin typeface="Arial" panose="020B0604020202020204" pitchFamily="34" charset="0"/>
              <a:ea typeface="Open Sans" panose="020B0606030504020204" pitchFamily="34" charset="0"/>
              <a:cs typeface="Arial" panose="020B0604020202020204" pitchFamily="34" charset="0"/>
            </a:endParaRPr>
          </a:p>
          <a:p>
            <a:r>
              <a:rPr lang="da-DK" sz="1000" dirty="0" smtClean="0">
                <a:latin typeface="Arial" panose="020B0604020202020204" pitchFamily="34" charset="0"/>
                <a:ea typeface="Open Sans" panose="020B0606030504020204" pitchFamily="34" charset="0"/>
                <a:cs typeface="Arial" panose="020B0604020202020204" pitchFamily="34" charset="0"/>
              </a:rPr>
              <a:t>De frivillige, der har været frivillige i under 2 år, har i højere grad fuldtids og deltids erhvervsarbejde. Frivillige, der har været frivillige i Ældre Sagen i 6-10 år samt i mere end 15 år, er i højere grad folkepensionister.</a:t>
            </a:r>
          </a:p>
          <a:p>
            <a:endParaRPr lang="da-DK" sz="1000" dirty="0">
              <a:latin typeface="Arial" panose="020B0604020202020204" pitchFamily="34" charset="0"/>
              <a:ea typeface="Open Sans" panose="020B0606030504020204" pitchFamily="34" charset="0"/>
              <a:cs typeface="Arial" panose="020B0604020202020204" pitchFamily="34" charset="0"/>
            </a:endParaRPr>
          </a:p>
          <a:p>
            <a:r>
              <a:rPr lang="da-DK" sz="1000" dirty="0" smtClean="0">
                <a:latin typeface="Arial" panose="020B0604020202020204" pitchFamily="34" charset="0"/>
                <a:ea typeface="Open Sans" panose="020B0606030504020204" pitchFamily="34" charset="0"/>
                <a:cs typeface="Arial" panose="020B0604020202020204" pitchFamily="34" charset="0"/>
              </a:rPr>
              <a:t>I relation til  frivilligområder har de frivillige, der beskæftiger sig med socialt arbejde, i højere grad fuldtids erhvervsarbejde (6 %) og deltids erhvervsarbejde (7 %). De frivillige, der beskæftiger sig med arrangementer og aktiviteter (82 %) samt motion og sundhed (85 %), er i højere grad folkepensionister.</a:t>
            </a:r>
            <a:r>
              <a:rPr lang="da-DK" sz="1000" dirty="0">
                <a:latin typeface="Arial" panose="020B0604020202020204" pitchFamily="34" charset="0"/>
                <a:ea typeface="Open Sans" panose="020B0606030504020204" pitchFamily="34" charset="0"/>
                <a:cs typeface="Arial" panose="020B0604020202020204" pitchFamily="34" charset="0"/>
              </a:rPr>
              <a:t> </a:t>
            </a:r>
            <a:r>
              <a:rPr lang="da-DK" sz="1000" dirty="0" smtClean="0">
                <a:latin typeface="Arial" panose="020B0604020202020204" pitchFamily="34" charset="0"/>
                <a:ea typeface="Open Sans" panose="020B0606030504020204" pitchFamily="34" charset="0"/>
                <a:cs typeface="Arial" panose="020B0604020202020204" pitchFamily="34" charset="0"/>
              </a:rPr>
              <a:t>Frivillige, der er delvis tilfredse med at være frivillig i Ældre Sagen, har i højere grad deltids erhvervsarbejde (11 %), og de, der er meget tilfredse, er i højere grad ledige (11 %).</a:t>
            </a:r>
            <a:endParaRPr lang="da-DK" sz="1000"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1312330620"/>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2917881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21</a:t>
            </a:fld>
            <a:endParaRPr lang="da-DK" dirty="0"/>
          </a:p>
        </p:txBody>
      </p:sp>
      <p:sp>
        <p:nvSpPr>
          <p:cNvPr id="4" name="Content Placeholder 3"/>
          <p:cNvSpPr>
            <a:spLocks noGrp="1"/>
          </p:cNvSpPr>
          <p:nvPr>
            <p:ph sz="quarter" idx="16"/>
          </p:nvPr>
        </p:nvSpPr>
        <p:spPr>
          <a:xfrm>
            <a:off x="251998" y="100800"/>
            <a:ext cx="8784497" cy="648072"/>
          </a:xfrm>
        </p:spPr>
        <p:txBody>
          <a:bodyPr/>
          <a:lstStyle/>
          <a:p>
            <a:r>
              <a:rPr lang="da-DK" sz="2000" b="1" dirty="0"/>
              <a:t>Har dit nuværende eller tidligere erhvervsarbejde haft indflydelse på dit valg af frivillige opgaver for Ældre Sagen?</a:t>
            </a:r>
            <a:r>
              <a:rPr lang="da-DK" sz="2000" b="1" i="1" dirty="0"/>
              <a:t> </a:t>
            </a:r>
            <a:endParaRPr lang="da-DK" sz="2000" b="1" spc="-150" dirty="0"/>
          </a:p>
        </p:txBody>
      </p:sp>
      <p:sp>
        <p:nvSpPr>
          <p:cNvPr id="5" name="Text Placeholder 4"/>
          <p:cNvSpPr>
            <a:spLocks noGrp="1"/>
          </p:cNvSpPr>
          <p:nvPr>
            <p:ph type="body" sz="quarter" idx="11"/>
          </p:nvPr>
        </p:nvSpPr>
        <p:spPr/>
        <p:txBody>
          <a:bodyPr/>
          <a:lstStyle/>
          <a:p>
            <a:r>
              <a:rPr lang="da-DK" sz="1000" dirty="0" smtClean="0">
                <a:latin typeface="Arial" panose="020B0604020202020204" pitchFamily="34" charset="0"/>
                <a:ea typeface="Open Sans" panose="020B0606030504020204" pitchFamily="34" charset="0"/>
                <a:cs typeface="Arial" panose="020B0604020202020204" pitchFamily="34" charset="0"/>
              </a:rPr>
              <a:t>60 % af de frivillige vurderer, at deres nuværende eller tidligere erhvervsarbejde ikke har haft indflydelse på deres valg af frivillige opgaver. De frivillige, der har IT og teknologi som frivilligområde, vurderer i højere grad, at erhvervsarbejde influerer deres valg af frivillige opgaver (30 %).</a:t>
            </a:r>
          </a:p>
          <a:p>
            <a:endParaRPr lang="da-DK" sz="1000" dirty="0">
              <a:latin typeface="Arial" panose="020B0604020202020204" pitchFamily="34" charset="0"/>
              <a:ea typeface="Open Sans" panose="020B0606030504020204" pitchFamily="34" charset="0"/>
              <a:cs typeface="Arial" panose="020B0604020202020204" pitchFamily="34" charset="0"/>
            </a:endParaRPr>
          </a:p>
          <a:p>
            <a:r>
              <a:rPr lang="da-DK" sz="1000" dirty="0" smtClean="0">
                <a:latin typeface="Arial" panose="020B0604020202020204" pitchFamily="34" charset="0"/>
                <a:ea typeface="Open Sans" panose="020B0606030504020204" pitchFamily="34" charset="0"/>
                <a:cs typeface="Arial" panose="020B0604020202020204" pitchFamily="34" charset="0"/>
              </a:rPr>
              <a:t>Frivillige i alderen 65-69 år vurderer i højere grad, at deres nuværende eller tidligere erhvervsarbejde i høj grad influerer på deres valg af frivillige opgaver (24 %). De 80+ årige vurderer i højere grad, at nuværende eller tidligere erhvervsarbejde ikke influerer deres valg af frivillige opgaver (75 %). Signifikant flere frivillige i distrikt 1 vurderer, at erhvervsarbejde influerer på valg af frivillige opgaver (34 %). Signifikant flere i distrikt 9 vurderer, at erhvervsarbejde ikke influerer på deres valg af frivillige opgaver (70 %).</a:t>
            </a:r>
          </a:p>
          <a:p>
            <a:endParaRPr lang="da-DK" sz="1000" dirty="0">
              <a:latin typeface="Arial" panose="020B0604020202020204" pitchFamily="34" charset="0"/>
              <a:ea typeface="Open Sans" panose="020B0606030504020204" pitchFamily="34" charset="0"/>
              <a:cs typeface="Arial" panose="020B0604020202020204" pitchFamily="34" charset="0"/>
            </a:endParaRPr>
          </a:p>
          <a:p>
            <a:r>
              <a:rPr lang="da-DK" sz="1000" dirty="0" smtClean="0">
                <a:latin typeface="Arial" panose="020B0604020202020204" pitchFamily="34" charset="0"/>
                <a:ea typeface="Open Sans" panose="020B0606030504020204" pitchFamily="34" charset="0"/>
                <a:cs typeface="Arial" panose="020B0604020202020204" pitchFamily="34" charset="0"/>
              </a:rPr>
              <a:t>De, der har været frivillige under 1 år, vurderer i højere grad, at erhvervsarbejde ikke har indflydelse på deres valg af frivillige opgaver (71 %). Signifikant flere af de frivillige, der typisk bruger 5-7 timer om ugen som frivillig i Ældre Sagen, mener, at erhvervsarbejde i høj grad influerer deres valg af frivillige opgaver (28 %). </a:t>
            </a:r>
            <a:endParaRPr lang="da-DK" sz="1000"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1716095163"/>
              </p:ext>
            </p:extLst>
          </p:nvPr>
        </p:nvGraphicFramePr>
        <p:xfrm>
          <a:off x="251520" y="980728"/>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19204639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22</a:t>
            </a:fld>
            <a:endParaRPr lang="da-DK" dirty="0"/>
          </a:p>
        </p:txBody>
      </p:sp>
      <p:sp>
        <p:nvSpPr>
          <p:cNvPr id="4" name="Content Placeholder 3"/>
          <p:cNvSpPr>
            <a:spLocks noGrp="1"/>
          </p:cNvSpPr>
          <p:nvPr>
            <p:ph sz="quarter" idx="16"/>
          </p:nvPr>
        </p:nvSpPr>
        <p:spPr/>
        <p:txBody>
          <a:bodyPr/>
          <a:lstStyle/>
          <a:p>
            <a:r>
              <a:rPr lang="da-DK" sz="2000" b="1" dirty="0"/>
              <a:t>Er du frivillig i andre foreninger/organisationer end Ældre Sagen? </a:t>
            </a:r>
            <a:endParaRPr lang="da-DK" sz="2000" dirty="0"/>
          </a:p>
        </p:txBody>
      </p:sp>
      <p:sp>
        <p:nvSpPr>
          <p:cNvPr id="5" name="Text Placeholder 4"/>
          <p:cNvSpPr>
            <a:spLocks noGrp="1"/>
          </p:cNvSpPr>
          <p:nvPr>
            <p:ph type="body" sz="quarter" idx="11"/>
          </p:nvPr>
        </p:nvSpPr>
        <p:spPr/>
        <p:txBody>
          <a:bodyPr/>
          <a:lstStyle/>
          <a:p>
            <a:r>
              <a:rPr lang="da-DK" dirty="0" smtClean="0">
                <a:latin typeface="Arial" panose="020B0604020202020204" pitchFamily="34" charset="0"/>
                <a:ea typeface="Open Sans" panose="020B0606030504020204" pitchFamily="34" charset="0"/>
                <a:cs typeface="Arial" panose="020B0604020202020204" pitchFamily="34" charset="0"/>
              </a:rPr>
              <a:t>72 % af Ældre Sagens frivillige er kun frivillige i Ældre Sagen. De resterende 28 % fordeler sig over en lang række områder, hvoraf humanitær/kirkelige (8 %) og sport/idræt/fritidsaktiviteter er de områder, flest er frivillige indenfor. Det er i højere grad frivillige over 80 år, der kun er frivillige i Ældre Sagen (80 %). De 65-69 årige er i højere grad frivillige i en kommunal frivilligordning (5 %). De kvindelige frivillige udfører i højere grad frivilligt </a:t>
            </a:r>
            <a:r>
              <a:rPr lang="da-DK" dirty="0">
                <a:latin typeface="Arial" panose="020B0604020202020204" pitchFamily="34" charset="0"/>
                <a:ea typeface="Open Sans" panose="020B0606030504020204" pitchFamily="34" charset="0"/>
                <a:cs typeface="Arial" panose="020B0604020202020204" pitchFamily="34" charset="0"/>
              </a:rPr>
              <a:t>arbejde i en humanitær/kirkelige sammenhæng (10 </a:t>
            </a:r>
            <a:r>
              <a:rPr lang="da-DK" dirty="0" smtClean="0">
                <a:latin typeface="Arial" panose="020B0604020202020204" pitchFamily="34" charset="0"/>
                <a:ea typeface="Open Sans" panose="020B0606030504020204" pitchFamily="34" charset="0"/>
                <a:cs typeface="Arial" panose="020B0604020202020204" pitchFamily="34" charset="0"/>
              </a:rPr>
              <a:t>%). Signifikant flere frivillige med en videregående uddannelse af mellemlang varighed udfører frivilligt arbejde i en humanitær/kirkelig sammenhæng (13 %). Der er få signifikante forskelle, når man ser på typen af frivillige indsatser på tværs af distrikterne. Flere i distrikt 1 udfører frivillig indsats i en beboergruppe/grundejerforening  (8 %), og flere i distrikt 10 udfører frivilligt arbejde inden for sport/idræt/fritidsaktiviteter (12 %). Signifikant flere i distrikt 9 udfører kun frivillig indsats for Ældre Sagen (81 %).</a:t>
            </a:r>
          </a:p>
          <a:p>
            <a:endParaRPr lang="da-DK" dirty="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I relation til nuværende beskæftigelse er der flere folkepensionister, der er frivillige i en kommunal frivilligordning (4 %). Flere af de frivillige, der er ledige, er kun frivillige i Ældre Sagen (84 %). Ser man på frivilligt arbejde og frivilligområder, er der signifikant flere, som beskæftiger sig med motion, der er frivillige andre steder inden for sport/idræt/fritidsaktiviteter (17 %). De, der er frivillige inden for organisatorisk arbejde, er i højere grad frivillige i andre foreninger for ældre (12 %), og de, der beskæftiger sig med socialt arbejde, er i højere grad kun frivillige i Ældre Sagen (76 %).  De, der har været frivillige i Ældre Sagen i mere end 15 år, er i højere grad kun frivillige i Ældre Sagen (81 %). Signifikant flere frivillige, der er meget tilfredse med at være frivillige i Ældre Sagen, er kun frivillige i Ældre Sagen (74 %).</a:t>
            </a:r>
            <a:endParaRPr lang="da-DK"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3522356796"/>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6156176" y="2276872"/>
            <a:ext cx="2520280" cy="1754326"/>
          </a:xfrm>
          <a:prstGeom prst="rect">
            <a:avLst/>
          </a:prstGeom>
          <a:noFill/>
        </p:spPr>
        <p:txBody>
          <a:bodyPr wrap="square" rtlCol="0">
            <a:spAutoFit/>
          </a:bodyPr>
          <a:lstStyle/>
          <a:p>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Svarmuligheden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‘Ja, i andre sammenhænge’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er stillet som et halvåbent spørgsmål, som efterfølgende er kodet. De resterende svar under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denne kategori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dækker bl.a. over dyrevelfærdsorganisationer, private foreninger og foreninger med fokus på naturen.</a:t>
            </a:r>
          </a:p>
        </p:txBody>
      </p:sp>
      <p:sp>
        <p:nvSpPr>
          <p:cNvPr id="8" name="TextBox 7"/>
          <p:cNvSpPr txBox="1"/>
          <p:nvPr/>
        </p:nvSpPr>
        <p:spPr>
          <a:xfrm>
            <a:off x="179512" y="443711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Flersvar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1872007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23</a:t>
            </a:fld>
            <a:endParaRPr lang="da-DK" dirty="0"/>
          </a:p>
        </p:txBody>
      </p:sp>
      <p:sp>
        <p:nvSpPr>
          <p:cNvPr id="4" name="Content Placeholder 3"/>
          <p:cNvSpPr>
            <a:spLocks noGrp="1"/>
          </p:cNvSpPr>
          <p:nvPr>
            <p:ph sz="quarter" idx="16"/>
          </p:nvPr>
        </p:nvSpPr>
        <p:spPr/>
        <p:txBody>
          <a:bodyPr/>
          <a:lstStyle/>
          <a:p>
            <a:r>
              <a:rPr lang="da-DK" sz="2000" b="1" dirty="0"/>
              <a:t>Hvor mange år har du været medlem af Ældre Sagen? </a:t>
            </a:r>
            <a:endParaRPr lang="da-DK" sz="2000" dirty="0"/>
          </a:p>
        </p:txBody>
      </p:sp>
      <p:sp>
        <p:nvSpPr>
          <p:cNvPr id="5" name="Text Placeholder 4"/>
          <p:cNvSpPr>
            <a:spLocks noGrp="1"/>
          </p:cNvSpPr>
          <p:nvPr>
            <p:ph type="body" sz="quarter" idx="11"/>
          </p:nvPr>
        </p:nvSpPr>
        <p:spPr/>
        <p:txBody>
          <a:bodyPr/>
          <a:lstStyle/>
          <a:p>
            <a:r>
              <a:rPr lang="da-DK" dirty="0" smtClean="0">
                <a:latin typeface="Arial" panose="020B0604020202020204" pitchFamily="34" charset="0"/>
                <a:ea typeface="Open Sans" panose="020B0606030504020204" pitchFamily="34" charset="0"/>
                <a:cs typeface="Arial" panose="020B0604020202020204" pitchFamily="34" charset="0"/>
              </a:rPr>
              <a:t>Kun 4 % af de frivillige i Ældre Sagen er ikke medlem af Ældre Sagen. 48 % af de frivillige har været medlem i mere end 10 år, og 31 % har været medlem i mere end 15 år. Flere af de frivillige mænd har været medlem i 3-5 år (21 %), og flere kvinder har været medlem i mere end 15 år (34 %).  Det er i højere grad frivillige med en folkeskole på 8/9 år eller mellemskole, som  ikke er medlem af Ældre Sagen (9 %). </a:t>
            </a:r>
          </a:p>
          <a:p>
            <a:endParaRPr lang="da-DK" dirty="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Flere frivillige, der har fuldtids erhvervsarbejde (36 %) og deltids erhvervsarbejde (22 %), har været medlem under 3 år. Samtidig er der signifikant flere folkepensionister, der har været medlem af Ældre Sagen i mere end 15 år (36 %). I relation til hvilket frivilligområde man beskæftiger sig med, er der signifikante forskelle medlemmerne imellem. Flere, der beskæftiger sig med arrangementer og aktiviteter (39 %) og organisatorisk arbejde (41 %), har været medlem i mere end 15 år (39 %). Flere frivillige, der arbejder med IT, har været medlem 3-5 år, og inden for socialt arbejde er der flere, der kun har været medlem i under 3 år (10 %). Der er tillige en sammenhæng mellem antal år som medlem og år som aktiv frivillig. Flere af de frivillige, der har været frivillig under 1 år (37 %) og 1-2 år (26 %), har været medlem af Ældre Sagen i under 3 år.</a:t>
            </a:r>
          </a:p>
          <a:p>
            <a:endParaRPr lang="da-DK" dirty="0" smtClean="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Signifikant flere af de frivillige, der er delvis tilfredse med at være frivillig i Ældre Sagen, har været medlem i under 3 år (15,4 %).</a:t>
            </a:r>
            <a:endParaRPr lang="da-DK"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3410355004"/>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7149672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24</a:t>
            </a:fld>
            <a:endParaRPr lang="da-DK" dirty="0"/>
          </a:p>
        </p:txBody>
      </p:sp>
      <p:sp>
        <p:nvSpPr>
          <p:cNvPr id="4" name="Content Placeholder 3"/>
          <p:cNvSpPr>
            <a:spLocks noGrp="1"/>
          </p:cNvSpPr>
          <p:nvPr>
            <p:ph sz="quarter" idx="16"/>
          </p:nvPr>
        </p:nvSpPr>
        <p:spPr/>
        <p:txBody>
          <a:bodyPr/>
          <a:lstStyle/>
          <a:p>
            <a:r>
              <a:rPr lang="da-DK" sz="2000" b="1" dirty="0"/>
              <a:t>Hvor mange år har du været aktiv som frivillig i Ældre Sagen?</a:t>
            </a:r>
            <a:r>
              <a:rPr lang="da-DK" sz="2000" i="1" dirty="0"/>
              <a:t> </a:t>
            </a:r>
            <a:endParaRPr lang="da-DK" sz="2000" dirty="0"/>
          </a:p>
        </p:txBody>
      </p:sp>
      <p:sp>
        <p:nvSpPr>
          <p:cNvPr id="5" name="Text Placeholder 4"/>
          <p:cNvSpPr>
            <a:spLocks noGrp="1"/>
          </p:cNvSpPr>
          <p:nvPr>
            <p:ph type="body" sz="quarter" idx="11"/>
          </p:nvPr>
        </p:nvSpPr>
        <p:spPr/>
        <p:txBody>
          <a:bodyPr/>
          <a:lstStyle/>
          <a:p>
            <a:endParaRPr lang="da-DK" dirty="0" smtClean="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41 % har været frivillige i mere end 6 år, og 73 % har været frivillige i mere end 2 år. Der er en klar sammenhæng mellem alder og anciennitet som frivillig. Jo ældre man er, jo flere år har man været aktiv som frivillig i Ældre Sagen. Gennemsnitsalderen for de, der har været frivillige under 1 år er 59 år og 80 år for de, der har været frivillige i mere end 15 år. Signifikant  flere mænd har været frivillige i 1-2 år (23 %) og 3-5 år (39 %), hvor kvinder i højere grad har været medlem i under 1 år (9 %) og i 6-10 år (26 %). Frivillige med folkeskole 7 år eller kortere (18 %) og med en afsluttet erhvervsuddannelse (21 %) har i højere grad været frivillige i 11-15 år. Frivillige med en videregående uddannelse af lang varighed har i højere grad været frivillig i 1-2 år (33 %). Ser man i forhold til distrikterne, er den eneste signifikante forskel, at frivillige i distrikt 2 i højere grad har været medlem i 3-5 år (48 %).</a:t>
            </a:r>
          </a:p>
          <a:p>
            <a:endParaRPr lang="da-DK" dirty="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Der er tillige en sammenhæng mellem nuværende beskæftigelse og antal år som frivillig. Frivillige med fuldtids erhvervsarbejde og deltids erhvervsarbejde har i højere grad kun været frivillige i under 2 år. Folkepensionister har i højere grad været frivillige i 11-15 år (12 %) og mere end 15 år (9 %). Frivillige inden for IT har i højere grad været frivillige 1-2 år (27 %) og 3-5 år (45 %). Frivillige inden for socialt  arbejde har i højere grad været frivillige i under 1 år (10 %) og frivillige inden for motion i 6-10 år (35 %). Frivillige, </a:t>
            </a:r>
            <a:r>
              <a:rPr lang="da-DK" dirty="0">
                <a:latin typeface="Arial" panose="020B0604020202020204" pitchFamily="34" charset="0"/>
                <a:ea typeface="Open Sans" panose="020B0606030504020204" pitchFamily="34" charset="0"/>
                <a:cs typeface="Arial" panose="020B0604020202020204" pitchFamily="34" charset="0"/>
              </a:rPr>
              <a:t>der er meget tilfredse med at være frivillige i Ældre Sagen, har i højere grad været medlem i 11-15 år (12 %) og i mere end 15 år (8 %).</a:t>
            </a:r>
          </a:p>
          <a:p>
            <a:endParaRPr lang="da-DK" dirty="0"/>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2164489440"/>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33603321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sz="quarter" idx="13"/>
            <p:extLst>
              <p:ext uri="{D42A27DB-BD31-4B8C-83A1-F6EECF244321}">
                <p14:modId xmlns:p14="http://schemas.microsoft.com/office/powerpoint/2010/main" val="924308310"/>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2" name="Slide Number Placeholder 1"/>
          <p:cNvSpPr>
            <a:spLocks noGrp="1"/>
          </p:cNvSpPr>
          <p:nvPr>
            <p:ph type="sldNum" sz="quarter" idx="10"/>
          </p:nvPr>
        </p:nvSpPr>
        <p:spPr/>
        <p:txBody>
          <a:bodyPr/>
          <a:lstStyle/>
          <a:p>
            <a:fld id="{CA4DA681-0FBF-49FE-9E78-8A28BACF3F5C}" type="slidenum">
              <a:rPr lang="da-DK" smtClean="0"/>
              <a:pPr/>
              <a:t>25</a:t>
            </a:fld>
            <a:endParaRPr lang="da-DK" dirty="0"/>
          </a:p>
        </p:txBody>
      </p:sp>
      <p:sp>
        <p:nvSpPr>
          <p:cNvPr id="4" name="Content Placeholder 3"/>
          <p:cNvSpPr>
            <a:spLocks noGrp="1"/>
          </p:cNvSpPr>
          <p:nvPr>
            <p:ph sz="quarter" idx="16"/>
          </p:nvPr>
        </p:nvSpPr>
        <p:spPr>
          <a:xfrm>
            <a:off x="251998" y="188640"/>
            <a:ext cx="8892001" cy="560232"/>
          </a:xfrm>
        </p:spPr>
        <p:txBody>
          <a:bodyPr/>
          <a:lstStyle/>
          <a:p>
            <a:r>
              <a:rPr lang="da-DK" sz="2000" b="1" dirty="0"/>
              <a:t>Hvordan blev du opmærksom på Ældre Sagens frivillige aktiviteter?</a:t>
            </a:r>
            <a:r>
              <a:rPr lang="da-DK" sz="2000" i="1" dirty="0"/>
              <a:t> </a:t>
            </a:r>
            <a:endParaRPr lang="da-DK" sz="2000" spc="-150" dirty="0"/>
          </a:p>
        </p:txBody>
      </p:sp>
      <p:sp>
        <p:nvSpPr>
          <p:cNvPr id="5" name="Text Placeholder 4"/>
          <p:cNvSpPr>
            <a:spLocks noGrp="1"/>
          </p:cNvSpPr>
          <p:nvPr>
            <p:ph type="body" sz="quarter" idx="11"/>
          </p:nvPr>
        </p:nvSpPr>
        <p:spPr/>
        <p:txBody>
          <a:bodyPr/>
          <a:lstStyle/>
          <a:p>
            <a:r>
              <a:rPr lang="da-DK" sz="1000" dirty="0" smtClean="0">
                <a:latin typeface="Arial" panose="020B0604020202020204" pitchFamily="34" charset="0"/>
                <a:ea typeface="Open Sans" panose="020B0606030504020204" pitchFamily="34" charset="0"/>
                <a:cs typeface="Arial" panose="020B0604020202020204" pitchFamily="34" charset="0"/>
              </a:rPr>
              <a:t>40 </a:t>
            </a:r>
            <a:r>
              <a:rPr lang="da-DK" sz="1000" dirty="0">
                <a:latin typeface="Arial" panose="020B0604020202020204" pitchFamily="34" charset="0"/>
                <a:ea typeface="Open Sans" panose="020B0606030504020204" pitchFamily="34" charset="0"/>
                <a:cs typeface="Arial" panose="020B0604020202020204" pitchFamily="34" charset="0"/>
              </a:rPr>
              <a:t>% af de frivillige hørte om </a:t>
            </a:r>
            <a:r>
              <a:rPr lang="da-DK" sz="1000" dirty="0" smtClean="0">
                <a:latin typeface="Arial" panose="020B0604020202020204" pitchFamily="34" charset="0"/>
                <a:ea typeface="Open Sans" panose="020B0606030504020204" pitchFamily="34" charset="0"/>
                <a:cs typeface="Arial" panose="020B0604020202020204" pitchFamily="34" charset="0"/>
              </a:rPr>
              <a:t>muligheden </a:t>
            </a:r>
            <a:r>
              <a:rPr lang="da-DK" sz="1000" dirty="0">
                <a:latin typeface="Arial" panose="020B0604020202020204" pitchFamily="34" charset="0"/>
                <a:ea typeface="Open Sans" panose="020B0606030504020204" pitchFamily="34" charset="0"/>
                <a:cs typeface="Arial" panose="020B0604020202020204" pitchFamily="34" charset="0"/>
              </a:rPr>
              <a:t>fra en, der var frivillig i Ældre Sagen i forvejen. Anbefaling er den </a:t>
            </a:r>
            <a:r>
              <a:rPr lang="da-DK" sz="1000" dirty="0" smtClean="0">
                <a:latin typeface="Arial" panose="020B0604020202020204" pitchFamily="34" charset="0"/>
                <a:ea typeface="Open Sans" panose="020B0606030504020204" pitchFamily="34" charset="0"/>
                <a:cs typeface="Arial" panose="020B0604020202020204" pitchFamily="34" charset="0"/>
              </a:rPr>
              <a:t>rekrutteringsform, </a:t>
            </a:r>
            <a:r>
              <a:rPr lang="da-DK" sz="1000" dirty="0">
                <a:latin typeface="Arial" panose="020B0604020202020204" pitchFamily="34" charset="0"/>
                <a:ea typeface="Open Sans" panose="020B0606030504020204" pitchFamily="34" charset="0"/>
                <a:cs typeface="Arial" panose="020B0604020202020204" pitchFamily="34" charset="0"/>
              </a:rPr>
              <a:t>der benyttes mest, hvorfor de frivilliges generelle trivsel er altafgørende især med henblik på rekruttering af nye frivillige fremadrettet</a:t>
            </a:r>
            <a:r>
              <a:rPr lang="da-DK" sz="1000" dirty="0" smtClean="0">
                <a:latin typeface="Arial" panose="020B0604020202020204" pitchFamily="34" charset="0"/>
                <a:ea typeface="Open Sans" panose="020B0606030504020204" pitchFamily="34" charset="0"/>
                <a:cs typeface="Arial" panose="020B0604020202020204" pitchFamily="34" charset="0"/>
              </a:rPr>
              <a:t>. </a:t>
            </a:r>
          </a:p>
          <a:p>
            <a:endParaRPr lang="da-DK" sz="1000" dirty="0">
              <a:latin typeface="Arial" panose="020B0604020202020204" pitchFamily="34" charset="0"/>
              <a:ea typeface="Open Sans" panose="020B0606030504020204" pitchFamily="34" charset="0"/>
              <a:cs typeface="Arial" panose="020B0604020202020204" pitchFamily="34" charset="0"/>
            </a:endParaRPr>
          </a:p>
          <a:p>
            <a:r>
              <a:rPr lang="da-DK" sz="1000" dirty="0" smtClean="0">
                <a:latin typeface="Arial" panose="020B0604020202020204" pitchFamily="34" charset="0"/>
                <a:ea typeface="Open Sans" panose="020B0606030504020204" pitchFamily="34" charset="0"/>
                <a:cs typeface="Arial" panose="020B0604020202020204" pitchFamily="34" charset="0"/>
              </a:rPr>
              <a:t>Frivillige under 65 år har i højere grad læst om det at være frivillig i Ældre Sagen gennem Ældre Sagens hjemmeside (10 %). Signifikant flere af de kvindelige frivillige har hørt om det gennem arbejdet (2 %). Frivillige i distrikt 2 (52 %) og distrikt </a:t>
            </a:r>
            <a:r>
              <a:rPr lang="da-DK" sz="1000" dirty="0">
                <a:latin typeface="Arial" panose="020B0604020202020204" pitchFamily="34" charset="0"/>
                <a:ea typeface="Open Sans" panose="020B0606030504020204" pitchFamily="34" charset="0"/>
                <a:cs typeface="Arial" panose="020B0604020202020204" pitchFamily="34" charset="0"/>
              </a:rPr>
              <a:t>5</a:t>
            </a:r>
            <a:r>
              <a:rPr lang="da-DK" sz="1000" dirty="0" smtClean="0">
                <a:latin typeface="Arial" panose="020B0604020202020204" pitchFamily="34" charset="0"/>
                <a:ea typeface="Open Sans" panose="020B0606030504020204" pitchFamily="34" charset="0"/>
                <a:cs typeface="Arial" panose="020B0604020202020204" pitchFamily="34" charset="0"/>
              </a:rPr>
              <a:t> (54 %) har i højere grad hørt om det fra en, der var frivillig i Ældre Sagen i forvejen. Frivillige i distrikt 10 har i højere grad læst om mulighederne i lokalavisen/avisen (22 %) og i Ældre Sagens medlemsblad (18 %). Frivillige inden for frivilligområdet arrangementer og aktiviteter (50 %) har i højere grad hørt om det fra en frivillig i Ældre Sagen. Inden for motion og sundhed er der flere, der har hørt om det gennem aktiviteter (9 %), og inden for socialt arbejde har de frivillige i højere grad hørt om det at være frivillig i Ældre Sagen i TV/radioen (4 %). Frivillige, der har været aktive i mellem 6-10 år, har i højere grad hørt om muligheden som frivillig fra en anden frivillig i Ældre Sagen.</a:t>
            </a:r>
            <a:endParaRPr lang="da-DK" sz="1000" dirty="0">
              <a:latin typeface="Arial" panose="020B0604020202020204" pitchFamily="34" charset="0"/>
              <a:ea typeface="Open Sans" panose="020B0606030504020204" pitchFamily="34" charset="0"/>
              <a:cs typeface="Arial" panose="020B0604020202020204" pitchFamily="34" charset="0"/>
            </a:endParaRPr>
          </a:p>
        </p:txBody>
      </p:sp>
      <p:sp>
        <p:nvSpPr>
          <p:cNvPr id="3" name="TextBox 2"/>
          <p:cNvSpPr txBox="1"/>
          <p:nvPr/>
        </p:nvSpPr>
        <p:spPr>
          <a:xfrm>
            <a:off x="6084168" y="2276872"/>
            <a:ext cx="2592288" cy="1384995"/>
          </a:xfrm>
          <a:prstGeom prst="rect">
            <a:avLst/>
          </a:prstGeom>
          <a:noFill/>
        </p:spPr>
        <p:txBody>
          <a:bodyPr wrap="square" rtlCol="0">
            <a:spAutoFit/>
          </a:bodyPr>
          <a:lstStyle/>
          <a:p>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Svarmuligheden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‘Andre måder’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er stillet som et halvåbent spørgsmål, som efterfølgende er kodet. De resterende svar under ‘Andre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måder’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dækker i høj grad over motiverende faktorer som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f.eks</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 ændringer i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livscyklus.</a:t>
            </a:r>
            <a:endPar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6" name="TextBox 5"/>
          <p:cNvSpPr txBox="1"/>
          <p:nvPr/>
        </p:nvSpPr>
        <p:spPr>
          <a:xfrm>
            <a:off x="179512" y="4428734"/>
            <a:ext cx="1731564" cy="246221"/>
          </a:xfrm>
          <a:prstGeom prst="rect">
            <a:avLst/>
          </a:prstGeom>
          <a:noFill/>
        </p:spPr>
        <p:txBody>
          <a:bodyPr wrap="none" rtlCol="0">
            <a:spAutoFit/>
          </a:bodyPr>
          <a:lstStyle/>
          <a:p>
            <a:r>
              <a:rPr lang="da-DK" sz="1000" dirty="0" smtClean="0">
                <a:solidFill>
                  <a:srgbClr val="534A46"/>
                </a:solidFill>
                <a:latin typeface="Arial" panose="020B0604020202020204" pitchFamily="34" charset="0"/>
                <a:cs typeface="Arial" panose="020B0604020202020204" pitchFamily="34" charset="0"/>
              </a:rPr>
              <a:t>Base: Alle (1.000). Flersvar</a:t>
            </a:r>
            <a:endParaRPr lang="da-DK" sz="1000" dirty="0">
              <a:solidFill>
                <a:srgbClr val="534A4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6394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quarter" idx="13"/>
            <p:extLst>
              <p:ext uri="{D42A27DB-BD31-4B8C-83A1-F6EECF244321}">
                <p14:modId xmlns:p14="http://schemas.microsoft.com/office/powerpoint/2010/main" val="2838847118"/>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2" name="Slide Number Placeholder 1"/>
          <p:cNvSpPr>
            <a:spLocks noGrp="1"/>
          </p:cNvSpPr>
          <p:nvPr>
            <p:ph type="sldNum" sz="quarter" idx="10"/>
          </p:nvPr>
        </p:nvSpPr>
        <p:spPr/>
        <p:txBody>
          <a:bodyPr/>
          <a:lstStyle/>
          <a:p>
            <a:fld id="{CA4DA681-0FBF-49FE-9E78-8A28BACF3F5C}" type="slidenum">
              <a:rPr lang="da-DK" smtClean="0"/>
              <a:pPr/>
              <a:t>26</a:t>
            </a:fld>
            <a:endParaRPr lang="da-DK" dirty="0"/>
          </a:p>
        </p:txBody>
      </p:sp>
      <p:sp>
        <p:nvSpPr>
          <p:cNvPr id="4" name="Content Placeholder 3"/>
          <p:cNvSpPr>
            <a:spLocks noGrp="1"/>
          </p:cNvSpPr>
          <p:nvPr>
            <p:ph sz="quarter" idx="16"/>
          </p:nvPr>
        </p:nvSpPr>
        <p:spPr/>
        <p:txBody>
          <a:bodyPr/>
          <a:lstStyle/>
          <a:p>
            <a:r>
              <a:rPr lang="da-DK" sz="2000" b="1" dirty="0"/>
              <a:t>Hvad motiverede dig, til at blive frivillig i Ældre Sagen? </a:t>
            </a:r>
            <a:endParaRPr lang="da-DK" sz="2000" dirty="0"/>
          </a:p>
        </p:txBody>
      </p:sp>
      <p:sp>
        <p:nvSpPr>
          <p:cNvPr id="5" name="Text Placeholder 4"/>
          <p:cNvSpPr>
            <a:spLocks noGrp="1"/>
          </p:cNvSpPr>
          <p:nvPr>
            <p:ph type="body" sz="quarter" idx="11"/>
          </p:nvPr>
        </p:nvSpPr>
        <p:spPr/>
        <p:txBody>
          <a:bodyPr/>
          <a:lstStyle/>
          <a:p>
            <a:r>
              <a:rPr lang="da-DK" sz="1000" dirty="0">
                <a:latin typeface="Arial" panose="020B0604020202020204" pitchFamily="34" charset="0"/>
                <a:ea typeface="Open Sans" panose="020B0606030504020204" pitchFamily="34" charset="0"/>
                <a:cs typeface="Arial" panose="020B0604020202020204" pitchFamily="34" charset="0"/>
              </a:rPr>
              <a:t>Ønsket om at være noget for ældre og generel interesse for ældreområdet er de </a:t>
            </a:r>
            <a:r>
              <a:rPr lang="da-DK" sz="1000" dirty="0" smtClean="0">
                <a:latin typeface="Arial" panose="020B0604020202020204" pitchFamily="34" charset="0"/>
                <a:ea typeface="Open Sans" panose="020B0606030504020204" pitchFamily="34" charset="0"/>
                <a:cs typeface="Arial" panose="020B0604020202020204" pitchFamily="34" charset="0"/>
              </a:rPr>
              <a:t>områder, </a:t>
            </a:r>
            <a:r>
              <a:rPr lang="da-DK" sz="1000" dirty="0">
                <a:latin typeface="Arial" panose="020B0604020202020204" pitchFamily="34" charset="0"/>
                <a:ea typeface="Open Sans" panose="020B0606030504020204" pitchFamily="34" charset="0"/>
                <a:cs typeface="Arial" panose="020B0604020202020204" pitchFamily="34" charset="0"/>
              </a:rPr>
              <a:t>der motiverer flest til frivilligt arbejde i Ældre Sagen. </a:t>
            </a:r>
            <a:endParaRPr lang="da-DK" sz="1000" dirty="0" smtClean="0">
              <a:latin typeface="Arial" panose="020B0604020202020204" pitchFamily="34" charset="0"/>
              <a:ea typeface="Open Sans" panose="020B0606030504020204" pitchFamily="34" charset="0"/>
              <a:cs typeface="Arial" panose="020B0604020202020204" pitchFamily="34" charset="0"/>
            </a:endParaRPr>
          </a:p>
          <a:p>
            <a:r>
              <a:rPr lang="da-DK" sz="1000" dirty="0" smtClean="0">
                <a:latin typeface="Arial" panose="020B0604020202020204" pitchFamily="34" charset="0"/>
                <a:ea typeface="Open Sans" panose="020B0606030504020204" pitchFamily="34" charset="0"/>
                <a:cs typeface="Arial" panose="020B0604020202020204" pitchFamily="34" charset="0"/>
              </a:rPr>
              <a:t>Signifikant flere 65-69 årige er blevet motiveret på opfordring af andre (5 %). Kvinder er i højere grad motiveret ud fra ønsket om at være noget for ældre (38 %) og mænd i højere grad ud fra at kunne bruge kompetencer inde for eget interesseområde (13 %). Signifikant flere frivillige med videregående uddannelse af mellemlang varighed er motiveret ud fra kompetencer inden for eget interesseområde (16 %) og inden for eget fagområde (9 %). I distrikt 5 er man i højere grad motiveret gennem en generel interesse for ældreområdet (46 %), og i distrikt 8 motiveres man i højere grad ud fra et ønske om at blive en del af et social fællesskab (23 %).</a:t>
            </a:r>
            <a:endParaRPr lang="da-DK" sz="1000" dirty="0">
              <a:latin typeface="Arial" panose="020B0604020202020204" pitchFamily="34" charset="0"/>
              <a:ea typeface="Open Sans" panose="020B0606030504020204" pitchFamily="34" charset="0"/>
              <a:cs typeface="Arial" panose="020B0604020202020204" pitchFamily="34" charset="0"/>
            </a:endParaRPr>
          </a:p>
          <a:p>
            <a:r>
              <a:rPr lang="da-DK" sz="1000" dirty="0" smtClean="0">
                <a:latin typeface="Arial" panose="020B0604020202020204" pitchFamily="34" charset="0"/>
                <a:ea typeface="Open Sans" panose="020B0606030504020204" pitchFamily="34" charset="0"/>
                <a:cs typeface="Arial" panose="020B0604020202020204" pitchFamily="34" charset="0"/>
              </a:rPr>
              <a:t>I relation til frivilligområder er frivillige inden for IT og teknologi i højere grad motiveret gennem </a:t>
            </a:r>
            <a:r>
              <a:rPr lang="da-DK" sz="1000" dirty="0">
                <a:latin typeface="Arial" panose="020B0604020202020204" pitchFamily="34" charset="0"/>
                <a:ea typeface="Open Sans" panose="020B0606030504020204" pitchFamily="34" charset="0"/>
                <a:cs typeface="Arial" panose="020B0604020202020204" pitchFamily="34" charset="0"/>
              </a:rPr>
              <a:t>kompetencer inden for eget interesseområde </a:t>
            </a:r>
            <a:r>
              <a:rPr lang="da-DK" sz="1000" dirty="0" smtClean="0">
                <a:latin typeface="Arial" panose="020B0604020202020204" pitchFamily="34" charset="0"/>
                <a:ea typeface="Open Sans" panose="020B0606030504020204" pitchFamily="34" charset="0"/>
                <a:cs typeface="Arial" panose="020B0604020202020204" pitchFamily="34" charset="0"/>
              </a:rPr>
              <a:t>(19 </a:t>
            </a:r>
            <a:r>
              <a:rPr lang="da-DK" sz="1000" dirty="0">
                <a:latin typeface="Arial" panose="020B0604020202020204" pitchFamily="34" charset="0"/>
                <a:ea typeface="Open Sans" panose="020B0606030504020204" pitchFamily="34" charset="0"/>
                <a:cs typeface="Arial" panose="020B0604020202020204" pitchFamily="34" charset="0"/>
              </a:rPr>
              <a:t>%) og inden for eget </a:t>
            </a:r>
            <a:r>
              <a:rPr lang="da-DK" sz="1000" dirty="0" smtClean="0">
                <a:latin typeface="Arial" panose="020B0604020202020204" pitchFamily="34" charset="0"/>
                <a:ea typeface="Open Sans" panose="020B0606030504020204" pitchFamily="34" charset="0"/>
                <a:cs typeface="Arial" panose="020B0604020202020204" pitchFamily="34" charset="0"/>
              </a:rPr>
              <a:t>fagområde (23 %). Inden for socialt arbejde er man i højere grad motiveret ud fra et ønske om at være noget for ældre (40 %) og ud fra et ønske om at gøre noget for ensomheden blandt ældre (11 %). Frivillige der har været aktive i 1-2 år er i højere grad motiveret gennem egne faglige kompetencer (14 %). De frivillige, der har været aktive i 3-5 år, er i højere grad motiveret ud fra egne interesseområder (14 %). </a:t>
            </a:r>
            <a:r>
              <a:rPr lang="da-DK" sz="1000" dirty="0">
                <a:latin typeface="Arial" panose="020B0604020202020204" pitchFamily="34" charset="0"/>
                <a:ea typeface="Open Sans" panose="020B0606030504020204" pitchFamily="34" charset="0"/>
                <a:cs typeface="Arial" panose="020B0604020202020204" pitchFamily="34" charset="0"/>
              </a:rPr>
              <a:t> </a:t>
            </a:r>
            <a:r>
              <a:rPr lang="da-DK" sz="1000" dirty="0" smtClean="0">
                <a:latin typeface="Arial" panose="020B0604020202020204" pitchFamily="34" charset="0"/>
                <a:ea typeface="Open Sans" panose="020B0606030504020204" pitchFamily="34" charset="0"/>
                <a:cs typeface="Arial" panose="020B0604020202020204" pitchFamily="34" charset="0"/>
              </a:rPr>
              <a:t>Endelig er de frivillige, der har været aktive i 6-10 år, i højere grad motiveret ud fra ønsket om at være noget for ældre (40 %).</a:t>
            </a:r>
            <a:endParaRPr lang="da-DK" sz="1000" dirty="0">
              <a:latin typeface="Arial" panose="020B0604020202020204" pitchFamily="34" charset="0"/>
              <a:ea typeface="Open Sans" panose="020B0606030504020204" pitchFamily="34" charset="0"/>
              <a:cs typeface="Arial" panose="020B0604020202020204" pitchFamily="34" charset="0"/>
            </a:endParaRPr>
          </a:p>
        </p:txBody>
      </p:sp>
      <p:sp>
        <p:nvSpPr>
          <p:cNvPr id="7" name="TextBox 6"/>
          <p:cNvSpPr txBox="1"/>
          <p:nvPr/>
        </p:nvSpPr>
        <p:spPr>
          <a:xfrm>
            <a:off x="6012160" y="2276872"/>
            <a:ext cx="2664296" cy="1384995"/>
          </a:xfrm>
          <a:prstGeom prst="rect">
            <a:avLst/>
          </a:prstGeom>
          <a:noFill/>
        </p:spPr>
        <p:txBody>
          <a:bodyPr wrap="square" rtlCol="0">
            <a:spAutoFit/>
          </a:bodyPr>
          <a:lstStyle/>
          <a:p>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Svarmuligheden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‘Andet’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er stillet som et halvåbent spørgsmål, som efterfølgende er kodet. De resterende svar under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‘Andet’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dækker i højere grad over kanaler i relation til rekruttering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f.eks</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 annoncer i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aviser.</a:t>
            </a:r>
            <a:endPar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3" name="TextBox 2"/>
          <p:cNvSpPr txBox="1"/>
          <p:nvPr/>
        </p:nvSpPr>
        <p:spPr>
          <a:xfrm>
            <a:off x="179512" y="4480749"/>
            <a:ext cx="1731564" cy="246221"/>
          </a:xfrm>
          <a:prstGeom prst="rect">
            <a:avLst/>
          </a:prstGeom>
          <a:noFill/>
        </p:spPr>
        <p:txBody>
          <a:bodyPr wrap="none" rtlCol="0">
            <a:spAutoFit/>
          </a:bodyPr>
          <a:lstStyle/>
          <a:p>
            <a:r>
              <a:rPr lang="da-DK" sz="1000" dirty="0" smtClean="0">
                <a:solidFill>
                  <a:srgbClr val="534A46"/>
                </a:solidFill>
                <a:latin typeface="Arial" panose="020B0604020202020204" pitchFamily="34" charset="0"/>
                <a:cs typeface="Arial" panose="020B0604020202020204" pitchFamily="34" charset="0"/>
              </a:rPr>
              <a:t>Base: Alle (1.000). Flersvar</a:t>
            </a:r>
            <a:endParaRPr lang="da-DK" sz="1000" dirty="0">
              <a:solidFill>
                <a:srgbClr val="534A4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02462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da-DK" sz="3200" b="1" dirty="0" smtClean="0"/>
              <a:t>4.</a:t>
            </a:r>
            <a:r>
              <a:rPr lang="da-DK" sz="3200" dirty="0" smtClean="0"/>
              <a:t> </a:t>
            </a:r>
            <a:r>
              <a:rPr lang="da-DK" sz="3200" b="1" dirty="0" smtClean="0"/>
              <a:t>Frivilligområder</a:t>
            </a:r>
            <a:endParaRPr lang="da-DK" sz="3200" b="1" dirty="0"/>
          </a:p>
        </p:txBody>
      </p:sp>
    </p:spTree>
    <p:extLst>
      <p:ext uri="{BB962C8B-B14F-4D97-AF65-F5344CB8AC3E}">
        <p14:creationId xmlns:p14="http://schemas.microsoft.com/office/powerpoint/2010/main" val="30241178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28</a:t>
            </a:fld>
            <a:endParaRPr lang="da-DK" dirty="0"/>
          </a:p>
        </p:txBody>
      </p:sp>
      <p:sp>
        <p:nvSpPr>
          <p:cNvPr id="4" name="Content Placeholder 3"/>
          <p:cNvSpPr>
            <a:spLocks noGrp="1"/>
          </p:cNvSpPr>
          <p:nvPr>
            <p:ph sz="quarter" idx="16"/>
          </p:nvPr>
        </p:nvSpPr>
        <p:spPr/>
        <p:txBody>
          <a:bodyPr/>
          <a:lstStyle/>
          <a:p>
            <a:r>
              <a:rPr lang="da-DK" sz="2000" b="1" dirty="0"/>
              <a:t>Indenfor hvilket område er du frivillig i Ældre Sagen? </a:t>
            </a:r>
            <a:endParaRPr lang="da-DK" sz="2000" dirty="0"/>
          </a:p>
        </p:txBody>
      </p:sp>
      <p:sp>
        <p:nvSpPr>
          <p:cNvPr id="5" name="Text Placeholder 4"/>
          <p:cNvSpPr>
            <a:spLocks noGrp="1"/>
          </p:cNvSpPr>
          <p:nvPr>
            <p:ph type="body" sz="quarter" idx="11"/>
          </p:nvPr>
        </p:nvSpPr>
        <p:spPr/>
        <p:txBody>
          <a:bodyPr/>
          <a:lstStyle/>
          <a:p>
            <a:r>
              <a:rPr lang="da-DK" dirty="0" smtClean="0">
                <a:latin typeface="Arial" panose="020B0604020202020204" pitchFamily="34" charset="0"/>
                <a:ea typeface="Open Sans" panose="020B0606030504020204" pitchFamily="34" charset="0"/>
                <a:cs typeface="Arial" panose="020B0604020202020204" pitchFamily="34" charset="0"/>
              </a:rPr>
              <a:t>Socialt </a:t>
            </a:r>
            <a:r>
              <a:rPr lang="da-DK" dirty="0">
                <a:latin typeface="Arial" panose="020B0604020202020204" pitchFamily="34" charset="0"/>
                <a:ea typeface="Open Sans" panose="020B0606030504020204" pitchFamily="34" charset="0"/>
                <a:cs typeface="Arial" panose="020B0604020202020204" pitchFamily="34" charset="0"/>
              </a:rPr>
              <a:t>arbejde er det frivilligområde, der beskæftiger flest frivillige i Ældre Sagen. Hele 52 % af de frivillige beskæftiger sig med socialt arbejde</a:t>
            </a:r>
            <a:r>
              <a:rPr lang="da-DK" dirty="0" smtClean="0">
                <a:latin typeface="Arial" panose="020B0604020202020204" pitchFamily="34" charset="0"/>
                <a:ea typeface="Open Sans" panose="020B0606030504020204" pitchFamily="34" charset="0"/>
                <a:cs typeface="Arial" panose="020B0604020202020204" pitchFamily="34" charset="0"/>
              </a:rPr>
              <a:t>. </a:t>
            </a:r>
          </a:p>
          <a:p>
            <a:r>
              <a:rPr lang="da-DK" dirty="0" smtClean="0">
                <a:latin typeface="Arial" panose="020B0604020202020204" pitchFamily="34" charset="0"/>
                <a:ea typeface="Open Sans" panose="020B0606030504020204" pitchFamily="34" charset="0"/>
                <a:cs typeface="Arial" panose="020B0604020202020204" pitchFamily="34" charset="0"/>
              </a:rPr>
              <a:t>64 % af de frivillige i undersøgelsen har kun 1 tillidshverv og 29 % har 2-5 tillidshverv.</a:t>
            </a:r>
          </a:p>
          <a:p>
            <a:endParaRPr lang="da-DK" dirty="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Signifikant flere mænd beskæftiger sig med IT og teknologi (33 %) og organisationsarbejde (16 %). Kvinder beskæftiger sig derimod i højere grad med socialt arbejde (64 %). Frivillige, hvor folkeskole 7 år eller kortere er højeste uddannelse, beskæftiger sig i højere grad med socialt arbejde (62 %). Frivillige med en videregående uddannelse af kortere varighed er i højere grad at finde som frivillige inden for IT og teknologi (27 5). Frivillige med en videregående uddannelse af lang varighed er i højere grad frivillige inden for IT og teknologi (30 %) samt organisationsarbejde (25 %). Frivillige i distrikt 3 er i højere grad frivillige inden for socialt arbejde (69 %), og i distrikt 9 er der flere, der er frivillige inden for arrangementer og aktiviteter (26 %). Frivillige, der har fuldtids erhvervsarbejde, har i højere grad socialt arbejde som frivilligområde (66 %). Folkepensionister har i højere grad arrangementer og aktiviteter (20 %) samt motion og sundhed (13 %) som frivilligområder. De, der har været frivillige i under 1 år, beskæftiger sig i højere grad med socialt arbejde (67 %) og de, der har været aktive i 1-2 år (23 %) og 3-5 år (23 %), med IT og teknologi. Frivillige, der har været aktive i 11-15 år, har i højere grad arrangementer og aktiviteter som frivilligområde (26 %).</a:t>
            </a:r>
            <a:endParaRPr lang="da-DK"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846812063"/>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Flersvar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11541785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29</a:t>
            </a:fld>
            <a:endParaRPr lang="da-DK" dirty="0"/>
          </a:p>
        </p:txBody>
      </p:sp>
      <p:sp>
        <p:nvSpPr>
          <p:cNvPr id="4" name="Content Placeholder 3"/>
          <p:cNvSpPr>
            <a:spLocks noGrp="1"/>
          </p:cNvSpPr>
          <p:nvPr>
            <p:ph sz="quarter" idx="16"/>
          </p:nvPr>
        </p:nvSpPr>
        <p:spPr>
          <a:xfrm>
            <a:off x="251998" y="188640"/>
            <a:ext cx="8856505" cy="560232"/>
          </a:xfrm>
        </p:spPr>
        <p:txBody>
          <a:bodyPr/>
          <a:lstStyle/>
          <a:p>
            <a:r>
              <a:rPr lang="da-DK" sz="1600" b="1" dirty="0"/>
              <a:t>Hvis du som frivillig har en ”én til én”-relation til en eller flere personer, hvor mange nyder da jævnligt godt af din frivillige indsats i øjeblikket? </a:t>
            </a:r>
            <a:endParaRPr lang="da-DK" sz="1600" spc="-150" dirty="0"/>
          </a:p>
        </p:txBody>
      </p:sp>
      <p:sp>
        <p:nvSpPr>
          <p:cNvPr id="5" name="Text Placeholder 4"/>
          <p:cNvSpPr>
            <a:spLocks noGrp="1"/>
          </p:cNvSpPr>
          <p:nvPr>
            <p:ph type="body" sz="quarter" idx="11"/>
          </p:nvPr>
        </p:nvSpPr>
        <p:spPr/>
        <p:txBody>
          <a:bodyPr/>
          <a:lstStyle/>
          <a:p>
            <a:r>
              <a:rPr lang="da-DK" dirty="0" smtClean="0">
                <a:latin typeface="Arial" panose="020B0604020202020204" pitchFamily="34" charset="0"/>
                <a:ea typeface="Open Sans" panose="020B0606030504020204" pitchFamily="34" charset="0"/>
                <a:cs typeface="Arial" panose="020B0604020202020204" pitchFamily="34" charset="0"/>
              </a:rPr>
              <a:t>42 % af de frivillige har ikke en én til én relation. 19 % har 1 bruger, 14 % 2-9 brugere og 18 % har 10 brugere eller flere.</a:t>
            </a:r>
          </a:p>
          <a:p>
            <a:endParaRPr lang="da-DK" dirty="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Det er i højere grad de mandlige frivillige, der ikke har en én til én relation (51 %). De kvindelige humanitær frivillige har i højere grad kun 1 bruger (22 %). Signifikant flere frivillige under 65 år har kun 1 bruger (35 %). I relation til uddannelse er der signifikant flere med en videregående uddannelse af lang varighed, der ikke har en én til én relation (54 %). Frivillige med en studentereksamen som højeste uddannelse har i højere grad mere end 10 brugere (26 %). I distrikt 5 er der signifikant flere frivillige, der ikke har en én til én relation (56 %). Hvor frivillige med fuldtidsarbejde i højere grad har 1 bruger (40 %), har folkepensionister i højere grad ikke en én til én relation (47 %). Frivillige, der er ledige, har i højere grad 10 brugere eller flere (37 %). I relation til frivilligområder er der signifikant flere, som beskæftiger sig med socialt arbejde, der har 1 bruger (46 %), og frivillige, der beskæftiger sig med motion og sundhed, har i højere grad mere end 10 brugere (56 %). Frivillige, som arbejder inden for følgende frivilligområder har i højere grad ikke en én til én relation: Arrangementer og aktiviteter, IT og teknologi, Organisatorisk arbejde samt PR og kommunikation. De, der har været frivillige under 3 år, har i højere grad kun 1 bruger (36 %), hvor de, der har været frivillige i 11-15 år, har 10 brugere eller flere (26 %). Frivillige, der er meget tilfredse med deres hverv som frivillig i Ældre Sagen, har i højere grad 10 eller flere brugere (20 %).</a:t>
            </a:r>
            <a:endParaRPr lang="da-DK"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1557257883"/>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784887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7 % har svaret ‘ved ikke til antal brugere. Disse  er ikke medtaget i ovenstående grafik.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9" name="TextBox 8"/>
          <p:cNvSpPr txBox="1"/>
          <p:nvPr/>
        </p:nvSpPr>
        <p:spPr>
          <a:xfrm>
            <a:off x="1115616" y="1052736"/>
            <a:ext cx="5256584" cy="1015663"/>
          </a:xfrm>
          <a:prstGeom prst="rect">
            <a:avLst/>
          </a:prstGeom>
          <a:noFill/>
        </p:spPr>
        <p:txBody>
          <a:bodyPr wrap="square" rtlCol="0">
            <a:spAutoFit/>
          </a:bodyPr>
          <a:lstStyle/>
          <a:p>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Spørgsmålet er stillet som et åbent spørgsmål. Der har været anvendt følgende formulering: Hvis du som frivillig har en ”én til én” relation til en eller flere personer, hvor mange nyder da jævnligt godt af din frivillige indsats i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øjeblikket? INTV.: Med én til én tænker vi her på bl.a. besøgsven, spiseven, tryghedsopkald mv</a:t>
            </a:r>
          </a:p>
        </p:txBody>
      </p:sp>
    </p:spTree>
    <p:extLst>
      <p:ext uri="{BB962C8B-B14F-4D97-AF65-F5344CB8AC3E}">
        <p14:creationId xmlns:p14="http://schemas.microsoft.com/office/powerpoint/2010/main" val="3883461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da-DK" sz="3200" b="1" dirty="0" smtClean="0"/>
              <a:t>1.</a:t>
            </a:r>
            <a:r>
              <a:rPr lang="da-DK" sz="3200" dirty="0" smtClean="0"/>
              <a:t> </a:t>
            </a:r>
            <a:r>
              <a:rPr lang="da-DK" sz="3200" b="1" dirty="0" smtClean="0"/>
              <a:t>Opsummering</a:t>
            </a:r>
            <a:endParaRPr lang="da-DK" sz="3200" b="1" dirty="0"/>
          </a:p>
        </p:txBody>
      </p:sp>
    </p:spTree>
    <p:extLst>
      <p:ext uri="{BB962C8B-B14F-4D97-AF65-F5344CB8AC3E}">
        <p14:creationId xmlns:p14="http://schemas.microsoft.com/office/powerpoint/2010/main" val="18131106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30</a:t>
            </a:fld>
            <a:endParaRPr lang="da-DK" dirty="0"/>
          </a:p>
        </p:txBody>
      </p:sp>
      <p:sp>
        <p:nvSpPr>
          <p:cNvPr id="4" name="Content Placeholder 3"/>
          <p:cNvSpPr>
            <a:spLocks noGrp="1"/>
          </p:cNvSpPr>
          <p:nvPr>
            <p:ph sz="quarter" idx="16"/>
          </p:nvPr>
        </p:nvSpPr>
        <p:spPr>
          <a:xfrm>
            <a:off x="251999" y="188640"/>
            <a:ext cx="8640000" cy="648072"/>
          </a:xfrm>
        </p:spPr>
        <p:txBody>
          <a:bodyPr/>
          <a:lstStyle/>
          <a:p>
            <a:r>
              <a:rPr lang="da-DK" sz="1600" b="1" dirty="0"/>
              <a:t>Hvis du som frivillig har en ”én til én”-relation til en eller flere personer, hvor mange nyder da jævnligt godt af din frivillige indsats i øjeblikket? </a:t>
            </a:r>
            <a:endParaRPr lang="da-DK" sz="1600" spc="-150" dirty="0"/>
          </a:p>
        </p:txBody>
      </p:sp>
      <p:sp>
        <p:nvSpPr>
          <p:cNvPr id="5" name="Text Placeholder 4"/>
          <p:cNvSpPr>
            <a:spLocks noGrp="1"/>
          </p:cNvSpPr>
          <p:nvPr>
            <p:ph type="body" sz="quarter" idx="11"/>
          </p:nvPr>
        </p:nvSpPr>
        <p:spPr/>
        <p:txBody>
          <a:bodyPr/>
          <a:lstStyle/>
          <a:p>
            <a:r>
              <a:rPr lang="da-DK" dirty="0" smtClean="0">
                <a:latin typeface="Arial" panose="020B0604020202020204" pitchFamily="34" charset="0"/>
                <a:ea typeface="Open Sans" panose="020B0606030504020204" pitchFamily="34" charset="0"/>
                <a:cs typeface="Arial" panose="020B0604020202020204" pitchFamily="34" charset="0"/>
              </a:rPr>
              <a:t>Ser man udelukkende på de frivillige med en én en-relation, er der flest med 1 bruger og med 10 brugere eller flere. 36 % af de socialhumanitære frivillige har 1 og 10 brugere eller flere. 28 % har 2-9 brugere. Gennemsnittet af antal deltagere er 10.</a:t>
            </a:r>
          </a:p>
          <a:p>
            <a:endParaRPr lang="da-DK" dirty="0" smtClean="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Tendensen er den samme, når man udelukkende kigger på gruppen af humanitærfrivillige. De </a:t>
            </a:r>
            <a:r>
              <a:rPr lang="da-DK" dirty="0">
                <a:latin typeface="Arial" panose="020B0604020202020204" pitchFamily="34" charset="0"/>
                <a:ea typeface="Open Sans" panose="020B0606030504020204" pitchFamily="34" charset="0"/>
                <a:cs typeface="Arial" panose="020B0604020202020204" pitchFamily="34" charset="0"/>
              </a:rPr>
              <a:t>kvindelige </a:t>
            </a:r>
            <a:r>
              <a:rPr lang="da-DK" dirty="0" smtClean="0">
                <a:latin typeface="Arial" panose="020B0604020202020204" pitchFamily="34" charset="0"/>
                <a:ea typeface="Open Sans" panose="020B0606030504020204" pitchFamily="34" charset="0"/>
                <a:cs typeface="Arial" panose="020B0604020202020204" pitchFamily="34" charset="0"/>
              </a:rPr>
              <a:t>frivillige </a:t>
            </a:r>
            <a:r>
              <a:rPr lang="da-DK" dirty="0">
                <a:latin typeface="Arial" panose="020B0604020202020204" pitchFamily="34" charset="0"/>
                <a:ea typeface="Open Sans" panose="020B0606030504020204" pitchFamily="34" charset="0"/>
                <a:cs typeface="Arial" panose="020B0604020202020204" pitchFamily="34" charset="0"/>
              </a:rPr>
              <a:t>har i højere grad kun 1 bruger </a:t>
            </a:r>
            <a:r>
              <a:rPr lang="da-DK" dirty="0" smtClean="0">
                <a:latin typeface="Arial" panose="020B0604020202020204" pitchFamily="34" charset="0"/>
                <a:ea typeface="Open Sans" panose="020B0606030504020204" pitchFamily="34" charset="0"/>
                <a:cs typeface="Arial" panose="020B0604020202020204" pitchFamily="34" charset="0"/>
              </a:rPr>
              <a:t>(41 %) og de mandlige 10 brugere eller flere (45 %). </a:t>
            </a:r>
            <a:r>
              <a:rPr lang="da-DK" dirty="0">
                <a:latin typeface="Arial" panose="020B0604020202020204" pitchFamily="34" charset="0"/>
                <a:ea typeface="Open Sans" panose="020B0606030504020204" pitchFamily="34" charset="0"/>
                <a:cs typeface="Arial" panose="020B0604020202020204" pitchFamily="34" charset="0"/>
              </a:rPr>
              <a:t>Signifikant flere frivillige under 65 år har kun 1 bruger </a:t>
            </a:r>
            <a:r>
              <a:rPr lang="da-DK" dirty="0" smtClean="0">
                <a:latin typeface="Arial" panose="020B0604020202020204" pitchFamily="34" charset="0"/>
                <a:ea typeface="Open Sans" panose="020B0606030504020204" pitchFamily="34" charset="0"/>
                <a:cs typeface="Arial" panose="020B0604020202020204" pitchFamily="34" charset="0"/>
              </a:rPr>
              <a:t>(61 </a:t>
            </a:r>
            <a:r>
              <a:rPr lang="da-DK" dirty="0">
                <a:latin typeface="Arial" panose="020B0604020202020204" pitchFamily="34" charset="0"/>
                <a:ea typeface="Open Sans" panose="020B0606030504020204" pitchFamily="34" charset="0"/>
                <a:cs typeface="Arial" panose="020B0604020202020204" pitchFamily="34" charset="0"/>
              </a:rPr>
              <a:t>%). </a:t>
            </a:r>
            <a:r>
              <a:rPr lang="da-DK" dirty="0" smtClean="0">
                <a:latin typeface="Arial" panose="020B0604020202020204" pitchFamily="34" charset="0"/>
                <a:ea typeface="Open Sans" panose="020B0606030504020204" pitchFamily="34" charset="0"/>
                <a:cs typeface="Arial" panose="020B0604020202020204" pitchFamily="34" charset="0"/>
              </a:rPr>
              <a:t>I </a:t>
            </a:r>
            <a:r>
              <a:rPr lang="da-DK" dirty="0">
                <a:latin typeface="Arial" panose="020B0604020202020204" pitchFamily="34" charset="0"/>
                <a:ea typeface="Open Sans" panose="020B0606030504020204" pitchFamily="34" charset="0"/>
                <a:cs typeface="Arial" panose="020B0604020202020204" pitchFamily="34" charset="0"/>
              </a:rPr>
              <a:t>distrikt </a:t>
            </a:r>
            <a:r>
              <a:rPr lang="da-DK" dirty="0" smtClean="0">
                <a:latin typeface="Arial" panose="020B0604020202020204" pitchFamily="34" charset="0"/>
                <a:ea typeface="Open Sans" panose="020B0606030504020204" pitchFamily="34" charset="0"/>
                <a:cs typeface="Arial" panose="020B0604020202020204" pitchFamily="34" charset="0"/>
              </a:rPr>
              <a:t>2 </a:t>
            </a:r>
            <a:r>
              <a:rPr lang="da-DK" dirty="0">
                <a:latin typeface="Arial" panose="020B0604020202020204" pitchFamily="34" charset="0"/>
                <a:ea typeface="Open Sans" panose="020B0606030504020204" pitchFamily="34" charset="0"/>
                <a:cs typeface="Arial" panose="020B0604020202020204" pitchFamily="34" charset="0"/>
              </a:rPr>
              <a:t>er der signifikant flere </a:t>
            </a:r>
            <a:r>
              <a:rPr lang="da-DK" dirty="0" smtClean="0">
                <a:latin typeface="Arial" panose="020B0604020202020204" pitchFamily="34" charset="0"/>
                <a:ea typeface="Open Sans" panose="020B0606030504020204" pitchFamily="34" charset="0"/>
                <a:cs typeface="Arial" panose="020B0604020202020204" pitchFamily="34" charset="0"/>
              </a:rPr>
              <a:t>frivillige, </a:t>
            </a:r>
            <a:r>
              <a:rPr lang="da-DK" dirty="0">
                <a:latin typeface="Arial" panose="020B0604020202020204" pitchFamily="34" charset="0"/>
                <a:ea typeface="Open Sans" panose="020B0606030504020204" pitchFamily="34" charset="0"/>
                <a:cs typeface="Arial" panose="020B0604020202020204" pitchFamily="34" charset="0"/>
              </a:rPr>
              <a:t>der </a:t>
            </a:r>
            <a:r>
              <a:rPr lang="da-DK" dirty="0" smtClean="0">
                <a:latin typeface="Arial" panose="020B0604020202020204" pitchFamily="34" charset="0"/>
                <a:ea typeface="Open Sans" panose="020B0606030504020204" pitchFamily="34" charset="0"/>
                <a:cs typeface="Arial" panose="020B0604020202020204" pitchFamily="34" charset="0"/>
              </a:rPr>
              <a:t>har 2-9 brugere (46 %), og i distrikt 6 er der flere med kun 1 bruger (67 %). </a:t>
            </a:r>
          </a:p>
          <a:p>
            <a:endParaRPr lang="da-DK" dirty="0" smtClean="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Hvor </a:t>
            </a:r>
            <a:r>
              <a:rPr lang="da-DK" dirty="0">
                <a:latin typeface="Arial" panose="020B0604020202020204" pitchFamily="34" charset="0"/>
                <a:ea typeface="Open Sans" panose="020B0606030504020204" pitchFamily="34" charset="0"/>
                <a:cs typeface="Arial" panose="020B0604020202020204" pitchFamily="34" charset="0"/>
              </a:rPr>
              <a:t>frivillige med fuldtidsarbejde </a:t>
            </a:r>
            <a:r>
              <a:rPr lang="da-DK" dirty="0" smtClean="0">
                <a:latin typeface="Arial" panose="020B0604020202020204" pitchFamily="34" charset="0"/>
                <a:ea typeface="Open Sans" panose="020B0606030504020204" pitchFamily="34" charset="0"/>
                <a:cs typeface="Arial" panose="020B0604020202020204" pitchFamily="34" charset="0"/>
              </a:rPr>
              <a:t>i </a:t>
            </a:r>
            <a:r>
              <a:rPr lang="da-DK" dirty="0">
                <a:latin typeface="Arial" panose="020B0604020202020204" pitchFamily="34" charset="0"/>
                <a:ea typeface="Open Sans" panose="020B0606030504020204" pitchFamily="34" charset="0"/>
                <a:cs typeface="Arial" panose="020B0604020202020204" pitchFamily="34" charset="0"/>
              </a:rPr>
              <a:t>højere grad </a:t>
            </a:r>
            <a:r>
              <a:rPr lang="da-DK" dirty="0" smtClean="0">
                <a:latin typeface="Arial" panose="020B0604020202020204" pitchFamily="34" charset="0"/>
                <a:ea typeface="Open Sans" panose="020B0606030504020204" pitchFamily="34" charset="0"/>
                <a:cs typeface="Arial" panose="020B0604020202020204" pitchFamily="34" charset="0"/>
              </a:rPr>
              <a:t>har 1 </a:t>
            </a:r>
            <a:r>
              <a:rPr lang="da-DK" dirty="0">
                <a:latin typeface="Arial" panose="020B0604020202020204" pitchFamily="34" charset="0"/>
                <a:ea typeface="Open Sans" panose="020B0606030504020204" pitchFamily="34" charset="0"/>
                <a:cs typeface="Arial" panose="020B0604020202020204" pitchFamily="34" charset="0"/>
              </a:rPr>
              <a:t>bruger </a:t>
            </a:r>
            <a:r>
              <a:rPr lang="da-DK" dirty="0" smtClean="0">
                <a:latin typeface="Arial" panose="020B0604020202020204" pitchFamily="34" charset="0"/>
                <a:ea typeface="Open Sans" panose="020B0606030504020204" pitchFamily="34" charset="0"/>
                <a:cs typeface="Arial" panose="020B0604020202020204" pitchFamily="34" charset="0"/>
              </a:rPr>
              <a:t>(68 </a:t>
            </a:r>
            <a:r>
              <a:rPr lang="da-DK" dirty="0">
                <a:latin typeface="Arial" panose="020B0604020202020204" pitchFamily="34" charset="0"/>
                <a:ea typeface="Open Sans" panose="020B0606030504020204" pitchFamily="34" charset="0"/>
                <a:cs typeface="Arial" panose="020B0604020202020204" pitchFamily="34" charset="0"/>
              </a:rPr>
              <a:t>%), har </a:t>
            </a:r>
            <a:r>
              <a:rPr lang="da-DK" dirty="0" smtClean="0">
                <a:latin typeface="Arial" panose="020B0604020202020204" pitchFamily="34" charset="0"/>
                <a:ea typeface="Open Sans" panose="020B0606030504020204" pitchFamily="34" charset="0"/>
                <a:cs typeface="Arial" panose="020B0604020202020204" pitchFamily="34" charset="0"/>
              </a:rPr>
              <a:t>ledige i </a:t>
            </a:r>
            <a:r>
              <a:rPr lang="da-DK" dirty="0">
                <a:latin typeface="Arial" panose="020B0604020202020204" pitchFamily="34" charset="0"/>
                <a:ea typeface="Open Sans" panose="020B0606030504020204" pitchFamily="34" charset="0"/>
                <a:cs typeface="Arial" panose="020B0604020202020204" pitchFamily="34" charset="0"/>
              </a:rPr>
              <a:t>højere grad 10 brugere </a:t>
            </a:r>
            <a:r>
              <a:rPr lang="da-DK" dirty="0" smtClean="0">
                <a:latin typeface="Arial" panose="020B0604020202020204" pitchFamily="34" charset="0"/>
                <a:ea typeface="Open Sans" panose="020B0606030504020204" pitchFamily="34" charset="0"/>
                <a:cs typeface="Arial" panose="020B0604020202020204" pitchFamily="34" charset="0"/>
              </a:rPr>
              <a:t>(50 </a:t>
            </a:r>
            <a:r>
              <a:rPr lang="da-DK" dirty="0">
                <a:latin typeface="Arial" panose="020B0604020202020204" pitchFamily="34" charset="0"/>
                <a:ea typeface="Open Sans" panose="020B0606030504020204" pitchFamily="34" charset="0"/>
                <a:cs typeface="Arial" panose="020B0604020202020204" pitchFamily="34" charset="0"/>
              </a:rPr>
              <a:t>%). I relation til frivilligområder er der signifikant </a:t>
            </a:r>
            <a:r>
              <a:rPr lang="da-DK" dirty="0" smtClean="0">
                <a:latin typeface="Arial" panose="020B0604020202020204" pitchFamily="34" charset="0"/>
                <a:ea typeface="Open Sans" panose="020B0606030504020204" pitchFamily="34" charset="0"/>
                <a:cs typeface="Arial" panose="020B0604020202020204" pitchFamily="34" charset="0"/>
              </a:rPr>
              <a:t>flere, </a:t>
            </a:r>
            <a:r>
              <a:rPr lang="da-DK" dirty="0">
                <a:latin typeface="Arial" panose="020B0604020202020204" pitchFamily="34" charset="0"/>
                <a:ea typeface="Open Sans" panose="020B0606030504020204" pitchFamily="34" charset="0"/>
                <a:cs typeface="Arial" panose="020B0604020202020204" pitchFamily="34" charset="0"/>
              </a:rPr>
              <a:t>der beskæftiger sig med socialt </a:t>
            </a:r>
            <a:r>
              <a:rPr lang="da-DK" dirty="0" smtClean="0">
                <a:latin typeface="Arial" panose="020B0604020202020204" pitchFamily="34" charset="0"/>
                <a:ea typeface="Open Sans" panose="020B0606030504020204" pitchFamily="34" charset="0"/>
                <a:cs typeface="Arial" panose="020B0604020202020204" pitchFamily="34" charset="0"/>
              </a:rPr>
              <a:t>arbejde, </a:t>
            </a:r>
            <a:r>
              <a:rPr lang="da-DK" dirty="0">
                <a:latin typeface="Arial" panose="020B0604020202020204" pitchFamily="34" charset="0"/>
                <a:ea typeface="Open Sans" panose="020B0606030504020204" pitchFamily="34" charset="0"/>
                <a:cs typeface="Arial" panose="020B0604020202020204" pitchFamily="34" charset="0"/>
              </a:rPr>
              <a:t>der har </a:t>
            </a:r>
            <a:r>
              <a:rPr lang="da-DK" dirty="0" smtClean="0">
                <a:latin typeface="Arial" panose="020B0604020202020204" pitchFamily="34" charset="0"/>
                <a:ea typeface="Open Sans" panose="020B0606030504020204" pitchFamily="34" charset="0"/>
                <a:cs typeface="Arial" panose="020B0604020202020204" pitchFamily="34" charset="0"/>
              </a:rPr>
              <a:t>1 bruger, </a:t>
            </a:r>
            <a:r>
              <a:rPr lang="da-DK" dirty="0">
                <a:latin typeface="Arial" panose="020B0604020202020204" pitchFamily="34" charset="0"/>
                <a:ea typeface="Open Sans" panose="020B0606030504020204" pitchFamily="34" charset="0"/>
                <a:cs typeface="Arial" panose="020B0604020202020204" pitchFamily="34" charset="0"/>
              </a:rPr>
              <a:t>og </a:t>
            </a:r>
            <a:r>
              <a:rPr lang="da-DK" dirty="0" smtClean="0">
                <a:latin typeface="Arial" panose="020B0604020202020204" pitchFamily="34" charset="0"/>
                <a:ea typeface="Open Sans" panose="020B0606030504020204" pitchFamily="34" charset="0"/>
                <a:cs typeface="Arial" panose="020B0604020202020204" pitchFamily="34" charset="0"/>
              </a:rPr>
              <a:t>frivillige, </a:t>
            </a:r>
            <a:r>
              <a:rPr lang="da-DK" dirty="0">
                <a:latin typeface="Arial" panose="020B0604020202020204" pitchFamily="34" charset="0"/>
                <a:ea typeface="Open Sans" panose="020B0606030504020204" pitchFamily="34" charset="0"/>
                <a:cs typeface="Arial" panose="020B0604020202020204" pitchFamily="34" charset="0"/>
              </a:rPr>
              <a:t>der beskæftiger sig med </a:t>
            </a:r>
            <a:r>
              <a:rPr lang="da-DK" dirty="0" smtClean="0">
                <a:latin typeface="Arial" panose="020B0604020202020204" pitchFamily="34" charset="0"/>
                <a:ea typeface="Open Sans" panose="020B0606030504020204" pitchFamily="34" charset="0"/>
                <a:cs typeface="Arial" panose="020B0604020202020204" pitchFamily="34" charset="0"/>
              </a:rPr>
              <a:t>IT, </a:t>
            </a:r>
            <a:r>
              <a:rPr lang="da-DK" dirty="0">
                <a:latin typeface="Arial" panose="020B0604020202020204" pitchFamily="34" charset="0"/>
                <a:ea typeface="Open Sans" panose="020B0606030504020204" pitchFamily="34" charset="0"/>
                <a:cs typeface="Arial" panose="020B0604020202020204" pitchFamily="34" charset="0"/>
              </a:rPr>
              <a:t>har i højere grad </a:t>
            </a:r>
            <a:r>
              <a:rPr lang="da-DK" dirty="0" smtClean="0">
                <a:latin typeface="Arial" panose="020B0604020202020204" pitchFamily="34" charset="0"/>
                <a:ea typeface="Open Sans" panose="020B0606030504020204" pitchFamily="34" charset="0"/>
                <a:cs typeface="Arial" panose="020B0604020202020204" pitchFamily="34" charset="0"/>
              </a:rPr>
              <a:t>2-9 </a:t>
            </a:r>
            <a:r>
              <a:rPr lang="da-DK" dirty="0">
                <a:latin typeface="Arial" panose="020B0604020202020204" pitchFamily="34" charset="0"/>
                <a:ea typeface="Open Sans" panose="020B0606030504020204" pitchFamily="34" charset="0"/>
                <a:cs typeface="Arial" panose="020B0604020202020204" pitchFamily="34" charset="0"/>
              </a:rPr>
              <a:t>brugere. </a:t>
            </a:r>
            <a:r>
              <a:rPr lang="da-DK" dirty="0" smtClean="0">
                <a:latin typeface="Arial" panose="020B0604020202020204" pitchFamily="34" charset="0"/>
                <a:ea typeface="Open Sans" panose="020B0606030504020204" pitchFamily="34" charset="0"/>
                <a:cs typeface="Arial" panose="020B0604020202020204" pitchFamily="34" charset="0"/>
              </a:rPr>
              <a:t>Frivillige, </a:t>
            </a:r>
            <a:r>
              <a:rPr lang="da-DK" dirty="0">
                <a:latin typeface="Arial" panose="020B0604020202020204" pitchFamily="34" charset="0"/>
                <a:ea typeface="Open Sans" panose="020B0606030504020204" pitchFamily="34" charset="0"/>
                <a:cs typeface="Arial" panose="020B0604020202020204" pitchFamily="34" charset="0"/>
              </a:rPr>
              <a:t>der arbejder inden for følgende </a:t>
            </a:r>
            <a:r>
              <a:rPr lang="da-DK" dirty="0" smtClean="0">
                <a:latin typeface="Arial" panose="020B0604020202020204" pitchFamily="34" charset="0"/>
                <a:ea typeface="Open Sans" panose="020B0606030504020204" pitchFamily="34" charset="0"/>
                <a:cs typeface="Arial" panose="020B0604020202020204" pitchFamily="34" charset="0"/>
              </a:rPr>
              <a:t>frivilligområder, </a:t>
            </a:r>
            <a:r>
              <a:rPr lang="da-DK" dirty="0">
                <a:latin typeface="Arial" panose="020B0604020202020204" pitchFamily="34" charset="0"/>
                <a:ea typeface="Open Sans" panose="020B0606030504020204" pitchFamily="34" charset="0"/>
                <a:cs typeface="Arial" panose="020B0604020202020204" pitchFamily="34" charset="0"/>
              </a:rPr>
              <a:t>har i højere grad </a:t>
            </a:r>
            <a:r>
              <a:rPr lang="da-DK" dirty="0" smtClean="0">
                <a:latin typeface="Arial" panose="020B0604020202020204" pitchFamily="34" charset="0"/>
                <a:ea typeface="Open Sans" panose="020B0606030504020204" pitchFamily="34" charset="0"/>
                <a:cs typeface="Arial" panose="020B0604020202020204" pitchFamily="34" charset="0"/>
              </a:rPr>
              <a:t>mere end 10 brugere: </a:t>
            </a:r>
            <a:r>
              <a:rPr lang="da-DK" dirty="0">
                <a:latin typeface="Arial" panose="020B0604020202020204" pitchFamily="34" charset="0"/>
                <a:ea typeface="Open Sans" panose="020B0606030504020204" pitchFamily="34" charset="0"/>
                <a:cs typeface="Arial" panose="020B0604020202020204" pitchFamily="34" charset="0"/>
              </a:rPr>
              <a:t>arrangementer og aktiviteter, IT og </a:t>
            </a:r>
            <a:r>
              <a:rPr lang="da-DK" dirty="0" smtClean="0">
                <a:latin typeface="Arial" panose="020B0604020202020204" pitchFamily="34" charset="0"/>
                <a:ea typeface="Open Sans" panose="020B0606030504020204" pitchFamily="34" charset="0"/>
                <a:cs typeface="Arial" panose="020B0604020202020204" pitchFamily="34" charset="0"/>
              </a:rPr>
              <a:t>teknologi, motion og sundhed samt organisatorisk arbejde. De, </a:t>
            </a:r>
            <a:r>
              <a:rPr lang="da-DK" dirty="0">
                <a:latin typeface="Arial" panose="020B0604020202020204" pitchFamily="34" charset="0"/>
                <a:ea typeface="Open Sans" panose="020B0606030504020204" pitchFamily="34" charset="0"/>
                <a:cs typeface="Arial" panose="020B0604020202020204" pitchFamily="34" charset="0"/>
              </a:rPr>
              <a:t>der har været frivillige under </a:t>
            </a:r>
            <a:r>
              <a:rPr lang="da-DK" dirty="0" smtClean="0">
                <a:latin typeface="Arial" panose="020B0604020202020204" pitchFamily="34" charset="0"/>
                <a:ea typeface="Open Sans" panose="020B0606030504020204" pitchFamily="34" charset="0"/>
                <a:cs typeface="Arial" panose="020B0604020202020204" pitchFamily="34" charset="0"/>
              </a:rPr>
              <a:t>1 år, </a:t>
            </a:r>
            <a:r>
              <a:rPr lang="da-DK" dirty="0">
                <a:latin typeface="Arial" panose="020B0604020202020204" pitchFamily="34" charset="0"/>
                <a:ea typeface="Open Sans" panose="020B0606030504020204" pitchFamily="34" charset="0"/>
                <a:cs typeface="Arial" panose="020B0604020202020204" pitchFamily="34" charset="0"/>
              </a:rPr>
              <a:t>har i højere grad kun 1 bruger </a:t>
            </a:r>
            <a:r>
              <a:rPr lang="da-DK" dirty="0" smtClean="0">
                <a:latin typeface="Arial" panose="020B0604020202020204" pitchFamily="34" charset="0"/>
                <a:ea typeface="Open Sans" panose="020B0606030504020204" pitchFamily="34" charset="0"/>
                <a:cs typeface="Arial" panose="020B0604020202020204" pitchFamily="34" charset="0"/>
              </a:rPr>
              <a:t>(64 </a:t>
            </a:r>
            <a:r>
              <a:rPr lang="da-DK" dirty="0">
                <a:latin typeface="Arial" panose="020B0604020202020204" pitchFamily="34" charset="0"/>
                <a:ea typeface="Open Sans" panose="020B0606030504020204" pitchFamily="34" charset="0"/>
                <a:cs typeface="Arial" panose="020B0604020202020204" pitchFamily="34" charset="0"/>
              </a:rPr>
              <a:t>%), hvor </a:t>
            </a:r>
            <a:r>
              <a:rPr lang="da-DK" dirty="0" smtClean="0">
                <a:latin typeface="Arial" panose="020B0604020202020204" pitchFamily="34" charset="0"/>
                <a:ea typeface="Open Sans" panose="020B0606030504020204" pitchFamily="34" charset="0"/>
                <a:cs typeface="Arial" panose="020B0604020202020204" pitchFamily="34" charset="0"/>
              </a:rPr>
              <a:t>de, </a:t>
            </a:r>
            <a:r>
              <a:rPr lang="da-DK" dirty="0">
                <a:latin typeface="Arial" panose="020B0604020202020204" pitchFamily="34" charset="0"/>
                <a:ea typeface="Open Sans" panose="020B0606030504020204" pitchFamily="34" charset="0"/>
                <a:cs typeface="Arial" panose="020B0604020202020204" pitchFamily="34" charset="0"/>
              </a:rPr>
              <a:t>der har været frivillige i 11-15 </a:t>
            </a:r>
            <a:r>
              <a:rPr lang="da-DK" dirty="0" smtClean="0">
                <a:latin typeface="Arial" panose="020B0604020202020204" pitchFamily="34" charset="0"/>
                <a:ea typeface="Open Sans" panose="020B0606030504020204" pitchFamily="34" charset="0"/>
                <a:cs typeface="Arial" panose="020B0604020202020204" pitchFamily="34" charset="0"/>
              </a:rPr>
              <a:t>år, </a:t>
            </a:r>
            <a:r>
              <a:rPr lang="da-DK" dirty="0">
                <a:latin typeface="Arial" panose="020B0604020202020204" pitchFamily="34" charset="0"/>
                <a:ea typeface="Open Sans" panose="020B0606030504020204" pitchFamily="34" charset="0"/>
                <a:cs typeface="Arial" panose="020B0604020202020204" pitchFamily="34" charset="0"/>
              </a:rPr>
              <a:t>har 10 brugere eller flere </a:t>
            </a:r>
            <a:r>
              <a:rPr lang="da-DK" dirty="0" smtClean="0">
                <a:latin typeface="Arial" panose="020B0604020202020204" pitchFamily="34" charset="0"/>
                <a:ea typeface="Open Sans" panose="020B0606030504020204" pitchFamily="34" charset="0"/>
                <a:cs typeface="Arial" panose="020B0604020202020204" pitchFamily="34" charset="0"/>
              </a:rPr>
              <a:t>(49 </a:t>
            </a:r>
            <a:r>
              <a:rPr lang="da-DK" dirty="0">
                <a:latin typeface="Arial" panose="020B0604020202020204" pitchFamily="34" charset="0"/>
                <a:ea typeface="Open Sans" panose="020B0606030504020204" pitchFamily="34" charset="0"/>
                <a:cs typeface="Arial" panose="020B0604020202020204" pitchFamily="34" charset="0"/>
              </a:rPr>
              <a:t>%). </a:t>
            </a:r>
            <a:r>
              <a:rPr lang="da-DK" dirty="0" smtClean="0">
                <a:latin typeface="Arial" panose="020B0604020202020204" pitchFamily="34" charset="0"/>
                <a:ea typeface="Open Sans" panose="020B0606030504020204" pitchFamily="34" charset="0"/>
                <a:cs typeface="Arial" panose="020B0604020202020204" pitchFamily="34" charset="0"/>
              </a:rPr>
              <a:t>Frivillige, </a:t>
            </a:r>
            <a:r>
              <a:rPr lang="da-DK" dirty="0">
                <a:latin typeface="Arial" panose="020B0604020202020204" pitchFamily="34" charset="0"/>
                <a:ea typeface="Open Sans" panose="020B0606030504020204" pitchFamily="34" charset="0"/>
                <a:cs typeface="Arial" panose="020B0604020202020204" pitchFamily="34" charset="0"/>
              </a:rPr>
              <a:t>der er meget tilfredse med deres hverv som frivillig i Ældre </a:t>
            </a:r>
            <a:r>
              <a:rPr lang="da-DK" dirty="0" smtClean="0">
                <a:latin typeface="Arial" panose="020B0604020202020204" pitchFamily="34" charset="0"/>
                <a:ea typeface="Open Sans" panose="020B0606030504020204" pitchFamily="34" charset="0"/>
                <a:cs typeface="Arial" panose="020B0604020202020204" pitchFamily="34" charset="0"/>
              </a:rPr>
              <a:t>Sagen, </a:t>
            </a:r>
            <a:r>
              <a:rPr lang="da-DK" dirty="0">
                <a:latin typeface="Arial" panose="020B0604020202020204" pitchFamily="34" charset="0"/>
                <a:ea typeface="Open Sans" panose="020B0606030504020204" pitchFamily="34" charset="0"/>
                <a:cs typeface="Arial" panose="020B0604020202020204" pitchFamily="34" charset="0"/>
              </a:rPr>
              <a:t>har i højere grad 10 eller flere brugere </a:t>
            </a:r>
            <a:r>
              <a:rPr lang="da-DK" dirty="0" smtClean="0">
                <a:latin typeface="Arial" panose="020B0604020202020204" pitchFamily="34" charset="0"/>
                <a:ea typeface="Open Sans" panose="020B0606030504020204" pitchFamily="34" charset="0"/>
                <a:cs typeface="Arial" panose="020B0604020202020204" pitchFamily="34" charset="0"/>
              </a:rPr>
              <a:t>(37 %), og de delvis tilfredse har i højere grad 1 bruger (48 %).</a:t>
            </a:r>
            <a:endParaRPr lang="da-DK"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1526389666"/>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Frivillige med én til én relation (510)</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9" name="TextBox 8"/>
          <p:cNvSpPr txBox="1"/>
          <p:nvPr/>
        </p:nvSpPr>
        <p:spPr>
          <a:xfrm>
            <a:off x="1115616" y="1052736"/>
            <a:ext cx="5256584" cy="1015663"/>
          </a:xfrm>
          <a:prstGeom prst="rect">
            <a:avLst/>
          </a:prstGeom>
          <a:noFill/>
        </p:spPr>
        <p:txBody>
          <a:bodyPr wrap="square" rtlCol="0">
            <a:spAutoFit/>
          </a:bodyPr>
          <a:lstStyle/>
          <a:p>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Spørgsmålet er stillet som et åbent spørgsmål. Der har været anvendt følgende formulering: Hvis du som frivillig har en ”én til én” relation til en eller flere personer, hvor mange nyder da jævnligt godt af din frivillige indsats i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øjeblikket? INTV.: Med én til én tænker vi her på bl.a. besøgsven, spiseven, tryghedsopkald mv</a:t>
            </a:r>
          </a:p>
        </p:txBody>
      </p:sp>
    </p:spTree>
    <p:extLst>
      <p:ext uri="{BB962C8B-B14F-4D97-AF65-F5344CB8AC3E}">
        <p14:creationId xmlns:p14="http://schemas.microsoft.com/office/powerpoint/2010/main" val="31206580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31</a:t>
            </a:fld>
            <a:endParaRPr lang="da-DK" dirty="0"/>
          </a:p>
        </p:txBody>
      </p:sp>
      <p:sp>
        <p:nvSpPr>
          <p:cNvPr id="4" name="Content Placeholder 3"/>
          <p:cNvSpPr>
            <a:spLocks noGrp="1"/>
          </p:cNvSpPr>
          <p:nvPr>
            <p:ph sz="quarter" idx="16"/>
          </p:nvPr>
        </p:nvSpPr>
        <p:spPr>
          <a:xfrm>
            <a:off x="251999" y="116632"/>
            <a:ext cx="8640000" cy="720080"/>
          </a:xfrm>
        </p:spPr>
        <p:txBody>
          <a:bodyPr/>
          <a:lstStyle/>
          <a:p>
            <a:r>
              <a:rPr lang="da-DK" sz="1400" b="1" dirty="0"/>
              <a:t>Hvis du som frivillig har tilbud med flere deltagere såsom rejser, kurser, motionshold, undervisning mm., hvor mange personer har da ca. deltaget på de tilbud du har stået for indenfor det seneste år?</a:t>
            </a:r>
            <a:r>
              <a:rPr lang="da-DK" sz="1400" i="1" dirty="0"/>
              <a:t> </a:t>
            </a:r>
            <a:endParaRPr lang="da-DK" sz="1400" spc="-150" dirty="0"/>
          </a:p>
        </p:txBody>
      </p:sp>
      <p:sp>
        <p:nvSpPr>
          <p:cNvPr id="5" name="Text Placeholder 4"/>
          <p:cNvSpPr>
            <a:spLocks noGrp="1"/>
          </p:cNvSpPr>
          <p:nvPr>
            <p:ph type="body" sz="quarter" idx="11"/>
          </p:nvPr>
        </p:nvSpPr>
        <p:spPr/>
        <p:txBody>
          <a:bodyPr/>
          <a:lstStyle/>
          <a:p>
            <a:endParaRPr lang="da-DK" sz="1000" dirty="0" smtClean="0">
              <a:latin typeface="Arial" panose="020B0604020202020204" pitchFamily="34" charset="0"/>
              <a:ea typeface="Open Sans" panose="020B0606030504020204" pitchFamily="34" charset="0"/>
              <a:cs typeface="Arial" panose="020B0604020202020204" pitchFamily="34" charset="0"/>
            </a:endParaRPr>
          </a:p>
          <a:p>
            <a:r>
              <a:rPr lang="da-DK" sz="1000" dirty="0" smtClean="0">
                <a:latin typeface="Arial" panose="020B0604020202020204" pitchFamily="34" charset="0"/>
                <a:ea typeface="Open Sans" panose="020B0606030504020204" pitchFamily="34" charset="0"/>
                <a:cs typeface="Arial" panose="020B0604020202020204" pitchFamily="34" charset="0"/>
              </a:rPr>
              <a:t>58 </a:t>
            </a:r>
            <a:r>
              <a:rPr lang="da-DK" sz="1000" dirty="0">
                <a:latin typeface="Arial" panose="020B0604020202020204" pitchFamily="34" charset="0"/>
                <a:ea typeface="Open Sans" panose="020B0606030504020204" pitchFamily="34" charset="0"/>
                <a:cs typeface="Arial" panose="020B0604020202020204" pitchFamily="34" charset="0"/>
              </a:rPr>
              <a:t>% af de frivillige har ikke </a:t>
            </a:r>
            <a:r>
              <a:rPr lang="da-DK" sz="1000" dirty="0" smtClean="0">
                <a:latin typeface="Arial" panose="020B0604020202020204" pitchFamily="34" charset="0"/>
                <a:ea typeface="Open Sans" panose="020B0606030504020204" pitchFamily="34" charset="0"/>
                <a:cs typeface="Arial" panose="020B0604020202020204" pitchFamily="34" charset="0"/>
              </a:rPr>
              <a:t>tilbud med flere deltagere. 18 % har under 26 deltagere, og 7 % har henholdsvis 26-50 deltagere og mere end 50 deltagere. </a:t>
            </a:r>
            <a:endParaRPr lang="da-DK" sz="1000" dirty="0">
              <a:latin typeface="Arial" panose="020B0604020202020204" pitchFamily="34" charset="0"/>
              <a:ea typeface="Open Sans" panose="020B0606030504020204" pitchFamily="34" charset="0"/>
              <a:cs typeface="Arial" panose="020B0604020202020204" pitchFamily="34" charset="0"/>
            </a:endParaRPr>
          </a:p>
          <a:p>
            <a:r>
              <a:rPr lang="da-DK" sz="1000" dirty="0" smtClean="0">
                <a:latin typeface="Arial" panose="020B0604020202020204" pitchFamily="34" charset="0"/>
                <a:ea typeface="Open Sans" panose="020B0606030504020204" pitchFamily="34" charset="0"/>
                <a:cs typeface="Arial" panose="020B0604020202020204" pitchFamily="34" charset="0"/>
              </a:rPr>
              <a:t>De kvindelige frivillige har i højere grad ikke tilbud med flere deltagere (61 %). De mandlige frivillige har derimod i højere grad under 26 deltagere (22 %) og mere end 50 deltagere (9 %). Frivillige under 65 år har i højere grad ikke tilbud med flere deltagere (67 %). Frivillige i distrikt 7 har i højere grad tilbud med under 26 deltagere (39 %). I relation til beskæftigelse ved siden af hvervet som frivillig i Ældre Sagen har frivillige med fuldtids erhvervsarbejde i højere grad ingen tilbud med flere deltagere. Det samme gør sig gældende for frivillige, der er folkepensionister og efterlønsmodtagere. I relation til frivilligområder er det i højere grad frivillige, som er frivillige inden for socialt arbejde, der ikke har tilbud med flere deltagere (71 %). Der er tillige en sammenhæng mellem antal år som frivillig og antal deltagere. Signifikant flere af de frivillige, der ikke har tilbud med flere deltagere (72 %), har været frivillig i under 1 år. Samtidig har de, der har været frivillige i mere end 15 år, i højere grad tilbud med mere end 50 deltagere (15 %). Frivillige, der er delvis tilfredse med deres hverv som frivillig i Ældre Sagen, har i højere grad ingen tilbud med flere deltagere (68 %). Samtidig har de meget tilfredse frivillige i højere grad tilbud med mere end 50 deltagere (8 %).</a:t>
            </a:r>
            <a:endParaRPr lang="da-DK" sz="1000" dirty="0">
              <a:latin typeface="Arial" panose="020B0604020202020204" pitchFamily="34" charset="0"/>
              <a:ea typeface="Open Sans" panose="020B0606030504020204" pitchFamily="34" charset="0"/>
              <a:cs typeface="Arial" panose="020B0604020202020204" pitchFamily="34" charset="0"/>
            </a:endParaRPr>
          </a:p>
          <a:p>
            <a:endParaRPr lang="da-DK" dirty="0"/>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1344505106"/>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7992888"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10 % har </a:t>
            </a:r>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svaret ‘ved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ikke’ </a:t>
            </a:r>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til antal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deltagere. </a:t>
            </a:r>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Disse  er ikke medtaget i ovenstående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grafik.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9" name="TextBox 8"/>
          <p:cNvSpPr txBox="1"/>
          <p:nvPr/>
        </p:nvSpPr>
        <p:spPr>
          <a:xfrm>
            <a:off x="1115616" y="1052736"/>
            <a:ext cx="5112568" cy="1569660"/>
          </a:xfrm>
          <a:prstGeom prst="rect">
            <a:avLst/>
          </a:prstGeom>
          <a:noFill/>
        </p:spPr>
        <p:txBody>
          <a:bodyPr wrap="square" rtlCol="0">
            <a:spAutoFit/>
          </a:bodyPr>
          <a:lstStyle/>
          <a:p>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Spørgsmålet er stillet som et åbent spørgsmål. Der har været anvendt følgende formulering: Hvis du som frivillig har tilbud med flere deltagere såsom rejser, kurser, motionshold, undervisning mm., hvor mange personer har da ca. deltaget på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de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tilbud,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du har stået for inden for det seneste år? Vejledning til INTV.: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Tilbud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med flere deltagere omfatter ikke interne mødeaktiviteter med andre frivillige.</a:t>
            </a:r>
          </a:p>
          <a:p>
            <a:endPar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6392271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32</a:t>
            </a:fld>
            <a:endParaRPr lang="da-DK" dirty="0"/>
          </a:p>
        </p:txBody>
      </p:sp>
      <p:sp>
        <p:nvSpPr>
          <p:cNvPr id="5" name="Text Placeholder 4"/>
          <p:cNvSpPr>
            <a:spLocks noGrp="1"/>
          </p:cNvSpPr>
          <p:nvPr>
            <p:ph type="body" sz="quarter" idx="11"/>
          </p:nvPr>
        </p:nvSpPr>
        <p:spPr/>
        <p:txBody>
          <a:bodyPr/>
          <a:lstStyle/>
          <a:p>
            <a:r>
              <a:rPr lang="da-DK" sz="1000" dirty="0">
                <a:latin typeface="Arial" panose="020B0604020202020204" pitchFamily="34" charset="0"/>
                <a:ea typeface="Open Sans" panose="020B0606030504020204" pitchFamily="34" charset="0"/>
                <a:cs typeface="Arial" panose="020B0604020202020204" pitchFamily="34" charset="0"/>
              </a:rPr>
              <a:t>Ser man udelukkende på de </a:t>
            </a:r>
            <a:r>
              <a:rPr lang="da-DK" sz="1000" dirty="0" smtClean="0">
                <a:latin typeface="Arial" panose="020B0604020202020204" pitchFamily="34" charset="0"/>
                <a:ea typeface="Open Sans" panose="020B0606030504020204" pitchFamily="34" charset="0"/>
                <a:cs typeface="Arial" panose="020B0604020202020204" pitchFamily="34" charset="0"/>
              </a:rPr>
              <a:t>frivillige, som har tilbud med flere deltagere, er der flest frivillige, der har haft tilbud med under 26 deltagere, 57 % af de frivillige, som har tilbud med flere deltagere, har haft under 26 deltagere. 22 % har haft 26-50 deltagere, og 22 % har haft mere end 50 deltagere. Gennemsnittet af antal deltagere </a:t>
            </a:r>
            <a:r>
              <a:rPr lang="da-DK" sz="1000" dirty="0">
                <a:latin typeface="Arial" panose="020B0604020202020204" pitchFamily="34" charset="0"/>
                <a:ea typeface="Open Sans" panose="020B0606030504020204" pitchFamily="34" charset="0"/>
                <a:cs typeface="Arial" panose="020B0604020202020204" pitchFamily="34" charset="0"/>
              </a:rPr>
              <a:t>er 66.</a:t>
            </a:r>
          </a:p>
          <a:p>
            <a:endParaRPr lang="da-DK" sz="1000" dirty="0" smtClean="0">
              <a:latin typeface="Arial" panose="020B0604020202020204" pitchFamily="34" charset="0"/>
              <a:ea typeface="Open Sans" panose="020B0606030504020204" pitchFamily="34" charset="0"/>
              <a:cs typeface="Arial" panose="020B0604020202020204" pitchFamily="34" charset="0"/>
            </a:endParaRPr>
          </a:p>
          <a:p>
            <a:r>
              <a:rPr lang="da-DK" sz="1000" dirty="0" smtClean="0">
                <a:latin typeface="Arial" panose="020B0604020202020204" pitchFamily="34" charset="0"/>
                <a:ea typeface="Open Sans" panose="020B0606030504020204" pitchFamily="34" charset="0"/>
                <a:cs typeface="Arial" panose="020B0604020202020204" pitchFamily="34" charset="0"/>
              </a:rPr>
              <a:t>Signifikant flere af de 65-69 årige frivillige har tilbud med 26-50 deltagere (66 %). Ser man på tværs af distrikterne blandt de frivillige, der har tilbud med flere deltagere, har de frivillige i distrikt 5 i højere grad 26-50 deltagere (50 %). I relation til frivilligområder har frivillige inden for IT og teknologi i højere grad under 26 deltagere (70 %), og de, som er frivillige inden for organisationsarbejde, har i højere grad mere end 50 deltagere (40 %). Der er en sammenhæng mellem antallet af deltagere og antal år som frivillig. Signifikant flere af de, der har været frivillige i mere end 15 år, har mere end 50 deltagere (52 %). Frivillige, der er meget tilfredse med at være frivillig i Ældre Sagen, har ligeledes i højere grad mere end 50 deltagere (24 %).</a:t>
            </a:r>
            <a:endParaRPr lang="da-DK" sz="1000"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2644060314"/>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Frivillige med tilbud (322).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8" name="TextBox 7"/>
          <p:cNvSpPr txBox="1"/>
          <p:nvPr/>
        </p:nvSpPr>
        <p:spPr>
          <a:xfrm>
            <a:off x="3347864" y="1052735"/>
            <a:ext cx="5112568" cy="1569660"/>
          </a:xfrm>
          <a:prstGeom prst="rect">
            <a:avLst/>
          </a:prstGeom>
          <a:noFill/>
        </p:spPr>
        <p:txBody>
          <a:bodyPr wrap="square" rtlCol="0">
            <a:spAutoFit/>
          </a:bodyPr>
          <a:lstStyle/>
          <a:p>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Spørgsmålet er stillet som et åbent spørgsmål. Der har været anvendt følgende formulering: Hvis du som frivillig har tilbud med flere deltagere såsom rejser, kurser, motionshold, undervisning mm., hvor mange personer har da ca. deltaget på de tilbud, du har stået for inden for det seneste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år? Vejledning til INTV.: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Tilbud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med flere deltagere omfatter ikke interne mødeaktiviteter med andre frivillige.</a:t>
            </a:r>
          </a:p>
          <a:p>
            <a:endPar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9" name="Content Placeholder 3"/>
          <p:cNvSpPr txBox="1">
            <a:spLocks/>
          </p:cNvSpPr>
          <p:nvPr/>
        </p:nvSpPr>
        <p:spPr>
          <a:xfrm>
            <a:off x="251999" y="116632"/>
            <a:ext cx="8640000" cy="720080"/>
          </a:xfrm>
          <a:prstGeom prst="rect">
            <a:avLst/>
          </a:prstGeom>
        </p:spPr>
        <p:txBody>
          <a:bodyPr lIns="0" tIns="0" rIns="0" bIns="0"/>
          <a:lstStyle>
            <a:lvl1pPr marL="0" indent="0" algn="l" defTabSz="914400" rtl="0" eaLnBrk="1" latinLnBrk="0" hangingPunct="1">
              <a:spcBef>
                <a:spcPct val="20000"/>
              </a:spcBef>
              <a:buFont typeface="Arial" panose="020B0604020202020204" pitchFamily="34" charset="0"/>
              <a:buNone/>
              <a:defRPr sz="33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spcBef>
                <a:spcPct val="20000"/>
              </a:spcBef>
              <a:buFont typeface="Arial" panose="020B0604020202020204" pitchFamily="34" charset="0"/>
              <a:buNone/>
              <a:defRPr sz="2800" kern="1200">
                <a:solidFill>
                  <a:srgbClr val="505050"/>
                </a:solidFill>
                <a:latin typeface="Bariol Regular" pitchFamily="50" charset="0"/>
                <a:ea typeface="+mn-ea"/>
                <a:cs typeface="+mn-cs"/>
              </a:defRPr>
            </a:lvl2pPr>
            <a:lvl3pPr marL="914400" indent="0" algn="l" defTabSz="914400" rtl="0" eaLnBrk="1" latinLnBrk="0" hangingPunct="1">
              <a:spcBef>
                <a:spcPct val="20000"/>
              </a:spcBef>
              <a:buFont typeface="Arial" panose="020B0604020202020204" pitchFamily="34" charset="0"/>
              <a:buNone/>
              <a:defRPr sz="2400" kern="1200">
                <a:solidFill>
                  <a:srgbClr val="505050"/>
                </a:solidFill>
                <a:latin typeface="Bariol Regular" pitchFamily="50" charset="0"/>
                <a:ea typeface="+mn-ea"/>
                <a:cs typeface="+mn-cs"/>
              </a:defRPr>
            </a:lvl3pPr>
            <a:lvl4pPr marL="1371600" indent="0" algn="l" defTabSz="914400" rtl="0" eaLnBrk="1" latinLnBrk="0" hangingPunct="1">
              <a:spcBef>
                <a:spcPct val="20000"/>
              </a:spcBef>
              <a:buFont typeface="Arial" panose="020B0604020202020204" pitchFamily="34" charset="0"/>
              <a:buNone/>
              <a:defRPr sz="2000" kern="1200">
                <a:solidFill>
                  <a:srgbClr val="505050"/>
                </a:solidFill>
                <a:latin typeface="Bariol Regular" pitchFamily="50" charset="0"/>
                <a:ea typeface="+mn-ea"/>
                <a:cs typeface="+mn-cs"/>
              </a:defRPr>
            </a:lvl4pPr>
            <a:lvl5pPr marL="1828800" indent="0" algn="l" defTabSz="914400" rtl="0" eaLnBrk="1" latinLnBrk="0" hangingPunct="1">
              <a:spcBef>
                <a:spcPct val="20000"/>
              </a:spcBef>
              <a:buFont typeface="Arial" panose="020B0604020202020204" pitchFamily="34" charset="0"/>
              <a:buNone/>
              <a:defRPr sz="2000" kern="1200">
                <a:solidFill>
                  <a:srgbClr val="505050"/>
                </a:solidFill>
                <a:latin typeface="Bariol Regular" pitchFamily="50"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a-DK" sz="1400" b="1" dirty="0" smtClean="0"/>
              <a:t>Hvis du som frivillig har tilbud med flere deltagere såsom rejser, kurser, motionshold, undervisning mm., hvor mange personer har da ca. deltaget på de tilbud du har stået for indenfor det seneste år?</a:t>
            </a:r>
            <a:r>
              <a:rPr lang="da-DK" sz="1400" i="1" dirty="0" smtClean="0"/>
              <a:t> </a:t>
            </a:r>
            <a:endParaRPr lang="da-DK" sz="1400" spc="-150" dirty="0"/>
          </a:p>
        </p:txBody>
      </p:sp>
    </p:spTree>
    <p:extLst>
      <p:ext uri="{BB962C8B-B14F-4D97-AF65-F5344CB8AC3E}">
        <p14:creationId xmlns:p14="http://schemas.microsoft.com/office/powerpoint/2010/main" val="15181747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33</a:t>
            </a:fld>
            <a:endParaRPr lang="da-DK" dirty="0"/>
          </a:p>
        </p:txBody>
      </p:sp>
      <p:sp>
        <p:nvSpPr>
          <p:cNvPr id="4" name="Content Placeholder 3"/>
          <p:cNvSpPr>
            <a:spLocks noGrp="1"/>
          </p:cNvSpPr>
          <p:nvPr>
            <p:ph sz="quarter" idx="16"/>
          </p:nvPr>
        </p:nvSpPr>
        <p:spPr/>
        <p:txBody>
          <a:bodyPr/>
          <a:lstStyle/>
          <a:p>
            <a:r>
              <a:rPr lang="da-DK" sz="2000" b="1" dirty="0"/>
              <a:t>Hvor meget tid bruger du typisk som frivillig i Ældre Sagen om ugen?</a:t>
            </a:r>
            <a:r>
              <a:rPr lang="da-DK" sz="2000" i="1" dirty="0"/>
              <a:t> </a:t>
            </a:r>
            <a:endParaRPr lang="da-DK" sz="2000" dirty="0"/>
          </a:p>
        </p:txBody>
      </p:sp>
      <p:sp>
        <p:nvSpPr>
          <p:cNvPr id="5" name="Text Placeholder 4"/>
          <p:cNvSpPr>
            <a:spLocks noGrp="1"/>
          </p:cNvSpPr>
          <p:nvPr>
            <p:ph type="body" sz="quarter" idx="11"/>
          </p:nvPr>
        </p:nvSpPr>
        <p:spPr/>
        <p:txBody>
          <a:bodyPr/>
          <a:lstStyle/>
          <a:p>
            <a:r>
              <a:rPr lang="da-DK" sz="1000" dirty="0" smtClean="0">
                <a:latin typeface="Arial" panose="020B0604020202020204" pitchFamily="34" charset="0"/>
                <a:ea typeface="Open Sans" panose="020B0606030504020204" pitchFamily="34" charset="0"/>
                <a:cs typeface="Arial" panose="020B0604020202020204" pitchFamily="34" charset="0"/>
              </a:rPr>
              <a:t>58 % af de frivillige i Ældre Sagen bruger 1-4 timer om ugen på arbejdet som frivillige i Ældre Sagen. Gennemsnitstiden en frivillig bruger er ca. </a:t>
            </a:r>
            <a:r>
              <a:rPr lang="da-DK" sz="1000" dirty="0">
                <a:latin typeface="Arial" panose="020B0604020202020204" pitchFamily="34" charset="0"/>
                <a:ea typeface="Open Sans" panose="020B0606030504020204" pitchFamily="34" charset="0"/>
                <a:cs typeface="Arial" panose="020B0604020202020204" pitchFamily="34" charset="0"/>
              </a:rPr>
              <a:t>4</a:t>
            </a:r>
            <a:r>
              <a:rPr lang="da-DK" sz="1000" dirty="0" smtClean="0">
                <a:latin typeface="Arial" panose="020B0604020202020204" pitchFamily="34" charset="0"/>
                <a:ea typeface="Open Sans" panose="020B0606030504020204" pitchFamily="34" charset="0"/>
                <a:cs typeface="Arial" panose="020B0604020202020204" pitchFamily="34" charset="0"/>
              </a:rPr>
              <a:t> timer om ugen. De frivillige under 65 år bruger i højere grad 1-4 timer om ugen på frivillig arbejde i Ældre Sagen (66 %). I modsætning til </a:t>
            </a:r>
            <a:r>
              <a:rPr lang="da-DK" sz="1000" dirty="0">
                <a:latin typeface="Arial" panose="020B0604020202020204" pitchFamily="34" charset="0"/>
                <a:ea typeface="Open Sans" panose="020B0606030504020204" pitchFamily="34" charset="0"/>
                <a:cs typeface="Arial" panose="020B0604020202020204" pitchFamily="34" charset="0"/>
              </a:rPr>
              <a:t>kvinder bruger de mandlige frivillige </a:t>
            </a:r>
            <a:r>
              <a:rPr lang="da-DK" sz="1000" dirty="0" smtClean="0">
                <a:latin typeface="Arial" panose="020B0604020202020204" pitchFamily="34" charset="0"/>
                <a:ea typeface="Open Sans" panose="020B0606030504020204" pitchFamily="34" charset="0"/>
                <a:cs typeface="Arial" panose="020B0604020202020204" pitchFamily="34" charset="0"/>
              </a:rPr>
              <a:t>i højere grad 5-7 timer om ugen (17 %).</a:t>
            </a:r>
          </a:p>
          <a:p>
            <a:endParaRPr lang="da-DK" sz="1000" dirty="0">
              <a:latin typeface="Arial" panose="020B0604020202020204" pitchFamily="34" charset="0"/>
              <a:ea typeface="Open Sans" panose="020B0606030504020204" pitchFamily="34" charset="0"/>
              <a:cs typeface="Arial" panose="020B0604020202020204" pitchFamily="34" charset="0"/>
            </a:endParaRPr>
          </a:p>
          <a:p>
            <a:r>
              <a:rPr lang="da-DK" sz="1000" dirty="0" smtClean="0">
                <a:latin typeface="Arial" panose="020B0604020202020204" pitchFamily="34" charset="0"/>
                <a:ea typeface="Open Sans" panose="020B0606030504020204" pitchFamily="34" charset="0"/>
                <a:cs typeface="Arial" panose="020B0604020202020204" pitchFamily="34" charset="0"/>
              </a:rPr>
              <a:t>De største signifikante forskelle ses i relation til frivilligområder. Frivillige, der beskæftiger sig med PR og kommunikation, bruger i højere grad under 1 time om ugen på frivilligt arbejde i Ældre Sagen (30 %). Frivillige, som arbejder med motion og sundhed (66 %) og socialt arbejde (63 %), bruger i højere grad 1-4 timer om ugen på deres frivillige arbejde. Frivillige inden for IT og teknologi bruger i højere grad 5-7 timer om ugen på frivilligt arbejde (23 %), og frivillige inden for organisationsarbejde bruger i højere grad 21-30 timer om ugen (11 %).</a:t>
            </a:r>
          </a:p>
          <a:p>
            <a:r>
              <a:rPr lang="da-DK" sz="1000" dirty="0" smtClean="0">
                <a:latin typeface="Arial" panose="020B0604020202020204" pitchFamily="34" charset="0"/>
                <a:ea typeface="Open Sans" panose="020B0606030504020204" pitchFamily="34" charset="0"/>
                <a:cs typeface="Arial" panose="020B0604020202020204" pitchFamily="34" charset="0"/>
              </a:rPr>
              <a:t>De, der har været frivillige i Ældre Sagen i 11-15 år, bruger i højere grad 13-20 timer om ugen på frivilligt arbejde i Ældre Sagen (9 %). De frivillige, der er meget tilfredse med at være frivillig i Ældre Sagen, bruger i højere grad 5-7 timer om ugen på frivilligt arbejde (14 %).</a:t>
            </a:r>
            <a:endParaRPr lang="da-DK" sz="1000"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8" name="Content Placeholder 7"/>
          <p:cNvGraphicFramePr>
            <a:graphicFrameLocks noGrp="1"/>
          </p:cNvGraphicFramePr>
          <p:nvPr>
            <p:ph sz="quarter" idx="13"/>
            <p:extLst>
              <p:ext uri="{D42A27DB-BD31-4B8C-83A1-F6EECF244321}">
                <p14:modId xmlns:p14="http://schemas.microsoft.com/office/powerpoint/2010/main" val="2748996516"/>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79512" y="443711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28046954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da-DK" sz="3200" b="1" dirty="0" smtClean="0"/>
              <a:t>5.</a:t>
            </a:r>
            <a:r>
              <a:rPr lang="da-DK" sz="3200" dirty="0" smtClean="0"/>
              <a:t> </a:t>
            </a:r>
            <a:r>
              <a:rPr lang="da-DK" sz="3200" b="1" dirty="0" smtClean="0"/>
              <a:t>Tilfredshed</a:t>
            </a:r>
            <a:endParaRPr lang="da-DK" sz="3200" b="1" dirty="0"/>
          </a:p>
        </p:txBody>
      </p:sp>
    </p:spTree>
    <p:extLst>
      <p:ext uri="{BB962C8B-B14F-4D97-AF65-F5344CB8AC3E}">
        <p14:creationId xmlns:p14="http://schemas.microsoft.com/office/powerpoint/2010/main" val="1567938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35</a:t>
            </a:fld>
            <a:endParaRPr lang="da-DK" dirty="0"/>
          </a:p>
        </p:txBody>
      </p:sp>
      <p:sp>
        <p:nvSpPr>
          <p:cNvPr id="4" name="Content Placeholder 3"/>
          <p:cNvSpPr>
            <a:spLocks noGrp="1"/>
          </p:cNvSpPr>
          <p:nvPr>
            <p:ph sz="quarter" idx="16"/>
          </p:nvPr>
        </p:nvSpPr>
        <p:spPr/>
        <p:txBody>
          <a:bodyPr/>
          <a:lstStyle/>
          <a:p>
            <a:r>
              <a:rPr lang="da-DK" sz="2000" b="1" dirty="0"/>
              <a:t>Hvor tilfreds er du alt i alt med at være frivillig i Ældre Sagen? </a:t>
            </a:r>
            <a:endParaRPr lang="da-DK" sz="2000" dirty="0"/>
          </a:p>
        </p:txBody>
      </p:sp>
      <p:sp>
        <p:nvSpPr>
          <p:cNvPr id="5" name="Text Placeholder 4"/>
          <p:cNvSpPr>
            <a:spLocks noGrp="1"/>
          </p:cNvSpPr>
          <p:nvPr>
            <p:ph type="body" sz="quarter" idx="11"/>
          </p:nvPr>
        </p:nvSpPr>
        <p:spPr/>
        <p:txBody>
          <a:bodyPr/>
          <a:lstStyle/>
          <a:p>
            <a:r>
              <a:rPr lang="da-DK" dirty="0" smtClean="0">
                <a:latin typeface="Arial" panose="020B0604020202020204" pitchFamily="34" charset="0"/>
                <a:ea typeface="Open Sans" panose="020B0606030504020204" pitchFamily="34" charset="0"/>
                <a:cs typeface="Arial" panose="020B0604020202020204" pitchFamily="34" charset="0"/>
              </a:rPr>
              <a:t>Overordnet er de frivillige i Ældre Sagen yderst tilfredse med at være frivillige i Ældre Sagen. Hele 80 % er meget tilfredse og 14 % delvis tilfredse. Samlet set er 94 % af de frivillige tilfredse. Kun 3 % er meget utilfredse og 1 % delvis utilfredse. Gennemsnittet for tilfredsheden blandt de frivillige er 4,67.</a:t>
            </a:r>
          </a:p>
          <a:p>
            <a:endParaRPr lang="da-DK" dirty="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Frivillige med folkeskole 7 år eller kortere (86 %) samt folkeskole 10 år (85 %) er i højere grad meget tilfredse. Ser man på tilfredshed i forhold til nuværende beskæftigelse, er der signifikant flere, der har et deltids erhvervsarbejde, der er delvis tilfredse (29 %). Samtidig er signifikant flere af de ledige frivillige meget tilfredse med at være frivillig i Ældre Sagen (92 %). I relation til frivilligområde, er den eneste signifikante forskel, at frivillige inden for organisationsarbejde i højere grad er meget tilfredse (88 %). </a:t>
            </a:r>
          </a:p>
          <a:p>
            <a:endParaRPr lang="da-DK" dirty="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Der ses endvidere en sammenhæng mellem antal år som frivillig og tilfredsheden med at være frivillig i Ældre Sagen. Signifikant flere, som har været frivillige i 11-15 år (90 %) og i mere end 15 år (88 %), er meget tilfredse.</a:t>
            </a:r>
            <a:endParaRPr lang="da-DK"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4278745754"/>
              </p:ext>
            </p:extLst>
          </p:nvPr>
        </p:nvGraphicFramePr>
        <p:xfrm>
          <a:off x="250825" y="1052513"/>
          <a:ext cx="8137599"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351704" y="1700808"/>
            <a:ext cx="533452" cy="1015663"/>
          </a:xfrm>
          <a:prstGeom prst="rect">
            <a:avLst/>
          </a:prstGeom>
          <a:noFill/>
        </p:spPr>
        <p:txBody>
          <a:bodyPr wrap="square" rtlCol="0">
            <a:spAutoFit/>
          </a:bodyPr>
          <a:lstStyle/>
          <a:p>
            <a:r>
              <a:rPr lang="da-DK" sz="1200" b="1" dirty="0" smtClean="0"/>
              <a:t>GNS.</a:t>
            </a:r>
          </a:p>
          <a:p>
            <a:endParaRPr lang="da-DK" sz="1200" b="1" dirty="0" smtClean="0"/>
          </a:p>
          <a:p>
            <a:endParaRPr lang="da-DK" sz="1200" b="1" dirty="0"/>
          </a:p>
          <a:p>
            <a:endParaRPr lang="da-DK" sz="1200" b="1" dirty="0" smtClean="0"/>
          </a:p>
          <a:p>
            <a:r>
              <a:rPr lang="da-DK" sz="1200" b="1" dirty="0" smtClean="0"/>
              <a:t>4,67</a:t>
            </a:r>
            <a:endParaRPr lang="da-DK" sz="1200" b="1" dirty="0"/>
          </a:p>
        </p:txBody>
      </p:sp>
      <p:sp>
        <p:nvSpPr>
          <p:cNvPr id="8" name="TextBox 7"/>
          <p:cNvSpPr txBox="1"/>
          <p:nvPr/>
        </p:nvSpPr>
        <p:spPr>
          <a:xfrm>
            <a:off x="179512" y="443711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3" name="TextBox 2"/>
          <p:cNvSpPr txBox="1"/>
          <p:nvPr/>
        </p:nvSpPr>
        <p:spPr>
          <a:xfrm>
            <a:off x="4283968" y="1296344"/>
            <a:ext cx="636713" cy="369332"/>
          </a:xfrm>
          <a:prstGeom prst="rect">
            <a:avLst/>
          </a:prstGeom>
          <a:noFill/>
        </p:spPr>
        <p:txBody>
          <a:bodyPr wrap="none" rtlCol="0">
            <a:spAutoFit/>
          </a:bodyPr>
          <a:lstStyle/>
          <a:p>
            <a:r>
              <a:rPr lang="da-DK" dirty="0" smtClean="0"/>
              <a:t>94 %</a:t>
            </a:r>
            <a:endParaRPr lang="da-DK" dirty="0"/>
          </a:p>
        </p:txBody>
      </p:sp>
      <p:sp>
        <p:nvSpPr>
          <p:cNvPr id="9" name="TextBox 8"/>
          <p:cNvSpPr txBox="1"/>
          <p:nvPr/>
        </p:nvSpPr>
        <p:spPr>
          <a:xfrm>
            <a:off x="5212748" y="836712"/>
            <a:ext cx="3672408" cy="938719"/>
          </a:xfrm>
          <a:prstGeom prst="rect">
            <a:avLst/>
          </a:prstGeom>
          <a:noFill/>
        </p:spPr>
        <p:txBody>
          <a:bodyPr wrap="square" rtlCol="0">
            <a:spAutoFit/>
          </a:bodyPr>
          <a:lstStyle/>
          <a:p>
            <a:r>
              <a:rPr lang="da-DK" sz="11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Spørgsmålet er stillet som et skalaspørgsmål. Den anvendte skala er 1-5, hvor 1 er ‘meget utilfreds’ og 5 er ‘meget tilfreds’. Der har været anvendt følgende formulering: Hvor tilfreds er du alt i alt med at være frivillig i Ældre Sagen?</a:t>
            </a:r>
            <a:endParaRPr lang="da-DK" sz="1100" b="1"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35499700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36</a:t>
            </a:fld>
            <a:endParaRPr lang="da-DK" dirty="0"/>
          </a:p>
        </p:txBody>
      </p:sp>
      <p:sp>
        <p:nvSpPr>
          <p:cNvPr id="4" name="Content Placeholder 3"/>
          <p:cNvSpPr>
            <a:spLocks noGrp="1"/>
          </p:cNvSpPr>
          <p:nvPr>
            <p:ph sz="quarter" idx="16"/>
          </p:nvPr>
        </p:nvSpPr>
        <p:spPr/>
        <p:txBody>
          <a:bodyPr/>
          <a:lstStyle/>
          <a:p>
            <a:r>
              <a:rPr lang="da-DK" sz="2000" b="1" dirty="0"/>
              <a:t>Hvor tilfreds er du alt i alt med at være frivillig i Ældre Sagen? </a:t>
            </a:r>
            <a:r>
              <a:rPr lang="da-DK" sz="2000" b="1" dirty="0" smtClean="0"/>
              <a:t>(Køn)</a:t>
            </a:r>
            <a:endParaRPr lang="da-DK" sz="2000" dirty="0"/>
          </a:p>
        </p:txBody>
      </p:sp>
      <p:sp>
        <p:nvSpPr>
          <p:cNvPr id="5" name="Text Placeholder 4"/>
          <p:cNvSpPr>
            <a:spLocks noGrp="1"/>
          </p:cNvSpPr>
          <p:nvPr>
            <p:ph type="body" sz="quarter" idx="11"/>
          </p:nvPr>
        </p:nvSpPr>
        <p:spPr/>
        <p:txBody>
          <a:bodyPr/>
          <a:lstStyle/>
          <a:p>
            <a:r>
              <a:rPr lang="da-DK" sz="1200" dirty="0" smtClean="0">
                <a:latin typeface="Arial" panose="020B0604020202020204" pitchFamily="34" charset="0"/>
              </a:rPr>
              <a:t>Der er ingen signifikant forskel på de kvindelige og mandlige frivilliges tilfredshed med at være frivillig i Ældre Sagen.</a:t>
            </a:r>
            <a:endParaRPr lang="da-DK" sz="1200" dirty="0">
              <a:latin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1325809875"/>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2808312" cy="246221"/>
          </a:xfrm>
          <a:prstGeom prst="rect">
            <a:avLst/>
          </a:prstGeom>
          <a:noFill/>
        </p:spPr>
        <p:txBody>
          <a:bodyPr wrap="square" rtlCol="0">
            <a:spAutoFit/>
          </a:bodyPr>
          <a:lstStyle/>
          <a:p>
            <a:r>
              <a:rPr lang="da-DK" altLang="ko-KR"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altLang="ko-KR" sz="1000" dirty="0">
                <a:solidFill>
                  <a:srgbClr val="534A46"/>
                </a:solidFill>
                <a:latin typeface="Arial" panose="020B0604020202020204" pitchFamily="34" charset="0"/>
                <a:ea typeface="Open Sans" panose="020B0606030504020204" pitchFamily="34" charset="0"/>
                <a:cs typeface="Arial" panose="020B0604020202020204" pitchFamily="34" charset="0"/>
              </a:rPr>
              <a:t>Mænd </a:t>
            </a:r>
            <a:r>
              <a:rPr lang="da-DK" altLang="ko-KR"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t>
            </a:r>
            <a:r>
              <a:rPr lang="da-DK" altLang="ko-KR" sz="1000" dirty="0">
                <a:solidFill>
                  <a:srgbClr val="534A46"/>
                </a:solidFill>
                <a:latin typeface="Arial" panose="020B0604020202020204" pitchFamily="34" charset="0"/>
                <a:ea typeface="Open Sans" panose="020B0606030504020204" pitchFamily="34" charset="0"/>
                <a:cs typeface="Arial" panose="020B0604020202020204" pitchFamily="34" charset="0"/>
              </a:rPr>
              <a:t>351), Kvinder (649</a:t>
            </a:r>
            <a:r>
              <a:rPr lang="da-DK" altLang="ko-KR"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42897489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37</a:t>
            </a:fld>
            <a:endParaRPr lang="da-DK" dirty="0"/>
          </a:p>
        </p:txBody>
      </p:sp>
      <p:sp>
        <p:nvSpPr>
          <p:cNvPr id="4" name="Content Placeholder 3"/>
          <p:cNvSpPr>
            <a:spLocks noGrp="1"/>
          </p:cNvSpPr>
          <p:nvPr>
            <p:ph sz="quarter" idx="16"/>
          </p:nvPr>
        </p:nvSpPr>
        <p:spPr/>
        <p:txBody>
          <a:bodyPr/>
          <a:lstStyle/>
          <a:p>
            <a:r>
              <a:rPr lang="da-DK" sz="2000" b="1" dirty="0"/>
              <a:t>Hvor tilfreds er du alt i alt med at være frivillig i Ældre Sagen? </a:t>
            </a:r>
            <a:r>
              <a:rPr lang="da-DK" sz="2000" b="1" dirty="0" smtClean="0"/>
              <a:t>(Alder)</a:t>
            </a:r>
            <a:endParaRPr lang="da-DK" sz="2000" dirty="0"/>
          </a:p>
        </p:txBody>
      </p:sp>
      <p:sp>
        <p:nvSpPr>
          <p:cNvPr id="5" name="Text Placeholder 4"/>
          <p:cNvSpPr>
            <a:spLocks noGrp="1"/>
          </p:cNvSpPr>
          <p:nvPr>
            <p:ph type="body" sz="quarter" idx="11"/>
          </p:nvPr>
        </p:nvSpPr>
        <p:spPr/>
        <p:txBody>
          <a:bodyPr/>
          <a:lstStyle/>
          <a:p>
            <a:r>
              <a:rPr lang="da-DK" sz="1200" dirty="0" smtClean="0">
                <a:latin typeface="Arial" panose="020B0604020202020204" pitchFamily="34" charset="0"/>
                <a:ea typeface="Open Sans" panose="020B0606030504020204" pitchFamily="34" charset="0"/>
                <a:cs typeface="Arial" panose="020B0604020202020204" pitchFamily="34" charset="0"/>
              </a:rPr>
              <a:t>De </a:t>
            </a:r>
            <a:r>
              <a:rPr lang="da-DK" sz="1200" dirty="0">
                <a:latin typeface="Arial" panose="020B0604020202020204" pitchFamily="34" charset="0"/>
                <a:ea typeface="Open Sans" panose="020B0606030504020204" pitchFamily="34" charset="0"/>
                <a:cs typeface="Arial" panose="020B0604020202020204" pitchFamily="34" charset="0"/>
              </a:rPr>
              <a:t>75-79 årige er i højere grad meget tilfredse med at være frivillig i Ældre Sagen (89 </a:t>
            </a:r>
            <a:r>
              <a:rPr lang="da-DK" sz="1200" dirty="0" smtClean="0">
                <a:latin typeface="Arial" panose="020B0604020202020204" pitchFamily="34" charset="0"/>
                <a:ea typeface="Open Sans" panose="020B0606030504020204" pitchFamily="34" charset="0"/>
                <a:cs typeface="Arial" panose="020B0604020202020204" pitchFamily="34" charset="0"/>
              </a:rPr>
              <a:t>%). Samtidig er det også denne aldersgruppe, hvor færrest (1 %)  er meget utilfredse. </a:t>
            </a:r>
            <a:r>
              <a:rPr lang="da-DK" sz="1200" dirty="0">
                <a:latin typeface="Arial" panose="020B0604020202020204" pitchFamily="34" charset="0"/>
                <a:ea typeface="Open Sans" panose="020B0606030504020204" pitchFamily="34" charset="0"/>
                <a:cs typeface="Arial" panose="020B0604020202020204" pitchFamily="34" charset="0"/>
              </a:rPr>
              <a:t>De 65-69 årige er derimod i mindre grad meget tilfredse (75 %). Det er dog vigtigt at understrege, at der stadig er tale om en meget høj andel af tilfredse frivillige i denne aldersgruppe</a:t>
            </a:r>
            <a:r>
              <a:rPr lang="da-DK" sz="1200" dirty="0" smtClean="0">
                <a:latin typeface="Arial" panose="020B0604020202020204" pitchFamily="34" charset="0"/>
                <a:ea typeface="Open Sans" panose="020B0606030504020204" pitchFamily="34" charset="0"/>
                <a:cs typeface="Arial" panose="020B0604020202020204" pitchFamily="34" charset="0"/>
              </a:rPr>
              <a:t>. Blandt de frivillige, som er under 65 år, er der ingen (0 %), der er delvis utilfredse.</a:t>
            </a:r>
            <a:endParaRPr lang="da-DK" sz="1200" dirty="0"/>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876490162"/>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280412" y="1016512"/>
            <a:ext cx="511552" cy="584775"/>
          </a:xfrm>
          <a:prstGeom prst="rect">
            <a:avLst/>
          </a:prstGeom>
          <a:noFill/>
        </p:spPr>
        <p:txBody>
          <a:bodyPr wrap="square" rtlCol="0">
            <a:spAutoFit/>
          </a:bodyPr>
          <a:lstStyle/>
          <a:p>
            <a:r>
              <a:rPr lang="da-DK" sz="1000" b="1" dirty="0" smtClean="0"/>
              <a:t>GNS.</a:t>
            </a:r>
          </a:p>
          <a:p>
            <a:endParaRPr lang="da-DK" sz="1200" b="1" dirty="0" smtClean="0"/>
          </a:p>
          <a:p>
            <a:r>
              <a:rPr lang="da-DK" sz="1000" b="1" dirty="0" smtClean="0"/>
              <a:t>4,59</a:t>
            </a:r>
            <a:endParaRPr lang="da-DK" sz="1000" b="1" dirty="0"/>
          </a:p>
        </p:txBody>
      </p:sp>
      <p:sp>
        <p:nvSpPr>
          <p:cNvPr id="8" name="TextBox 7"/>
          <p:cNvSpPr txBox="1"/>
          <p:nvPr/>
        </p:nvSpPr>
        <p:spPr>
          <a:xfrm>
            <a:off x="8244408" y="2348880"/>
            <a:ext cx="583560" cy="338554"/>
          </a:xfrm>
          <a:prstGeom prst="rect">
            <a:avLst/>
          </a:prstGeom>
          <a:noFill/>
        </p:spPr>
        <p:txBody>
          <a:bodyPr wrap="square" rtlCol="0">
            <a:spAutoFit/>
          </a:bodyPr>
          <a:lstStyle/>
          <a:p>
            <a:endParaRPr lang="da-DK" sz="600" dirty="0" smtClean="0"/>
          </a:p>
          <a:p>
            <a:r>
              <a:rPr lang="da-DK" sz="1000" b="1" dirty="0" smtClean="0"/>
              <a:t>4,69</a:t>
            </a:r>
            <a:endParaRPr lang="da-DK" sz="1000" b="1" dirty="0"/>
          </a:p>
        </p:txBody>
      </p:sp>
      <p:sp>
        <p:nvSpPr>
          <p:cNvPr id="9" name="TextBox 8"/>
          <p:cNvSpPr txBox="1"/>
          <p:nvPr/>
        </p:nvSpPr>
        <p:spPr>
          <a:xfrm>
            <a:off x="8244408" y="3464291"/>
            <a:ext cx="583560" cy="338554"/>
          </a:xfrm>
          <a:prstGeom prst="rect">
            <a:avLst/>
          </a:prstGeom>
          <a:noFill/>
        </p:spPr>
        <p:txBody>
          <a:bodyPr wrap="square" rtlCol="0">
            <a:spAutoFit/>
          </a:bodyPr>
          <a:lstStyle/>
          <a:p>
            <a:endParaRPr lang="da-DK" sz="600" dirty="0" smtClean="0"/>
          </a:p>
          <a:p>
            <a:r>
              <a:rPr lang="da-DK" sz="1000" b="1" dirty="0" smtClean="0"/>
              <a:t>4,74</a:t>
            </a:r>
            <a:endParaRPr lang="da-DK" sz="1000" b="1" dirty="0"/>
          </a:p>
        </p:txBody>
      </p:sp>
      <p:sp>
        <p:nvSpPr>
          <p:cNvPr id="11" name="TextBox 10"/>
          <p:cNvSpPr txBox="1"/>
          <p:nvPr/>
        </p:nvSpPr>
        <p:spPr>
          <a:xfrm>
            <a:off x="179512" y="4437112"/>
            <a:ext cx="8575784" cy="246221"/>
          </a:xfrm>
          <a:prstGeom prst="rect">
            <a:avLst/>
          </a:prstGeom>
          <a:noFill/>
        </p:spPr>
        <p:txBody>
          <a:bodyPr wrap="square" rtlCol="0">
            <a:spAutoFit/>
          </a:bodyPr>
          <a:lstStyle/>
          <a:p>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Base:</a:t>
            </a:r>
            <a:r>
              <a:rPr lang="da-DK" altLang="ko-KR"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 </a:t>
            </a:r>
            <a:r>
              <a:rPr lang="da-DK" altLang="ko-KR" sz="1000" dirty="0">
                <a:solidFill>
                  <a:srgbClr val="534A46"/>
                </a:solidFill>
                <a:latin typeface="Arial" panose="020B0604020202020204" pitchFamily="34" charset="0"/>
                <a:ea typeface="Open Sans" panose="020B0606030504020204" pitchFamily="34" charset="0"/>
                <a:cs typeface="Arial" panose="020B0604020202020204" pitchFamily="34" charset="0"/>
              </a:rPr>
              <a:t>Under 65 år </a:t>
            </a:r>
            <a:r>
              <a:rPr lang="da-DK" altLang="ko-KR"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t>
            </a:r>
            <a:r>
              <a:rPr lang="da-DK" altLang="ko-KR" sz="1000" dirty="0">
                <a:solidFill>
                  <a:srgbClr val="534A46"/>
                </a:solidFill>
                <a:latin typeface="Arial" panose="020B0604020202020204" pitchFamily="34" charset="0"/>
                <a:ea typeface="Open Sans" panose="020B0606030504020204" pitchFamily="34" charset="0"/>
                <a:cs typeface="Arial" panose="020B0604020202020204" pitchFamily="34" charset="0"/>
              </a:rPr>
              <a:t>166), 65-69 år (270), 70-74 år (292), 75-79 år (161), 80 år+ (106</a:t>
            </a:r>
            <a:r>
              <a:rPr lang="da-DK" altLang="ko-KR"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 Enkeltsvar</a:t>
            </a:r>
            <a:endParaRPr lang="da-DK" alt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23694010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sz="quarter" idx="13"/>
            <p:extLst>
              <p:ext uri="{D42A27DB-BD31-4B8C-83A1-F6EECF244321}">
                <p14:modId xmlns:p14="http://schemas.microsoft.com/office/powerpoint/2010/main" val="1705905315"/>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2" name="Slide Number Placeholder 1"/>
          <p:cNvSpPr>
            <a:spLocks noGrp="1"/>
          </p:cNvSpPr>
          <p:nvPr>
            <p:ph type="sldNum" sz="quarter" idx="10"/>
          </p:nvPr>
        </p:nvSpPr>
        <p:spPr/>
        <p:txBody>
          <a:bodyPr/>
          <a:lstStyle/>
          <a:p>
            <a:fld id="{CA4DA681-0FBF-49FE-9E78-8A28BACF3F5C}" type="slidenum">
              <a:rPr lang="da-DK" smtClean="0"/>
              <a:pPr/>
              <a:t>38</a:t>
            </a:fld>
            <a:endParaRPr lang="da-DK" dirty="0"/>
          </a:p>
        </p:txBody>
      </p:sp>
      <p:sp>
        <p:nvSpPr>
          <p:cNvPr id="4" name="Content Placeholder 3"/>
          <p:cNvSpPr>
            <a:spLocks noGrp="1"/>
          </p:cNvSpPr>
          <p:nvPr>
            <p:ph sz="quarter" idx="16"/>
          </p:nvPr>
        </p:nvSpPr>
        <p:spPr/>
        <p:txBody>
          <a:bodyPr/>
          <a:lstStyle/>
          <a:p>
            <a:r>
              <a:rPr lang="da-DK" sz="2000" b="1" dirty="0"/>
              <a:t>Hvor tilfreds er du alt i alt med at være frivillig i Ældre Sagen? </a:t>
            </a:r>
            <a:r>
              <a:rPr lang="da-DK" sz="2000" b="1" dirty="0" smtClean="0"/>
              <a:t>(Distrikter)</a:t>
            </a:r>
            <a:endParaRPr lang="da-DK" sz="2000" dirty="0"/>
          </a:p>
        </p:txBody>
      </p:sp>
      <p:sp>
        <p:nvSpPr>
          <p:cNvPr id="5" name="Text Placeholder 4"/>
          <p:cNvSpPr>
            <a:spLocks noGrp="1"/>
          </p:cNvSpPr>
          <p:nvPr>
            <p:ph type="body" sz="quarter" idx="11"/>
          </p:nvPr>
        </p:nvSpPr>
        <p:spPr/>
        <p:txBody>
          <a:bodyPr/>
          <a:lstStyle/>
          <a:p>
            <a:r>
              <a:rPr lang="da-DK" sz="1200" dirty="0" smtClean="0">
                <a:latin typeface="Arial" panose="020B0604020202020204" pitchFamily="34" charset="0"/>
                <a:ea typeface="Open Sans" panose="020B0606030504020204" pitchFamily="34" charset="0"/>
                <a:cs typeface="Arial" panose="020B0604020202020204" pitchFamily="34" charset="0"/>
              </a:rPr>
              <a:t>Overordnet set er der ikke store forskelle distrikterne imellem. Tilfredsheden med at være frivillig i Ældre Sagen er generelt høj. Frivillige </a:t>
            </a:r>
            <a:r>
              <a:rPr lang="da-DK" sz="1200" dirty="0">
                <a:latin typeface="Arial" panose="020B0604020202020204" pitchFamily="34" charset="0"/>
                <a:ea typeface="Open Sans" panose="020B0606030504020204" pitchFamily="34" charset="0"/>
                <a:cs typeface="Arial" panose="020B0604020202020204" pitchFamily="34" charset="0"/>
              </a:rPr>
              <a:t>i distrikt 6 </a:t>
            </a:r>
            <a:r>
              <a:rPr lang="da-DK" sz="1200" dirty="0" smtClean="0">
                <a:latin typeface="Arial" panose="020B0604020202020204" pitchFamily="34" charset="0"/>
                <a:ea typeface="Open Sans" panose="020B0606030504020204" pitchFamily="34" charset="0"/>
                <a:cs typeface="Arial" panose="020B0604020202020204" pitchFamily="34" charset="0"/>
              </a:rPr>
              <a:t>er dog </a:t>
            </a:r>
            <a:r>
              <a:rPr lang="da-DK" sz="1200" dirty="0">
                <a:latin typeface="Arial" panose="020B0604020202020204" pitchFamily="34" charset="0"/>
                <a:ea typeface="Open Sans" panose="020B0606030504020204" pitchFamily="34" charset="0"/>
                <a:cs typeface="Arial" panose="020B0604020202020204" pitchFamily="34" charset="0"/>
              </a:rPr>
              <a:t>i højere grad meget utilfredse med at være frivillig i Ældre Sagen (10 </a:t>
            </a:r>
            <a:r>
              <a:rPr lang="da-DK" sz="1200" dirty="0" smtClean="0">
                <a:latin typeface="Arial" panose="020B0604020202020204" pitchFamily="34" charset="0"/>
                <a:ea typeface="Open Sans" panose="020B0606030504020204" pitchFamily="34" charset="0"/>
                <a:cs typeface="Arial" panose="020B0604020202020204" pitchFamily="34" charset="0"/>
              </a:rPr>
              <a:t>%). Der er imidlertid stadig en høj grad af tilfredshed i distriktet, da hele 88 % svarer, at de enten er meget tilfredse eller delvis tilfredse. I distrikt 1, 2, 7 og 9 er der ingen (0 % i alle fire distrikter), der svarer, at de er delvis utilfredse. I distrikt 8 svarer ingen (0 %), at de er meget utilfredse.</a:t>
            </a:r>
            <a:endParaRPr lang="da-DK" sz="1200" dirty="0"/>
          </a:p>
        </p:txBody>
      </p:sp>
      <p:sp>
        <p:nvSpPr>
          <p:cNvPr id="9" name="TextBox 8"/>
          <p:cNvSpPr txBox="1"/>
          <p:nvPr/>
        </p:nvSpPr>
        <p:spPr>
          <a:xfrm>
            <a:off x="8534792" y="908720"/>
            <a:ext cx="609208" cy="3046988"/>
          </a:xfrm>
          <a:prstGeom prst="rect">
            <a:avLst/>
          </a:prstGeom>
          <a:noFill/>
        </p:spPr>
        <p:txBody>
          <a:bodyPr wrap="square" rtlCol="0">
            <a:spAutoFit/>
          </a:bodyPr>
          <a:lstStyle/>
          <a:p>
            <a:r>
              <a:rPr lang="da-DK" sz="1100" b="1" dirty="0" smtClean="0"/>
              <a:t>GNS.</a:t>
            </a:r>
          </a:p>
          <a:p>
            <a:endParaRPr lang="da-DK" sz="900" b="1" dirty="0" smtClean="0"/>
          </a:p>
          <a:p>
            <a:r>
              <a:rPr lang="da-DK" sz="900" b="1" dirty="0" smtClean="0"/>
              <a:t>4,71</a:t>
            </a:r>
          </a:p>
          <a:p>
            <a:endParaRPr lang="da-DK" sz="900" b="1" dirty="0" smtClean="0"/>
          </a:p>
          <a:p>
            <a:r>
              <a:rPr lang="da-DK" sz="900" b="1" dirty="0" smtClean="0"/>
              <a:t>4,78</a:t>
            </a:r>
          </a:p>
          <a:p>
            <a:endParaRPr lang="da-DK" sz="1000" b="1" dirty="0" smtClean="0"/>
          </a:p>
          <a:p>
            <a:r>
              <a:rPr lang="da-DK" sz="900" b="1" dirty="0" smtClean="0"/>
              <a:t>4,7</a:t>
            </a:r>
          </a:p>
          <a:p>
            <a:endParaRPr lang="da-DK" sz="900" b="1" dirty="0" smtClean="0"/>
          </a:p>
          <a:p>
            <a:r>
              <a:rPr lang="da-DK" sz="900" b="1" dirty="0" smtClean="0"/>
              <a:t>4,7</a:t>
            </a:r>
          </a:p>
          <a:p>
            <a:endParaRPr lang="da-DK" sz="800" b="1" dirty="0" smtClean="0"/>
          </a:p>
          <a:p>
            <a:r>
              <a:rPr lang="da-DK" sz="900" b="1" dirty="0" smtClean="0"/>
              <a:t>4,7</a:t>
            </a:r>
          </a:p>
          <a:p>
            <a:endParaRPr lang="da-DK" sz="900" b="1" dirty="0" smtClean="0"/>
          </a:p>
          <a:p>
            <a:r>
              <a:rPr lang="da-DK" sz="900" b="1" dirty="0" smtClean="0"/>
              <a:t>4,42</a:t>
            </a:r>
          </a:p>
          <a:p>
            <a:endParaRPr lang="da-DK" sz="900" b="1" dirty="0" smtClean="0"/>
          </a:p>
          <a:p>
            <a:r>
              <a:rPr lang="da-DK" sz="900" b="1" dirty="0" smtClean="0"/>
              <a:t>4,63</a:t>
            </a:r>
          </a:p>
          <a:p>
            <a:endParaRPr lang="da-DK" sz="1000" b="1" dirty="0" smtClean="0"/>
          </a:p>
          <a:p>
            <a:r>
              <a:rPr lang="da-DK" sz="900" b="1" dirty="0" smtClean="0"/>
              <a:t>4,75</a:t>
            </a:r>
          </a:p>
          <a:p>
            <a:endParaRPr lang="da-DK" sz="900" b="1" dirty="0" smtClean="0"/>
          </a:p>
          <a:p>
            <a:r>
              <a:rPr lang="da-DK" sz="900" b="1" dirty="0" smtClean="0"/>
              <a:t>4,76</a:t>
            </a:r>
          </a:p>
          <a:p>
            <a:endParaRPr lang="da-DK" sz="1000" b="1" dirty="0" smtClean="0"/>
          </a:p>
          <a:p>
            <a:r>
              <a:rPr lang="da-DK" sz="900" b="1" dirty="0" smtClean="0"/>
              <a:t>4,6</a:t>
            </a:r>
            <a:endParaRPr lang="da-DK" sz="900" b="1" dirty="0"/>
          </a:p>
        </p:txBody>
      </p:sp>
      <p:sp>
        <p:nvSpPr>
          <p:cNvPr id="8" name="TextBox 7"/>
          <p:cNvSpPr txBox="1"/>
          <p:nvPr/>
        </p:nvSpPr>
        <p:spPr>
          <a:xfrm>
            <a:off x="179512" y="4437112"/>
            <a:ext cx="8818120" cy="369332"/>
          </a:xfrm>
          <a:prstGeom prst="rect">
            <a:avLst/>
          </a:prstGeom>
          <a:noFill/>
        </p:spPr>
        <p:txBody>
          <a:bodyPr wrap="square" rtlCol="0">
            <a:spAutoFit/>
          </a:bodyPr>
          <a:lstStyle/>
          <a:p>
            <a:pPr>
              <a:spcBef>
                <a:spcPct val="50000"/>
              </a:spcBef>
            </a:pPr>
            <a:r>
              <a:rPr lang="da-DK" sz="900" dirty="0" smtClean="0">
                <a:solidFill>
                  <a:srgbClr val="534A46"/>
                </a:solidFill>
                <a:latin typeface="Arial" panose="020B0604020202020204" pitchFamily="34" charset="0"/>
                <a:ea typeface="Open Sans" panose="020B0606030504020204" pitchFamily="34" charset="0"/>
                <a:cs typeface="Arial" panose="020B0604020202020204" pitchFamily="34" charset="0"/>
              </a:rPr>
              <a:t>Base</a:t>
            </a:r>
            <a:r>
              <a:rPr lang="da-DK" altLang="ko-KR" sz="900" dirty="0" smtClean="0">
                <a:solidFill>
                  <a:srgbClr val="534A46"/>
                </a:solidFill>
                <a:latin typeface="Arial" panose="020B0604020202020204" pitchFamily="34" charset="0"/>
                <a:ea typeface="Open Sans" panose="020B0606030504020204" pitchFamily="34" charset="0"/>
                <a:cs typeface="Arial" panose="020B0604020202020204" pitchFamily="34" charset="0"/>
              </a:rPr>
              <a:t>: </a:t>
            </a:r>
            <a:r>
              <a:rPr lang="da-DK" altLang="ko-KR" sz="900" dirty="0">
                <a:solidFill>
                  <a:srgbClr val="534A46"/>
                </a:solidFill>
                <a:latin typeface="Arial" panose="020B0604020202020204" pitchFamily="34" charset="0"/>
                <a:ea typeface="Open Sans" panose="020B0606030504020204" pitchFamily="34" charset="0"/>
                <a:cs typeface="Arial" panose="020B0604020202020204" pitchFamily="34" charset="0"/>
              </a:rPr>
              <a:t>Distrikt 1 (95), Distrikt 2 (67) , Distrikt 3 (140) , Distrikt 4 (80) , Distrikt 5 (61) , Distrikt 6 (91) , Distrikt 7 (52) , Distrikt 8 (111) , Distrikt 9 (122) , Distrikt 10 (181) </a:t>
            </a:r>
            <a:r>
              <a:rPr lang="da-DK" altLang="ko-KR" sz="900" dirty="0" smtClean="0">
                <a:solidFill>
                  <a:srgbClr val="534A46"/>
                </a:solidFill>
                <a:latin typeface="Arial" panose="020B0604020202020204" pitchFamily="34" charset="0"/>
                <a:ea typeface="Open Sans" panose="020B0606030504020204" pitchFamily="34" charset="0"/>
                <a:cs typeface="Arial" panose="020B0604020202020204" pitchFamily="34" charset="0"/>
              </a:rPr>
              <a:t>. Enkeltsvar</a:t>
            </a:r>
            <a:endParaRPr lang="da-DK" altLang="da-DK" sz="9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7187882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39</a:t>
            </a:fld>
            <a:endParaRPr lang="da-DK" dirty="0"/>
          </a:p>
        </p:txBody>
      </p:sp>
      <p:sp>
        <p:nvSpPr>
          <p:cNvPr id="4" name="Content Placeholder 3"/>
          <p:cNvSpPr>
            <a:spLocks noGrp="1"/>
          </p:cNvSpPr>
          <p:nvPr>
            <p:ph sz="quarter" idx="16"/>
          </p:nvPr>
        </p:nvSpPr>
        <p:spPr/>
        <p:txBody>
          <a:bodyPr/>
          <a:lstStyle/>
          <a:p>
            <a:r>
              <a:rPr lang="da-DK" sz="2200" b="1" dirty="0"/>
              <a:t>Vil du anbefale andre at blive frivillig i Ældre Sagen?</a:t>
            </a:r>
            <a:endParaRPr lang="da-DK" sz="2200" dirty="0"/>
          </a:p>
        </p:txBody>
      </p:sp>
      <p:sp>
        <p:nvSpPr>
          <p:cNvPr id="5" name="Text Placeholder 4"/>
          <p:cNvSpPr>
            <a:spLocks noGrp="1"/>
          </p:cNvSpPr>
          <p:nvPr>
            <p:ph type="body" sz="quarter" idx="11"/>
          </p:nvPr>
        </p:nvSpPr>
        <p:spPr/>
        <p:txBody>
          <a:bodyPr/>
          <a:lstStyle/>
          <a:p>
            <a:r>
              <a:rPr lang="da-DK" sz="1000" dirty="0" smtClean="0">
                <a:latin typeface="Arial" panose="020B0604020202020204" pitchFamily="34" charset="0"/>
                <a:ea typeface="Open Sans" panose="020B0606030504020204" pitchFamily="34" charset="0"/>
                <a:cs typeface="Arial" panose="020B0604020202020204" pitchFamily="34" charset="0"/>
              </a:rPr>
              <a:t>Hele 90 % af de frivillige vil helt sikkert anbefale andre at blive frivillige i Ældre Sagen. Dette er særdeles positivt, idet netop anbefaling fra andre er den mest benyttede rekrutteringsform blandt nye frivillige. Det betyder med andre ord, at fundamentet for fremtidig rekruttering af nye frivillige er tilstede.  </a:t>
            </a:r>
          </a:p>
          <a:p>
            <a:endParaRPr lang="da-DK" sz="1000" dirty="0">
              <a:latin typeface="Arial" panose="020B0604020202020204" pitchFamily="34" charset="0"/>
              <a:ea typeface="Open Sans" panose="020B0606030504020204" pitchFamily="34" charset="0"/>
              <a:cs typeface="Arial" panose="020B0604020202020204" pitchFamily="34" charset="0"/>
            </a:endParaRPr>
          </a:p>
          <a:p>
            <a:r>
              <a:rPr lang="da-DK" sz="1000" dirty="0" smtClean="0">
                <a:latin typeface="Arial" panose="020B0604020202020204" pitchFamily="34" charset="0"/>
                <a:ea typeface="Open Sans" panose="020B0606030504020204" pitchFamily="34" charset="0"/>
                <a:cs typeface="Arial" panose="020B0604020202020204" pitchFamily="34" charset="0"/>
              </a:rPr>
              <a:t>De kvindelige frivillige vil i højere grad helt sikkert anbefale andre at blive frivillige i Ældre Sagen (92 %). Mændene vil i højere grad måske anbefale det til andre (11 %). De største ambassadører for Ældre Sagens frivillige finder man i distrikt 1 og distrikt 7. Her vil henholdsvis 95 % og 96 % af de frivillige anbefale andre at blive frivillige i Ældre Sagen. De frivillige, som er ledige, vil ligeledes i højere grad anbefale andre at blive frivillige i Ældre Sagen (96 %). Der er en sammenhæng mellem antal år som frivillig i Ældre Sagen og det at ville anbefale andre at blive frivillig i Ældre Sagen. Jo flere år man har været frivillig, jo mere sandsynligt er det, at man vil anbefale det til andre. Ikke overraskende er der ligeledes en sammenhæng mellem tilfredsheden med at være frivillig og lysten til at anbefale det til andre. Signifikant flere af de meget tilfredse frivillige vil helt sikkert anbefale det til andre (92 %).</a:t>
            </a:r>
            <a:r>
              <a:rPr lang="da-DK" sz="1200" dirty="0" smtClean="0">
                <a:latin typeface="Arial" panose="020B0604020202020204" pitchFamily="34" charset="0"/>
                <a:ea typeface="Open Sans" panose="020B0606030504020204" pitchFamily="34" charset="0"/>
                <a:cs typeface="Arial" panose="020B0604020202020204" pitchFamily="34" charset="0"/>
              </a:rPr>
              <a:t> </a:t>
            </a:r>
            <a:endParaRPr lang="da-DK" sz="1200"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8" name="Content Placeholder 7"/>
          <p:cNvGraphicFramePr>
            <a:graphicFrameLocks noGrp="1"/>
          </p:cNvGraphicFramePr>
          <p:nvPr>
            <p:ph sz="quarter" idx="13"/>
            <p:extLst>
              <p:ext uri="{D42A27DB-BD31-4B8C-83A1-F6EECF244321}">
                <p14:modId xmlns:p14="http://schemas.microsoft.com/office/powerpoint/2010/main" val="4016905506"/>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79512" y="443711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3574011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4</a:t>
            </a:fld>
            <a:endParaRPr lang="da-DK" dirty="0"/>
          </a:p>
        </p:txBody>
      </p:sp>
      <p:sp>
        <p:nvSpPr>
          <p:cNvPr id="3" name="Content Placeholder 2"/>
          <p:cNvSpPr>
            <a:spLocks noGrp="1"/>
          </p:cNvSpPr>
          <p:nvPr>
            <p:ph sz="quarter" idx="13"/>
          </p:nvPr>
        </p:nvSpPr>
        <p:spPr/>
        <p:txBody>
          <a:bodyPr/>
          <a:lstStyle/>
          <a:p>
            <a:r>
              <a:rPr lang="da-DK" sz="1800" dirty="0" smtClean="0">
                <a:latin typeface="Arial" panose="020B0604020202020204" pitchFamily="34" charset="0"/>
                <a:ea typeface="Open Sans" panose="020B0606030504020204" pitchFamily="34" charset="0"/>
                <a:cs typeface="Arial" panose="020B0604020202020204" pitchFamily="34" charset="0"/>
              </a:rPr>
              <a:t>Profil </a:t>
            </a:r>
            <a:r>
              <a:rPr lang="da-DK" sz="1800" dirty="0">
                <a:latin typeface="Arial" panose="020B0604020202020204" pitchFamily="34" charset="0"/>
                <a:ea typeface="Open Sans" panose="020B0606030504020204" pitchFamily="34" charset="0"/>
                <a:cs typeface="Arial" panose="020B0604020202020204" pitchFamily="34" charset="0"/>
              </a:rPr>
              <a:t>af Ældre Sagens frivillige</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65 % af de frivillige i Ældre Sagen er kvinder, mens 35 % er mænd.</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Der er flest frivillige i alderen 65-74 år, disse udgør 56 %. Den næststørste gruppe er de 75+ årige (27 %), og den mindste gruppe er de frivillige under 65 år (17 %). Gennemsnitsalderen for de frivillige er 70 år.</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Der er stor forskel på uddannelsesniveauet blandt de frivillige i Ældre Sagen. 47 % har folkeskolen som højeste skoleuddannelse, mens 30 % har videregående uddannelser af forskellig varighed.</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90 % af de frivillige i Ældre Sagen har ikke lønnet erhvervsarbejde, og 73 % er folkepensionister. </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60 % vurderer, at deres nuværende eller tidligere erhvervsarbejde ikke har haft indflydelse på deres valg af frivillig-opgaver. 39 % vurderer, at det i høj grad eller nogen grad har haft indflydelse.</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72 % af Ældre Sagens frivillige er ikke frivillige andre steder. De, der er frivillige i anden sammenhæng, er i højere grad frivillige i humanitær/kirkelig sammenhæng eller inden for sport/idræt/fritidsaktiviteter.</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48 % af de frivillige i Ældre Sagen har været medlemmer af Ældre Sagen i mere end 10 år. 20 % har været medlem i 6-10 år, og 25 % har været medlem i under 6 år.</a:t>
            </a:r>
          </a:p>
          <a:p>
            <a:pPr marL="171450" indent="-171450">
              <a:buFont typeface="Arial" panose="020B0604020202020204" pitchFamily="34" charset="0"/>
              <a:buChar char="•"/>
            </a:pPr>
            <a:r>
              <a:rPr lang="da-DK" sz="1400" dirty="0">
                <a:latin typeface="Arial" panose="020B0604020202020204" pitchFamily="34" charset="0"/>
                <a:ea typeface="Open Sans" panose="020B0606030504020204" pitchFamily="34" charset="0"/>
                <a:cs typeface="Arial" panose="020B0604020202020204" pitchFamily="34" charset="0"/>
              </a:rPr>
              <a:t>Ancienniteten </a:t>
            </a:r>
            <a:r>
              <a:rPr lang="da-DK" sz="1400" dirty="0" smtClean="0">
                <a:latin typeface="Arial" panose="020B0604020202020204" pitchFamily="34" charset="0"/>
                <a:ea typeface="Open Sans" panose="020B0606030504020204" pitchFamily="34" charset="0"/>
                <a:cs typeface="Arial" panose="020B0604020202020204" pitchFamily="34" charset="0"/>
              </a:rPr>
              <a:t>for at være frivillig er ligeledes relativt høj. 41 % har været frivillige i mere end 6 år. </a:t>
            </a:r>
            <a:r>
              <a:rPr lang="da-DK" sz="1400" dirty="0">
                <a:latin typeface="Arial" panose="020B0604020202020204" pitchFamily="34" charset="0"/>
                <a:ea typeface="Open Sans" panose="020B0606030504020204" pitchFamily="34" charset="0"/>
                <a:cs typeface="Arial" panose="020B0604020202020204" pitchFamily="34" charset="0"/>
              </a:rPr>
              <a:t>Størstedelen </a:t>
            </a:r>
            <a:r>
              <a:rPr lang="da-DK" sz="1400" dirty="0" smtClean="0">
                <a:latin typeface="Arial" panose="020B0604020202020204" pitchFamily="34" charset="0"/>
                <a:ea typeface="Open Sans" panose="020B0606030504020204" pitchFamily="34" charset="0"/>
                <a:cs typeface="Arial" panose="020B0604020202020204" pitchFamily="34" charset="0"/>
              </a:rPr>
              <a:t>af de frivillige har været frivillige i 3-5 år. </a:t>
            </a:r>
            <a:r>
              <a:rPr lang="da-DK" sz="1400" dirty="0">
                <a:latin typeface="Arial" panose="020B0604020202020204" pitchFamily="34" charset="0"/>
                <a:ea typeface="Open Sans" panose="020B0606030504020204" pitchFamily="34" charset="0"/>
                <a:cs typeface="Arial" panose="020B0604020202020204" pitchFamily="34" charset="0"/>
              </a:rPr>
              <a:t>D</a:t>
            </a:r>
            <a:r>
              <a:rPr lang="da-DK" sz="1400" dirty="0" smtClean="0">
                <a:latin typeface="Arial" panose="020B0604020202020204" pitchFamily="34" charset="0"/>
                <a:ea typeface="Open Sans" panose="020B0606030504020204" pitchFamily="34" charset="0"/>
                <a:cs typeface="Arial" panose="020B0604020202020204" pitchFamily="34" charset="0"/>
              </a:rPr>
              <a:t>enne gruppe udgør 32 %. 7 % har været frivillige i mere end 15 år, mens 8 % har været frivillige i mindre end 1 år.</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40 % af de frivillige er blevet opmærksomme på Ældre Sagens frivillige aktiviteter gennem frivillige i Ældre Sagen.</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De frivillige i Ældre Sagen motiveres i høj grad af at gøre noget for ældre (34 %) og deres egen interesse for ældreområdet (30 %).</a:t>
            </a:r>
          </a:p>
          <a:p>
            <a:pPr marL="171450" indent="-171450">
              <a:buFont typeface="Arial" panose="020B0604020202020204" pitchFamily="34" charset="0"/>
              <a:buChar char="•"/>
            </a:pPr>
            <a:endParaRPr lang="da-DK" sz="1200" dirty="0">
              <a:latin typeface="Arial" panose="020B0604020202020204" pitchFamily="34" charset="0"/>
              <a:ea typeface="Open Sans" panose="020B0606030504020204" pitchFamily="34" charset="0"/>
              <a:cs typeface="Arial" panose="020B0604020202020204" pitchFamily="34" charset="0"/>
            </a:endParaRPr>
          </a:p>
        </p:txBody>
      </p:sp>
      <p:sp>
        <p:nvSpPr>
          <p:cNvPr id="4" name="Content Placeholder 3"/>
          <p:cNvSpPr>
            <a:spLocks noGrp="1"/>
          </p:cNvSpPr>
          <p:nvPr>
            <p:ph sz="quarter" idx="16"/>
          </p:nvPr>
        </p:nvSpPr>
        <p:spPr/>
        <p:txBody>
          <a:bodyPr/>
          <a:lstStyle/>
          <a:p>
            <a:r>
              <a:rPr lang="da-DK" sz="3000" b="1" dirty="0" smtClean="0"/>
              <a:t>Opsummering</a:t>
            </a:r>
            <a:endParaRPr lang="da-DK" sz="3000" b="1" dirty="0"/>
          </a:p>
        </p:txBody>
      </p:sp>
    </p:spTree>
    <p:extLst>
      <p:ext uri="{BB962C8B-B14F-4D97-AF65-F5344CB8AC3E}">
        <p14:creationId xmlns:p14="http://schemas.microsoft.com/office/powerpoint/2010/main" val="39809993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40</a:t>
            </a:fld>
            <a:endParaRPr lang="da-DK" dirty="0"/>
          </a:p>
        </p:txBody>
      </p:sp>
      <p:sp>
        <p:nvSpPr>
          <p:cNvPr id="4" name="Content Placeholder 3"/>
          <p:cNvSpPr>
            <a:spLocks noGrp="1"/>
          </p:cNvSpPr>
          <p:nvPr>
            <p:ph sz="quarter" idx="16"/>
          </p:nvPr>
        </p:nvSpPr>
        <p:spPr/>
        <p:txBody>
          <a:bodyPr/>
          <a:lstStyle/>
          <a:p>
            <a:r>
              <a:rPr lang="da-DK" sz="2000" b="1" dirty="0"/>
              <a:t>Overvejer du, eller har du overvejet, at stoppe som frivillig i Ældre Sagen? </a:t>
            </a:r>
            <a:endParaRPr lang="da-DK" sz="2000" dirty="0"/>
          </a:p>
        </p:txBody>
      </p:sp>
      <p:sp>
        <p:nvSpPr>
          <p:cNvPr id="5" name="Text Placeholder 4"/>
          <p:cNvSpPr>
            <a:spLocks noGrp="1"/>
          </p:cNvSpPr>
          <p:nvPr>
            <p:ph type="body" sz="quarter" idx="11"/>
          </p:nvPr>
        </p:nvSpPr>
        <p:spPr/>
        <p:txBody>
          <a:bodyPr/>
          <a:lstStyle/>
          <a:p>
            <a:r>
              <a:rPr lang="da-DK" sz="1200" dirty="0" smtClean="0">
                <a:latin typeface="Arial" panose="020B0604020202020204" pitchFamily="34" charset="0"/>
                <a:ea typeface="Open Sans" panose="020B0606030504020204" pitchFamily="34" charset="0"/>
                <a:cs typeface="Arial" panose="020B0604020202020204" pitchFamily="34" charset="0"/>
              </a:rPr>
              <a:t>13 % af de frivillige giver udtryk for, at de overvejer eller har overvejet at stoppe som frivillige i Ældre Sagen. Der er en klar sammenhæng mellem alder og overvejelserne om at stoppe som frivillig i Ældre Sagen. Det er i højere grad de ældste aldersgrupper, der overvejer eller har overvejet at stoppe som frivillige. 19 % af de 75-79 årige og 25 % af de 80+ årige overvejer eller har overvejet at stoppe som frivillige.</a:t>
            </a:r>
          </a:p>
          <a:p>
            <a:endParaRPr lang="da-DK" sz="1200" dirty="0">
              <a:latin typeface="Arial" panose="020B0604020202020204" pitchFamily="34" charset="0"/>
              <a:ea typeface="Open Sans" panose="020B0606030504020204" pitchFamily="34" charset="0"/>
              <a:cs typeface="Arial" panose="020B0604020202020204" pitchFamily="34" charset="0"/>
            </a:endParaRPr>
          </a:p>
          <a:p>
            <a:r>
              <a:rPr lang="da-DK" sz="1200" dirty="0" smtClean="0">
                <a:latin typeface="Arial" panose="020B0604020202020204" pitchFamily="34" charset="0"/>
                <a:ea typeface="Open Sans" panose="020B0606030504020204" pitchFamily="34" charset="0"/>
                <a:cs typeface="Arial" panose="020B0604020202020204" pitchFamily="34" charset="0"/>
              </a:rPr>
              <a:t>Det er i højere grad de, der har været frivillige i 6-10 år, der overvejer eller har overvejet at stoppe (18 %). Der er ligeledes flere af de frivillige, der er delvis tilfredse med at være frivillige i Ældre Sagen, der overvejer eller har overvejet at stoppe (20 %).</a:t>
            </a: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1786023461"/>
              </p:ext>
            </p:extLst>
          </p:nvPr>
        </p:nvGraphicFramePr>
        <p:xfrm>
          <a:off x="251520" y="1052736"/>
          <a:ext cx="6768752"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8" name="TextBox 7"/>
          <p:cNvSpPr txBox="1"/>
          <p:nvPr/>
        </p:nvSpPr>
        <p:spPr>
          <a:xfrm>
            <a:off x="5940152" y="1063481"/>
            <a:ext cx="2952328" cy="1015663"/>
          </a:xfrm>
          <a:prstGeom prst="rect">
            <a:avLst/>
          </a:prstGeom>
          <a:noFill/>
        </p:spPr>
        <p:txBody>
          <a:bodyPr wrap="square" rtlCol="0">
            <a:spAutoFit/>
          </a:bodyPr>
          <a:lstStyle/>
          <a:p>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Spørgsmålet er stillet som et lukket spørgsmål. Der har været anvendt følgende formulering: Overvejer du, eller har du overvejet, at stoppe som frivillig i Ældre Sagen?</a:t>
            </a:r>
            <a:endPar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5031601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41</a:t>
            </a:fld>
            <a:endParaRPr lang="da-DK" dirty="0"/>
          </a:p>
        </p:txBody>
      </p:sp>
      <p:sp>
        <p:nvSpPr>
          <p:cNvPr id="4" name="Content Placeholder 3"/>
          <p:cNvSpPr>
            <a:spLocks noGrp="1"/>
          </p:cNvSpPr>
          <p:nvPr>
            <p:ph sz="quarter" idx="16"/>
          </p:nvPr>
        </p:nvSpPr>
        <p:spPr/>
        <p:txBody>
          <a:bodyPr/>
          <a:lstStyle/>
          <a:p>
            <a:r>
              <a:rPr lang="da-DK" sz="2000" b="1" dirty="0"/>
              <a:t>Hvorfor overvejer du/har du overvejet at stoppe som frivillig i Ældre Sagen? </a:t>
            </a:r>
            <a:endParaRPr lang="da-DK" sz="2000" dirty="0"/>
          </a:p>
        </p:txBody>
      </p:sp>
      <p:sp>
        <p:nvSpPr>
          <p:cNvPr id="5" name="Text Placeholder 4"/>
          <p:cNvSpPr>
            <a:spLocks noGrp="1"/>
          </p:cNvSpPr>
          <p:nvPr>
            <p:ph type="body" sz="quarter" idx="11"/>
          </p:nvPr>
        </p:nvSpPr>
        <p:spPr/>
        <p:txBody>
          <a:bodyPr/>
          <a:lstStyle/>
          <a:p>
            <a:r>
              <a:rPr lang="da-DK" sz="1000" dirty="0" smtClean="0">
                <a:latin typeface="Arial" panose="020B0604020202020204" pitchFamily="34" charset="0"/>
                <a:ea typeface="Open Sans" panose="020B0606030504020204" pitchFamily="34" charset="0"/>
                <a:cs typeface="Arial" panose="020B0604020202020204" pitchFamily="34" charset="0"/>
              </a:rPr>
              <a:t>13 % af de frivillige i undersøgelsen har udtrykt, at de overvejer eller har overvejet at stoppe som frivillig i Ældre Sagen. Alder er den overvejende grund til at stoppe som frivillig i Ældre Sagen</a:t>
            </a:r>
            <a:r>
              <a:rPr lang="da-DK" sz="1000" dirty="0">
                <a:latin typeface="Arial" panose="020B0604020202020204" pitchFamily="34" charset="0"/>
                <a:ea typeface="Open Sans" panose="020B0606030504020204" pitchFamily="34" charset="0"/>
                <a:cs typeface="Arial" panose="020B0604020202020204" pitchFamily="34" charset="0"/>
              </a:rPr>
              <a:t>. 33 % begrunder </a:t>
            </a:r>
            <a:r>
              <a:rPr lang="da-DK" sz="1000" dirty="0" smtClean="0">
                <a:latin typeface="Arial" panose="020B0604020202020204" pitchFamily="34" charset="0"/>
                <a:ea typeface="Open Sans" panose="020B0606030504020204" pitchFamily="34" charset="0"/>
                <a:cs typeface="Arial" panose="020B0604020202020204" pitchFamily="34" charset="0"/>
              </a:rPr>
              <a:t>deres overvejelser med alder. Tid/andre aktiviteter/manglende overskud er den anden mest udtrykte årsag. 21 % begrunder det med manglende tid, og 8% begrunder deres overvejelser med uenigheder i eller med medlemmer i lokalafdelingen/samarbejdsvanskeligheder.</a:t>
            </a:r>
          </a:p>
          <a:p>
            <a:endParaRPr lang="da-DK" sz="1000" dirty="0">
              <a:latin typeface="Arial" panose="020B0604020202020204" pitchFamily="34" charset="0"/>
              <a:ea typeface="Open Sans" panose="020B0606030504020204" pitchFamily="34" charset="0"/>
              <a:cs typeface="Arial" panose="020B0604020202020204" pitchFamily="34" charset="0"/>
            </a:endParaRPr>
          </a:p>
          <a:p>
            <a:r>
              <a:rPr lang="da-DK" sz="1000" dirty="0">
                <a:latin typeface="Arial" panose="020B0604020202020204" pitchFamily="34" charset="0"/>
                <a:ea typeface="Open Sans" panose="020B0606030504020204" pitchFamily="34" charset="0"/>
                <a:cs typeface="Arial" panose="020B0604020202020204" pitchFamily="34" charset="0"/>
              </a:rPr>
              <a:t>Der er en tydelig sammenhæng mellem alder og årsagerne til at ville stoppe som frivillig. Ikke overraskende begrunder de 80+ årige i højere grad deres overvejelser om at stoppe med alder (73 %). De frivillige under 65 år begrunder det i højere grad med manglende tid og overskud (44 </a:t>
            </a:r>
            <a:r>
              <a:rPr lang="da-DK" sz="1000" dirty="0" smtClean="0">
                <a:latin typeface="Arial" panose="020B0604020202020204" pitchFamily="34" charset="0"/>
                <a:ea typeface="Open Sans" panose="020B0606030504020204" pitchFamily="34" charset="0"/>
                <a:cs typeface="Arial" panose="020B0604020202020204" pitchFamily="34" charset="0"/>
              </a:rPr>
              <a:t>%) og </a:t>
            </a:r>
            <a:r>
              <a:rPr lang="da-DK" sz="1000" dirty="0">
                <a:latin typeface="Arial" panose="020B0604020202020204" pitchFamily="34" charset="0"/>
                <a:ea typeface="Open Sans" panose="020B0606030504020204" pitchFamily="34" charset="0"/>
                <a:cs typeface="Arial" panose="020B0604020202020204" pitchFamily="34" charset="0"/>
              </a:rPr>
              <a:t>de 65-69 årige med uenigheder i lokalafdelingen/samarbejdsvanskeligheder (24 %). </a:t>
            </a:r>
            <a:r>
              <a:rPr lang="da-DK" sz="1000" dirty="0" smtClean="0">
                <a:latin typeface="Arial" panose="020B0604020202020204" pitchFamily="34" charset="0"/>
                <a:ea typeface="Open Sans" panose="020B0606030504020204" pitchFamily="34" charset="0"/>
                <a:cs typeface="Arial" panose="020B0604020202020204" pitchFamily="34" charset="0"/>
              </a:rPr>
              <a:t>Frivillige, som </a:t>
            </a:r>
            <a:r>
              <a:rPr lang="da-DK" sz="1000" dirty="0">
                <a:latin typeface="Arial" panose="020B0604020202020204" pitchFamily="34" charset="0"/>
                <a:ea typeface="Open Sans" panose="020B0606030504020204" pitchFamily="34" charset="0"/>
                <a:cs typeface="Arial" panose="020B0604020202020204" pitchFamily="34" charset="0"/>
              </a:rPr>
              <a:t>er </a:t>
            </a:r>
            <a:r>
              <a:rPr lang="da-DK" sz="1000" dirty="0" smtClean="0">
                <a:latin typeface="Arial" panose="020B0604020202020204" pitchFamily="34" charset="0"/>
                <a:ea typeface="Open Sans" panose="020B0606030504020204" pitchFamily="34" charset="0"/>
                <a:cs typeface="Arial" panose="020B0604020202020204" pitchFamily="34" charset="0"/>
              </a:rPr>
              <a:t>folkepensionister, </a:t>
            </a:r>
            <a:r>
              <a:rPr lang="da-DK" sz="1000" dirty="0">
                <a:latin typeface="Arial" panose="020B0604020202020204" pitchFamily="34" charset="0"/>
                <a:ea typeface="Open Sans" panose="020B0606030504020204" pitchFamily="34" charset="0"/>
                <a:cs typeface="Arial" panose="020B0604020202020204" pitchFamily="34" charset="0"/>
              </a:rPr>
              <a:t>begrunder i højere grad deres overvejelser med alder (40 </a:t>
            </a:r>
            <a:r>
              <a:rPr lang="da-DK" sz="1000" dirty="0" smtClean="0">
                <a:latin typeface="Arial" panose="020B0604020202020204" pitchFamily="34" charset="0"/>
                <a:ea typeface="Open Sans" panose="020B0606030504020204" pitchFamily="34" charset="0"/>
                <a:cs typeface="Arial" panose="020B0604020202020204" pitchFamily="34" charset="0"/>
              </a:rPr>
              <a:t>%), </a:t>
            </a:r>
            <a:r>
              <a:rPr lang="da-DK" sz="1000" dirty="0">
                <a:latin typeface="Arial" panose="020B0604020202020204" pitchFamily="34" charset="0"/>
                <a:ea typeface="Open Sans" panose="020B0606030504020204" pitchFamily="34" charset="0"/>
                <a:cs typeface="Arial" panose="020B0604020202020204" pitchFamily="34" charset="0"/>
              </a:rPr>
              <a:t>og frivillige med deltids erhvervsarbejde begrunder overvejelserne med manglende tid (63 %).</a:t>
            </a: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1665429928"/>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5940152" y="2708920"/>
            <a:ext cx="2736304" cy="1384995"/>
          </a:xfrm>
          <a:prstGeom prst="rect">
            <a:avLst/>
          </a:prstGeom>
          <a:noFill/>
        </p:spPr>
        <p:txBody>
          <a:bodyPr wrap="square" rtlCol="0">
            <a:spAutoFit/>
          </a:bodyPr>
          <a:lstStyle/>
          <a:p>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Svarmuligheden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‘Andet’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er stillet som et halvåbent spørgsmål, som efterfølgende er kodet. De resterende svar under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‘Andet’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dækker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i højere grad over private årsager og ønsket om at prøve andre ting.</a:t>
            </a:r>
            <a:endPar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8" name="TextBox 7"/>
          <p:cNvSpPr txBox="1"/>
          <p:nvPr/>
        </p:nvSpPr>
        <p:spPr>
          <a:xfrm>
            <a:off x="179512" y="4437112"/>
            <a:ext cx="676875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Frivillige der overvejer eller har overvejet at stoppe (134). Flersvar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9" name="TextBox 8"/>
          <p:cNvSpPr txBox="1"/>
          <p:nvPr/>
        </p:nvSpPr>
        <p:spPr>
          <a:xfrm>
            <a:off x="5940152" y="1555842"/>
            <a:ext cx="2952328" cy="830997"/>
          </a:xfrm>
          <a:prstGeom prst="rect">
            <a:avLst/>
          </a:prstGeom>
          <a:noFill/>
        </p:spPr>
        <p:txBody>
          <a:bodyPr wrap="square" rtlCol="0">
            <a:spAutoFit/>
          </a:bodyPr>
          <a:lstStyle/>
          <a:p>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Der har været anvendt følgende formulering: Hvorfor overvejer du/har du overvejet at stoppe som frivillig i Ældre Sagen?</a:t>
            </a:r>
            <a:endPar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8829498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da-DK" sz="3200" b="1" dirty="0" smtClean="0"/>
              <a:t>6.</a:t>
            </a:r>
            <a:r>
              <a:rPr lang="da-DK" sz="3000" dirty="0" smtClean="0"/>
              <a:t> </a:t>
            </a:r>
            <a:r>
              <a:rPr lang="da-DK" sz="3200" b="1" dirty="0" smtClean="0"/>
              <a:t>Trivsel som frivillig</a:t>
            </a:r>
            <a:endParaRPr lang="da-DK" sz="3200" b="1" dirty="0"/>
          </a:p>
        </p:txBody>
      </p:sp>
    </p:spTree>
    <p:extLst>
      <p:ext uri="{BB962C8B-B14F-4D97-AF65-F5344CB8AC3E}">
        <p14:creationId xmlns:p14="http://schemas.microsoft.com/office/powerpoint/2010/main" val="16944076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467759" y="1918069"/>
            <a:ext cx="2016224" cy="4392488"/>
          </a:xfrm>
          <a:prstGeom prst="rect">
            <a:avLst/>
          </a:prstGeom>
          <a:no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endParaRPr lang="da-DK" sz="1100" dirty="0" smtClean="0">
              <a:solidFill>
                <a:srgbClr val="534A46"/>
              </a:solidFill>
              <a:latin typeface="Verdana" panose="020B0604030504040204" pitchFamily="34" charset="0"/>
              <a:ea typeface="Open Sans" panose="020B0606030504020204" pitchFamily="34" charset="0"/>
              <a:cs typeface="Arial" panose="020B0604020202020204" pitchFamily="34" charset="0"/>
            </a:endParaRPr>
          </a:p>
        </p:txBody>
      </p:sp>
      <p:sp>
        <p:nvSpPr>
          <p:cNvPr id="2" name="Slide Number Placeholder 1"/>
          <p:cNvSpPr>
            <a:spLocks noGrp="1"/>
          </p:cNvSpPr>
          <p:nvPr>
            <p:ph type="sldNum" sz="quarter" idx="10"/>
          </p:nvPr>
        </p:nvSpPr>
        <p:spPr/>
        <p:txBody>
          <a:bodyPr/>
          <a:lstStyle/>
          <a:p>
            <a:fld id="{CA4DA681-0FBF-49FE-9E78-8A28BACF3F5C}" type="slidenum">
              <a:rPr lang="da-DK" smtClean="0"/>
              <a:pPr/>
              <a:t>43</a:t>
            </a:fld>
            <a:endParaRPr lang="da-DK" dirty="0"/>
          </a:p>
        </p:txBody>
      </p:sp>
      <p:sp>
        <p:nvSpPr>
          <p:cNvPr id="4" name="Content Placeholder 3"/>
          <p:cNvSpPr>
            <a:spLocks noGrp="1"/>
          </p:cNvSpPr>
          <p:nvPr>
            <p:ph sz="quarter" idx="16"/>
          </p:nvPr>
        </p:nvSpPr>
        <p:spPr/>
        <p:txBody>
          <a:bodyPr/>
          <a:lstStyle/>
          <a:p>
            <a:r>
              <a:rPr lang="da-DK" sz="2000" b="1" dirty="0"/>
              <a:t>H</a:t>
            </a:r>
            <a:r>
              <a:rPr lang="da-DK" sz="2000" b="1" dirty="0" smtClean="0"/>
              <a:t>vad </a:t>
            </a:r>
            <a:r>
              <a:rPr lang="da-DK" sz="2000" b="1" dirty="0"/>
              <a:t>der er vigtigt for dig i forhold til din </a:t>
            </a:r>
            <a:r>
              <a:rPr lang="da-DK" sz="2000" b="1" dirty="0" smtClean="0"/>
              <a:t>trivsel?/</a:t>
            </a:r>
            <a:r>
              <a:rPr lang="da-DK" sz="2000" b="1" dirty="0"/>
              <a:t>Hvor tilfreds du er på de følgende </a:t>
            </a:r>
            <a:r>
              <a:rPr lang="da-DK" sz="2000" b="1" dirty="0" smtClean="0"/>
              <a:t>områder?</a:t>
            </a:r>
            <a:endParaRPr lang="da-DK" sz="2000" b="1" dirty="0"/>
          </a:p>
        </p:txBody>
      </p:sp>
      <p:sp>
        <p:nvSpPr>
          <p:cNvPr id="9" name="Rectangle 8"/>
          <p:cNvSpPr/>
          <p:nvPr/>
        </p:nvSpPr>
        <p:spPr>
          <a:xfrm>
            <a:off x="292295" y="1907378"/>
            <a:ext cx="2016224" cy="4392488"/>
          </a:xfrm>
          <a:prstGeom prst="rect">
            <a:avLst/>
          </a:prstGeom>
          <a:no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At have afvekslende </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opgaver</a:t>
            </a:r>
          </a:p>
          <a:p>
            <a:pPr marL="342900" indent="-342900">
              <a:buFont typeface="+mj-lt"/>
              <a:buAutoNum type="arabicPeriod"/>
            </a:pP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Samværet </a:t>
            </a: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med deltagerne</a:t>
            </a:r>
          </a:p>
          <a:p>
            <a:pPr marL="342900" indent="-342900">
              <a:buFont typeface="+mj-lt"/>
              <a:buAutoNum type="arabicPeriod"/>
            </a:pP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Samvær med andre frivillige</a:t>
            </a:r>
          </a:p>
          <a:p>
            <a:pPr marL="342900" indent="-342900">
              <a:buFont typeface="+mj-lt"/>
              <a:buAutoNum type="arabicPeriod"/>
            </a:pP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At have indflydelse på de opgaver, </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du </a:t>
            </a: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skal løse</a:t>
            </a:r>
          </a:p>
          <a:p>
            <a:pPr marL="342900" indent="-342900">
              <a:buFont typeface="+mj-lt"/>
              <a:buAutoNum type="arabicPeriod"/>
            </a:pP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At </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du </a:t>
            </a: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føler, at </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du </a:t>
            </a: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gør en forskel</a:t>
            </a:r>
          </a:p>
          <a:p>
            <a:pPr marL="342900" indent="-342900">
              <a:buFont typeface="+mj-lt"/>
              <a:buAutoNum type="arabicPeriod"/>
            </a:pP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At kunne bruge </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dine </a:t>
            </a: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særlige evner og interesser</a:t>
            </a:r>
          </a:p>
          <a:p>
            <a:pPr marL="342900" indent="-342900">
              <a:buFont typeface="+mj-lt"/>
              <a:buAutoNum type="arabicPeriod"/>
            </a:pP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At have mulighed for personlig udvikling og at lære nyt</a:t>
            </a:r>
          </a:p>
          <a:p>
            <a:pPr marL="342900" indent="-342900">
              <a:buFont typeface="+mj-lt"/>
              <a:buAutoNum type="arabicPeriod"/>
            </a:pP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At blive mødt med anerkendelse for </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din </a:t>
            </a: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indsats</a:t>
            </a:r>
          </a:p>
          <a:p>
            <a:pPr marL="342900" indent="-342900">
              <a:buFont typeface="+mj-lt"/>
              <a:buAutoNum type="arabicPeriod"/>
            </a:pP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At der bliver stillet krav til </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din </a:t>
            </a: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indsats som frivillig</a:t>
            </a:r>
          </a:p>
          <a:p>
            <a:pPr marL="342900" indent="-342900">
              <a:buFont typeface="+mj-lt"/>
              <a:buAutoNum type="arabicPeriod"/>
            </a:pP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At der er gode muligheder for fleksibilitet ift. </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dine </a:t>
            </a: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opgaver</a:t>
            </a:r>
          </a:p>
          <a:p>
            <a:pPr marL="342900" indent="-342900">
              <a:buFont typeface="+mj-lt"/>
              <a:buAutoNum type="arabicPeriod"/>
            </a:pP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At </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du </a:t>
            </a: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ikke føler, at opgavemængden er for </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stor</a:t>
            </a:r>
            <a:endPar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endParaRPr>
          </a:p>
        </p:txBody>
      </p:sp>
      <p:sp>
        <p:nvSpPr>
          <p:cNvPr id="8" name="Snip Single Corner Rectangle 7"/>
          <p:cNvSpPr/>
          <p:nvPr/>
        </p:nvSpPr>
        <p:spPr>
          <a:xfrm>
            <a:off x="292295" y="1115290"/>
            <a:ext cx="2016224" cy="720080"/>
          </a:xfrm>
          <a:prstGeom prst="snip1Rect">
            <a:avLst/>
          </a:prstGeom>
          <a:solidFill>
            <a:srgbClr val="941F57"/>
          </a:solid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dirty="0" smtClean="0">
              <a:latin typeface="Verdana" panose="020B0604030504040204" pitchFamily="34" charset="0"/>
              <a:ea typeface="Verdana" panose="020B0604030504040204" pitchFamily="34" charset="0"/>
              <a:cs typeface="Verdana" panose="020B0604030504040204" pitchFamily="34" charset="0"/>
            </a:endParaRPr>
          </a:p>
          <a:p>
            <a:pPr algn="ctr"/>
            <a:r>
              <a:rPr lang="da-DK" sz="1500" dirty="0" smtClean="0">
                <a:latin typeface="Verdana" panose="020B0604030504040204" pitchFamily="34" charset="0"/>
                <a:ea typeface="Verdana" panose="020B0604030504040204" pitchFamily="34" charset="0"/>
                <a:cs typeface="Verdana" panose="020B0604030504040204" pitchFamily="34" charset="0"/>
              </a:rPr>
              <a:t>Egne </a:t>
            </a:r>
            <a:r>
              <a:rPr lang="da-DK" sz="1500" dirty="0">
                <a:latin typeface="Verdana" panose="020B0604030504040204" pitchFamily="34" charset="0"/>
                <a:ea typeface="Verdana" panose="020B0604030504040204" pitchFamily="34" charset="0"/>
                <a:cs typeface="Verdana" panose="020B0604030504040204" pitchFamily="34" charset="0"/>
              </a:rPr>
              <a:t>frivillig- opgaver</a:t>
            </a:r>
          </a:p>
          <a:p>
            <a:pPr algn="ctr"/>
            <a:endParaRPr lang="da-DK" sz="1500" dirty="0">
              <a:latin typeface="Verdana" panose="020B0604030504040204" pitchFamily="34" charset="0"/>
              <a:ea typeface="Verdana" panose="020B0604030504040204" pitchFamily="34" charset="0"/>
              <a:cs typeface="Verdana" panose="020B0604030504040204" pitchFamily="34" charset="0"/>
            </a:endParaRPr>
          </a:p>
        </p:txBody>
      </p:sp>
      <p:sp>
        <p:nvSpPr>
          <p:cNvPr id="3" name="TextBox 2"/>
          <p:cNvSpPr txBox="1"/>
          <p:nvPr/>
        </p:nvSpPr>
        <p:spPr>
          <a:xfrm>
            <a:off x="2467759" y="1975215"/>
            <a:ext cx="2016224" cy="1649682"/>
          </a:xfrm>
          <a:prstGeom prst="rect">
            <a:avLst/>
          </a:prstGeom>
          <a:noFill/>
        </p:spPr>
        <p:txBody>
          <a:bodyPr wrap="square" rtlCol="0">
            <a:spAutoFit/>
          </a:bodyPr>
          <a:lstStyle/>
          <a:p>
            <a:pPr marL="342900" indent="-342900">
              <a:buFont typeface="+mj-lt"/>
              <a:buAutoNum type="arabicPeriod"/>
            </a:pP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At have mulighed for at deltage på kurser, som støtter d</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ig </a:t>
            </a: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i </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dine </a:t>
            </a: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frivillige opgaver</a:t>
            </a:r>
          </a:p>
          <a:p>
            <a:pPr marL="342900" indent="-342900">
              <a:buFont typeface="+mj-lt"/>
              <a:buAutoNum type="arabicPeriod"/>
            </a:pP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At få de rette informationer og redskaber fra Ældre Sagen</a:t>
            </a:r>
          </a:p>
          <a:p>
            <a:pPr marL="342900" indent="-342900">
              <a:buFont typeface="+mj-lt"/>
              <a:buAutoNum type="arabicPeriod"/>
            </a:pP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At </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du </a:t>
            </a: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kan få dækket </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dine </a:t>
            </a:r>
            <a:r>
              <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rPr>
              <a:t>direkte udgifter som </a:t>
            </a: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frivillig</a:t>
            </a:r>
            <a:endPar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endParaRPr>
          </a:p>
        </p:txBody>
      </p:sp>
      <p:sp>
        <p:nvSpPr>
          <p:cNvPr id="14" name="Snip Single Corner Rectangle 13"/>
          <p:cNvSpPr/>
          <p:nvPr/>
        </p:nvSpPr>
        <p:spPr>
          <a:xfrm>
            <a:off x="2467759" y="1125981"/>
            <a:ext cx="2016224" cy="720080"/>
          </a:xfrm>
          <a:prstGeom prst="snip1Rect">
            <a:avLst/>
          </a:prstGeom>
          <a:solidFill>
            <a:srgbClr val="941F57"/>
          </a:solid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dirty="0" smtClean="0">
              <a:latin typeface="Verdana" panose="020B0604030504040204" pitchFamily="34" charset="0"/>
              <a:ea typeface="Verdana" panose="020B0604030504040204" pitchFamily="34" charset="0"/>
              <a:cs typeface="Verdana" panose="020B0604030504040204" pitchFamily="34" charset="0"/>
            </a:endParaRPr>
          </a:p>
          <a:p>
            <a:pPr algn="ctr"/>
            <a:r>
              <a:rPr lang="da-DK" sz="1500" dirty="0" smtClean="0">
                <a:latin typeface="Verdana" panose="020B0604030504040204" pitchFamily="34" charset="0"/>
                <a:ea typeface="Verdana" panose="020B0604030504040204" pitchFamily="34" charset="0"/>
                <a:cs typeface="Verdana" panose="020B0604030504040204" pitchFamily="34" charset="0"/>
              </a:rPr>
              <a:t>Frivilliges redskaber</a:t>
            </a:r>
            <a:endParaRPr lang="da-DK" sz="1500" dirty="0">
              <a:latin typeface="Verdana" panose="020B0604030504040204" pitchFamily="34" charset="0"/>
              <a:ea typeface="Verdana" panose="020B0604030504040204" pitchFamily="34" charset="0"/>
              <a:cs typeface="Verdana" panose="020B0604030504040204" pitchFamily="34" charset="0"/>
            </a:endParaRPr>
          </a:p>
          <a:p>
            <a:pPr algn="ctr"/>
            <a:endParaRPr lang="da-DK" sz="1500" dirty="0">
              <a:latin typeface="Verdana" panose="020B0604030504040204" pitchFamily="34" charset="0"/>
              <a:ea typeface="Verdana" panose="020B0604030504040204" pitchFamily="34" charset="0"/>
              <a:cs typeface="Verdana" panose="020B0604030504040204" pitchFamily="34" charset="0"/>
            </a:endParaRPr>
          </a:p>
        </p:txBody>
      </p:sp>
      <p:sp>
        <p:nvSpPr>
          <p:cNvPr id="17" name="Snip Single Corner Rectangle 16"/>
          <p:cNvSpPr/>
          <p:nvPr/>
        </p:nvSpPr>
        <p:spPr>
          <a:xfrm>
            <a:off x="4640396" y="1125981"/>
            <a:ext cx="2016224" cy="720080"/>
          </a:xfrm>
          <a:prstGeom prst="snip1Rect">
            <a:avLst/>
          </a:prstGeom>
          <a:solidFill>
            <a:srgbClr val="941F57"/>
          </a:solid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dirty="0" smtClean="0">
              <a:latin typeface="Verdana" panose="020B0604030504040204" pitchFamily="34" charset="0"/>
              <a:ea typeface="Verdana" panose="020B0604030504040204" pitchFamily="34" charset="0"/>
              <a:cs typeface="Verdana" panose="020B0604030504040204" pitchFamily="34" charset="0"/>
            </a:endParaRPr>
          </a:p>
          <a:p>
            <a:pPr algn="ctr"/>
            <a:r>
              <a:rPr lang="da-DK" sz="1500" dirty="0" smtClean="0">
                <a:latin typeface="Verdana" panose="020B0604030504040204" pitchFamily="34" charset="0"/>
                <a:ea typeface="Verdana" panose="020B0604030504040204" pitchFamily="34" charset="0"/>
                <a:cs typeface="Verdana" panose="020B0604030504040204" pitchFamily="34" charset="0"/>
              </a:rPr>
              <a:t>Organisering og samarbejde</a:t>
            </a:r>
            <a:endParaRPr lang="da-DK" sz="1500" dirty="0">
              <a:latin typeface="Verdana" panose="020B0604030504040204" pitchFamily="34" charset="0"/>
              <a:ea typeface="Verdana" panose="020B0604030504040204" pitchFamily="34" charset="0"/>
              <a:cs typeface="Verdana" panose="020B0604030504040204" pitchFamily="34" charset="0"/>
            </a:endParaRPr>
          </a:p>
          <a:p>
            <a:pPr algn="ctr"/>
            <a:endParaRPr lang="da-DK" sz="1500" dirty="0">
              <a:latin typeface="Verdana" panose="020B0604030504040204" pitchFamily="34" charset="0"/>
              <a:ea typeface="Verdana" panose="020B0604030504040204" pitchFamily="34" charset="0"/>
              <a:cs typeface="Verdana" panose="020B0604030504040204" pitchFamily="34" charset="0"/>
            </a:endParaRPr>
          </a:p>
        </p:txBody>
      </p:sp>
      <p:sp>
        <p:nvSpPr>
          <p:cNvPr id="18" name="Rectangle 17"/>
          <p:cNvSpPr/>
          <p:nvPr/>
        </p:nvSpPr>
        <p:spPr>
          <a:xfrm>
            <a:off x="4640396" y="1918069"/>
            <a:ext cx="2016224" cy="4392488"/>
          </a:xfrm>
          <a:prstGeom prst="rect">
            <a:avLst/>
          </a:prstGeom>
          <a:no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endParaRPr lang="da-DK" sz="1100" dirty="0" smtClean="0">
              <a:solidFill>
                <a:srgbClr val="534A46"/>
              </a:solidFill>
              <a:latin typeface="Verdana" panose="020B0604030504040204" pitchFamily="34" charset="0"/>
              <a:ea typeface="Open Sans" panose="020B0606030504020204" pitchFamily="34" charset="0"/>
              <a:cs typeface="Arial" panose="020B0604020202020204" pitchFamily="34" charset="0"/>
            </a:endParaRPr>
          </a:p>
        </p:txBody>
      </p:sp>
      <p:sp>
        <p:nvSpPr>
          <p:cNvPr id="20" name="TextBox 19"/>
          <p:cNvSpPr txBox="1"/>
          <p:nvPr/>
        </p:nvSpPr>
        <p:spPr>
          <a:xfrm>
            <a:off x="4640397" y="1975215"/>
            <a:ext cx="2016223" cy="3348609"/>
          </a:xfrm>
          <a:prstGeom prst="rect">
            <a:avLst/>
          </a:prstGeom>
          <a:noFill/>
        </p:spPr>
        <p:txBody>
          <a:bodyPr wrap="square" rtlCol="0">
            <a:spAutoFit/>
          </a:bodyPr>
          <a:lstStyle/>
          <a:p>
            <a:pPr marL="228600" indent="-228600">
              <a:buFont typeface="+mj-lt"/>
              <a:buAutoNum type="arabicPeriod"/>
            </a:pP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At din lokalbestyrelse fungerer godt</a:t>
            </a:r>
          </a:p>
          <a:p>
            <a:pPr marL="228600" indent="-228600">
              <a:buFont typeface="+mj-lt"/>
              <a:buAutoNum type="arabicPeriod"/>
            </a:pP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At samarbejdet med andre frivillige fungerer godt</a:t>
            </a:r>
          </a:p>
          <a:p>
            <a:pPr marL="228600" indent="-228600">
              <a:buFont typeface="+mj-lt"/>
              <a:buAutoNum type="arabicPeriod"/>
            </a:pP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At der er plads til dine idéer og forslag</a:t>
            </a:r>
          </a:p>
          <a:p>
            <a:pPr marL="228600" indent="-228600">
              <a:buFont typeface="+mj-lt"/>
              <a:buAutoNum type="arabicPeriod"/>
            </a:pP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At udveksling af erfaringer med andre frivillige fungerer godt</a:t>
            </a:r>
          </a:p>
          <a:p>
            <a:pPr marL="228600" indent="-228600">
              <a:buFont typeface="+mj-lt"/>
              <a:buAutoNum type="arabicPeriod"/>
            </a:pP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At samarbejdet inden for Ældre Sagens koordinationsudvalg fungerer godt</a:t>
            </a:r>
          </a:p>
          <a:p>
            <a:pPr marL="228600" indent="-228600">
              <a:buFont typeface="+mj-lt"/>
              <a:buAutoNum type="arabicPeriod"/>
            </a:pP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At samarbejdet i jeres distrikt fungerer godt</a:t>
            </a:r>
          </a:p>
          <a:p>
            <a:pPr marL="228600" indent="-228600">
              <a:buFont typeface="+mj-lt"/>
              <a:buAutoNum type="arabicPeriod"/>
            </a:pP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At samarbejdet med Ældre Sagens sekretariat fungerer godt</a:t>
            </a:r>
          </a:p>
          <a:p>
            <a:pPr marL="228600" indent="-228600">
              <a:buFont typeface="+mj-lt"/>
              <a:buAutoNum type="arabicPeriod"/>
            </a:pP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At samarbejdet med kommunen fungerer godt</a:t>
            </a:r>
          </a:p>
          <a:p>
            <a:pPr marL="228600" indent="-228600">
              <a:buFont typeface="+mj-lt"/>
              <a:buAutoNum type="arabicPeriod"/>
            </a:pP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At samarbejdet med andre frivillige organisationer i kommunen fungerer godt</a:t>
            </a:r>
            <a:endPar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endParaRPr>
          </a:p>
        </p:txBody>
      </p:sp>
      <p:sp>
        <p:nvSpPr>
          <p:cNvPr id="22" name="Snip Single Corner Rectangle 21"/>
          <p:cNvSpPr/>
          <p:nvPr/>
        </p:nvSpPr>
        <p:spPr>
          <a:xfrm>
            <a:off x="6804248" y="1124744"/>
            <a:ext cx="2016224" cy="720080"/>
          </a:xfrm>
          <a:prstGeom prst="snip1Rect">
            <a:avLst/>
          </a:prstGeom>
          <a:solidFill>
            <a:srgbClr val="941F57"/>
          </a:solid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dirty="0" smtClean="0">
              <a:latin typeface="Verdana" panose="020B0604030504040204" pitchFamily="34" charset="0"/>
              <a:ea typeface="Verdana" panose="020B0604030504040204" pitchFamily="34" charset="0"/>
              <a:cs typeface="Verdana" panose="020B0604030504040204" pitchFamily="34" charset="0"/>
            </a:endParaRPr>
          </a:p>
          <a:p>
            <a:pPr algn="ctr"/>
            <a:r>
              <a:rPr lang="da-DK" sz="1500" dirty="0" smtClean="0">
                <a:latin typeface="Verdana" panose="020B0604030504040204" pitchFamily="34" charset="0"/>
                <a:ea typeface="Verdana" panose="020B0604030504040204" pitchFamily="34" charset="0"/>
                <a:cs typeface="Verdana" panose="020B0604030504040204" pitchFamily="34" charset="0"/>
              </a:rPr>
              <a:t>Ældre Sagen generelt</a:t>
            </a:r>
            <a:endParaRPr lang="da-DK" sz="1500" dirty="0">
              <a:latin typeface="Verdana" panose="020B0604030504040204" pitchFamily="34" charset="0"/>
              <a:ea typeface="Verdana" panose="020B0604030504040204" pitchFamily="34" charset="0"/>
              <a:cs typeface="Verdana" panose="020B0604030504040204" pitchFamily="34" charset="0"/>
            </a:endParaRPr>
          </a:p>
          <a:p>
            <a:pPr algn="ctr"/>
            <a:endParaRPr lang="da-DK" sz="1500" dirty="0">
              <a:latin typeface="Verdana" panose="020B0604030504040204" pitchFamily="34" charset="0"/>
              <a:ea typeface="Verdana" panose="020B0604030504040204" pitchFamily="34" charset="0"/>
              <a:cs typeface="Verdana" panose="020B0604030504040204" pitchFamily="34" charset="0"/>
            </a:endParaRPr>
          </a:p>
        </p:txBody>
      </p:sp>
      <p:sp>
        <p:nvSpPr>
          <p:cNvPr id="23" name="Rectangle 22"/>
          <p:cNvSpPr/>
          <p:nvPr/>
        </p:nvSpPr>
        <p:spPr>
          <a:xfrm>
            <a:off x="6804248" y="1916832"/>
            <a:ext cx="2016224" cy="4392488"/>
          </a:xfrm>
          <a:prstGeom prst="rect">
            <a:avLst/>
          </a:prstGeom>
          <a:no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endParaRPr lang="da-DK" sz="1100" dirty="0" smtClean="0">
              <a:solidFill>
                <a:srgbClr val="534A46"/>
              </a:solidFill>
              <a:latin typeface="Verdana" panose="020B0604030504040204" pitchFamily="34" charset="0"/>
              <a:ea typeface="Open Sans" panose="020B0606030504020204" pitchFamily="34" charset="0"/>
              <a:cs typeface="Arial" panose="020B0604020202020204" pitchFamily="34" charset="0"/>
            </a:endParaRPr>
          </a:p>
        </p:txBody>
      </p:sp>
      <p:sp>
        <p:nvSpPr>
          <p:cNvPr id="24" name="TextBox 23"/>
          <p:cNvSpPr txBox="1"/>
          <p:nvPr/>
        </p:nvSpPr>
        <p:spPr>
          <a:xfrm>
            <a:off x="6804248" y="1975215"/>
            <a:ext cx="2016224" cy="1791260"/>
          </a:xfrm>
          <a:prstGeom prst="rect">
            <a:avLst/>
          </a:prstGeom>
          <a:noFill/>
        </p:spPr>
        <p:txBody>
          <a:bodyPr wrap="square" rtlCol="0">
            <a:spAutoFit/>
          </a:bodyPr>
          <a:lstStyle/>
          <a:p>
            <a:pPr marL="228600" indent="-228600">
              <a:buFont typeface="+mj-lt"/>
              <a:buAutoNum type="arabicPeriod"/>
            </a:pP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At du har et godt kendskab til Ældre Sagens overordnede formål og strategi</a:t>
            </a:r>
          </a:p>
          <a:p>
            <a:pPr marL="228600" indent="-228600">
              <a:buFont typeface="+mj-lt"/>
              <a:buAutoNum type="arabicPeriod"/>
            </a:pP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At du har et godt kendskab til Ældre Sagens frivillige indsats</a:t>
            </a:r>
          </a:p>
          <a:p>
            <a:pPr marL="228600" indent="-228600">
              <a:buFont typeface="+mj-lt"/>
              <a:buAutoNum type="arabicPeriod"/>
            </a:pP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At du har et stort engagement i det Ældre Sagen arbejder for</a:t>
            </a:r>
          </a:p>
          <a:p>
            <a:pPr marL="228600" indent="-228600">
              <a:buFont typeface="+mj-lt"/>
              <a:buAutoNum type="arabicPeriod"/>
            </a:pPr>
            <a:r>
              <a:rPr lang="da-DK" sz="92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At Ældre Sagen har et godt ry/image i samfundet</a:t>
            </a:r>
            <a:endParaRPr lang="da-DK" sz="920" dirty="0">
              <a:solidFill>
                <a:srgbClr val="534A46"/>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TextBox 14"/>
          <p:cNvSpPr txBox="1"/>
          <p:nvPr/>
        </p:nvSpPr>
        <p:spPr>
          <a:xfrm>
            <a:off x="292295" y="764704"/>
            <a:ext cx="8528177" cy="338554"/>
          </a:xfrm>
          <a:prstGeom prst="rect">
            <a:avLst/>
          </a:prstGeom>
          <a:noFill/>
        </p:spPr>
        <p:txBody>
          <a:bodyPr wrap="square" rtlCol="0">
            <a:spAutoFit/>
          </a:bodyPr>
          <a:lstStyle/>
          <a:p>
            <a:r>
              <a:rPr lang="da-DK" sz="800" b="1" dirty="0">
                <a:solidFill>
                  <a:srgbClr val="534A46"/>
                </a:solidFill>
                <a:latin typeface="Verdana" panose="020B0604030504040204" pitchFamily="34" charset="0"/>
                <a:ea typeface="Open Sans" panose="020B0606030504020204" pitchFamily="34" charset="0"/>
                <a:cs typeface="Arial" panose="020B0604020202020204" pitchFamily="34" charset="0"/>
              </a:rPr>
              <a:t>De frivillige er i undersøgelsen blevet bedt om at vurdere vigtigheden af nedenstående områder i forhold til deres </a:t>
            </a:r>
            <a:r>
              <a:rPr lang="da-DK" sz="800" b="1" dirty="0" smtClean="0">
                <a:solidFill>
                  <a:srgbClr val="534A46"/>
                </a:solidFill>
                <a:latin typeface="Verdana" panose="020B0604030504040204" pitchFamily="34" charset="0"/>
                <a:ea typeface="Open Sans" panose="020B0606030504020204" pitchFamily="34" charset="0"/>
                <a:cs typeface="Arial" panose="020B0604020202020204" pitchFamily="34" charset="0"/>
              </a:rPr>
              <a:t>trivsel. </a:t>
            </a:r>
            <a:r>
              <a:rPr lang="da-DK" sz="800" b="1" dirty="0">
                <a:solidFill>
                  <a:srgbClr val="534A46"/>
                </a:solidFill>
                <a:latin typeface="Verdana" panose="020B0604030504040204" pitchFamily="34" charset="0"/>
                <a:ea typeface="Open Sans" panose="020B0606030504020204" pitchFamily="34" charset="0"/>
                <a:cs typeface="Arial" panose="020B0604020202020204" pitchFamily="34" charset="0"/>
              </a:rPr>
              <a:t>Derudover er de blevet bedt om at vurdere hvor tilfredse de er på de samme </a:t>
            </a:r>
            <a:r>
              <a:rPr lang="da-DK" sz="800" b="1" dirty="0" smtClean="0">
                <a:solidFill>
                  <a:srgbClr val="534A46"/>
                </a:solidFill>
                <a:latin typeface="Verdana" panose="020B0604030504040204" pitchFamily="34" charset="0"/>
                <a:ea typeface="Open Sans" panose="020B0606030504020204" pitchFamily="34" charset="0"/>
                <a:cs typeface="Arial" panose="020B0604020202020204" pitchFamily="34" charset="0"/>
              </a:rPr>
              <a:t>områder. Resultatet er præsenteret på side 44 og 45.</a:t>
            </a:r>
            <a:endParaRPr lang="da-DK" sz="800" b="1" dirty="0">
              <a:solidFill>
                <a:srgbClr val="534A46"/>
              </a:solidFill>
              <a:latin typeface="Verdana" panose="020B060403050404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10546368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44</a:t>
            </a:fld>
            <a:endParaRPr lang="da-DK" dirty="0"/>
          </a:p>
        </p:txBody>
      </p:sp>
      <p:sp>
        <p:nvSpPr>
          <p:cNvPr id="4" name="Content Placeholder 3"/>
          <p:cNvSpPr>
            <a:spLocks noGrp="1"/>
          </p:cNvSpPr>
          <p:nvPr>
            <p:ph sz="quarter" idx="16"/>
          </p:nvPr>
        </p:nvSpPr>
        <p:spPr/>
        <p:txBody>
          <a:bodyPr/>
          <a:lstStyle/>
          <a:p>
            <a:r>
              <a:rPr lang="da-DK" sz="3000" b="1" dirty="0" smtClean="0"/>
              <a:t>Trivselsplot – alle frivillige</a:t>
            </a:r>
            <a:endParaRPr lang="da-DK" sz="3000" b="1" dirty="0"/>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val="2707175317"/>
              </p:ext>
            </p:extLst>
          </p:nvPr>
        </p:nvGraphicFramePr>
        <p:xfrm>
          <a:off x="250825" y="1052513"/>
          <a:ext cx="8640763" cy="5040312"/>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p:cNvCxnSpPr/>
          <p:nvPr/>
        </p:nvCxnSpPr>
        <p:spPr>
          <a:xfrm>
            <a:off x="4283968" y="1196752"/>
            <a:ext cx="0" cy="432048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899592" y="3068960"/>
            <a:ext cx="7704856"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07504" y="587727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8" name="TextBox 7"/>
          <p:cNvSpPr txBox="1"/>
          <p:nvPr/>
        </p:nvSpPr>
        <p:spPr>
          <a:xfrm>
            <a:off x="1970402" y="5907573"/>
            <a:ext cx="4401798" cy="246221"/>
          </a:xfrm>
          <a:prstGeom prst="rect">
            <a:avLst/>
          </a:prstGeom>
          <a:noFill/>
        </p:spPr>
        <p:txBody>
          <a:bodyPr wrap="square" rtlCol="0">
            <a:spAutoFit/>
          </a:bodyPr>
          <a:lstStyle/>
          <a:p>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Se side 46 for opsummering af trivselsplottet for alle frivillige</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17555132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45</a:t>
            </a:fld>
            <a:endParaRPr lang="da-DK" dirty="0"/>
          </a:p>
        </p:txBody>
      </p:sp>
      <p:sp>
        <p:nvSpPr>
          <p:cNvPr id="4" name="Content Placeholder 3"/>
          <p:cNvSpPr>
            <a:spLocks noGrp="1"/>
          </p:cNvSpPr>
          <p:nvPr>
            <p:ph sz="quarter" idx="16"/>
          </p:nvPr>
        </p:nvSpPr>
        <p:spPr/>
        <p:txBody>
          <a:bodyPr/>
          <a:lstStyle/>
          <a:p>
            <a:r>
              <a:rPr lang="da-DK" sz="3000" b="1" dirty="0"/>
              <a:t>Trivselsplot – </a:t>
            </a:r>
            <a:r>
              <a:rPr lang="da-DK" sz="3000" b="1" dirty="0" smtClean="0"/>
              <a:t>utilfredse </a:t>
            </a:r>
            <a:r>
              <a:rPr lang="da-DK" sz="3000" b="1" dirty="0"/>
              <a:t>frivillige</a:t>
            </a:r>
          </a:p>
          <a:p>
            <a:endParaRPr lang="da-DK" sz="3000"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436512849"/>
              </p:ext>
            </p:extLst>
          </p:nvPr>
        </p:nvGraphicFramePr>
        <p:xfrm>
          <a:off x="250825" y="1052513"/>
          <a:ext cx="8640763" cy="504031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07504" y="5877272"/>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utilfredse/meget utilfredse (40)</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6" name="TextBox 5"/>
          <p:cNvSpPr txBox="1"/>
          <p:nvPr/>
        </p:nvSpPr>
        <p:spPr>
          <a:xfrm>
            <a:off x="1970402" y="6030683"/>
            <a:ext cx="4401798" cy="246221"/>
          </a:xfrm>
          <a:prstGeom prst="rect">
            <a:avLst/>
          </a:prstGeom>
          <a:noFill/>
        </p:spPr>
        <p:txBody>
          <a:bodyPr wrap="square" rtlCol="0">
            <a:spAutoFit/>
          </a:bodyPr>
          <a:lstStyle/>
          <a:p>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Se side 47 for opsummering af trivselsplottet for alle utilfredse frivillige</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23178766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46</a:t>
            </a:fld>
            <a:endParaRPr lang="da-DK" dirty="0"/>
          </a:p>
        </p:txBody>
      </p:sp>
      <p:sp>
        <p:nvSpPr>
          <p:cNvPr id="6" name="Content Placeholder 5"/>
          <p:cNvSpPr>
            <a:spLocks noGrp="1"/>
          </p:cNvSpPr>
          <p:nvPr>
            <p:ph sz="quarter" idx="16"/>
          </p:nvPr>
        </p:nvSpPr>
        <p:spPr/>
        <p:txBody>
          <a:bodyPr/>
          <a:lstStyle/>
          <a:p>
            <a:r>
              <a:rPr lang="da-DK" sz="3000" b="1" dirty="0"/>
              <a:t>Trivselsplot</a:t>
            </a:r>
          </a:p>
        </p:txBody>
      </p:sp>
      <p:sp>
        <p:nvSpPr>
          <p:cNvPr id="8" name="Rectangle 7"/>
          <p:cNvSpPr/>
          <p:nvPr/>
        </p:nvSpPr>
        <p:spPr>
          <a:xfrm>
            <a:off x="1265061" y="2420888"/>
            <a:ext cx="2839545" cy="2880320"/>
          </a:xfrm>
          <a:prstGeom prst="rect">
            <a:avLst/>
          </a:prstGeom>
          <a:no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a-DK" sz="1100" dirty="0">
              <a:solidFill>
                <a:srgbClr val="534A46"/>
              </a:solidFill>
              <a:latin typeface="Verdana" panose="020B0604030504040204" pitchFamily="34" charset="0"/>
              <a:ea typeface="Open Sans" panose="020B0606030504020204" pitchFamily="34" charset="0"/>
              <a:cs typeface="Arial" panose="020B0604020202020204" pitchFamily="34" charset="0"/>
            </a:endParaRPr>
          </a:p>
        </p:txBody>
      </p:sp>
      <p:sp>
        <p:nvSpPr>
          <p:cNvPr id="9" name="Snip Single Corner Rectangle 8"/>
          <p:cNvSpPr/>
          <p:nvPr/>
        </p:nvSpPr>
        <p:spPr>
          <a:xfrm>
            <a:off x="1259632" y="1052736"/>
            <a:ext cx="2839545" cy="1305598"/>
          </a:xfrm>
          <a:prstGeom prst="snip1Rect">
            <a:avLst/>
          </a:prstGeom>
          <a:solidFill>
            <a:srgbClr val="941F57"/>
          </a:solid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b="1" dirty="0" smtClean="0">
              <a:latin typeface="Verdana" panose="020B0604030504040204" pitchFamily="34" charset="0"/>
              <a:ea typeface="Verdana" panose="020B0604030504040204" pitchFamily="34" charset="0"/>
              <a:cs typeface="Verdana" panose="020B0604030504040204" pitchFamily="34" charset="0"/>
            </a:endParaRPr>
          </a:p>
          <a:p>
            <a:pPr algn="ctr"/>
            <a:r>
              <a:rPr lang="da-DK" sz="1100" b="1" dirty="0" smtClean="0">
                <a:latin typeface="Verdana" panose="020B0604030504040204" pitchFamily="34" charset="0"/>
                <a:ea typeface="Verdana" panose="020B0604030504040204" pitchFamily="34" charset="0"/>
                <a:cs typeface="Verdana" panose="020B0604030504040204" pitchFamily="34" charset="0"/>
              </a:rPr>
              <a:t>De områder, der vurderes bedst, er de områder, der vurderes mest vigtige og som de frivillige samtidig er mest tilfredse med. Der er således en positiv sammenhæng mellem vigtighed og tilfredshed</a:t>
            </a:r>
            <a:r>
              <a:rPr lang="da-DK" sz="1200" b="1" dirty="0" smtClean="0">
                <a:latin typeface="Verdana" panose="020B0604030504040204" pitchFamily="34" charset="0"/>
                <a:ea typeface="Verdana" panose="020B0604030504040204" pitchFamily="34" charset="0"/>
                <a:cs typeface="Verdana" panose="020B0604030504040204" pitchFamily="34" charset="0"/>
              </a:rPr>
              <a:t>.</a:t>
            </a:r>
          </a:p>
          <a:p>
            <a:pPr algn="ctr"/>
            <a:endParaRPr lang="da-DK" sz="1500" b="1" dirty="0">
              <a:latin typeface="Verdana" panose="020B0604030504040204" pitchFamily="34" charset="0"/>
              <a:ea typeface="Verdana" panose="020B0604030504040204" pitchFamily="34" charset="0"/>
              <a:cs typeface="Verdana" panose="020B0604030504040204" pitchFamily="34" charset="0"/>
            </a:endParaRPr>
          </a:p>
          <a:p>
            <a:pPr algn="ctr"/>
            <a:endParaRPr lang="da-DK" sz="1500" b="1" dirty="0">
              <a:latin typeface="Verdana" panose="020B0604030504040204" pitchFamily="34" charset="0"/>
              <a:ea typeface="Verdana" panose="020B0604030504040204" pitchFamily="34" charset="0"/>
              <a:cs typeface="Verdana" panose="020B0604030504040204" pitchFamily="34" charset="0"/>
            </a:endParaRPr>
          </a:p>
        </p:txBody>
      </p:sp>
      <p:sp>
        <p:nvSpPr>
          <p:cNvPr id="11" name="Rectangle 10"/>
          <p:cNvSpPr/>
          <p:nvPr/>
        </p:nvSpPr>
        <p:spPr>
          <a:xfrm>
            <a:off x="5004048" y="2420888"/>
            <a:ext cx="2808312" cy="2880320"/>
          </a:xfrm>
          <a:prstGeom prst="rect">
            <a:avLst/>
          </a:prstGeom>
          <a:no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a-DK" sz="1100" dirty="0">
              <a:solidFill>
                <a:srgbClr val="534A46"/>
              </a:solidFill>
              <a:latin typeface="Verdana" panose="020B0604030504040204" pitchFamily="34" charset="0"/>
              <a:ea typeface="Open Sans" panose="020B0606030504020204" pitchFamily="34" charset="0"/>
              <a:cs typeface="Arial" panose="020B0604020202020204" pitchFamily="34" charset="0"/>
            </a:endParaRPr>
          </a:p>
        </p:txBody>
      </p:sp>
      <p:sp>
        <p:nvSpPr>
          <p:cNvPr id="12" name="Snip Single Corner Rectangle 11"/>
          <p:cNvSpPr/>
          <p:nvPr/>
        </p:nvSpPr>
        <p:spPr>
          <a:xfrm>
            <a:off x="5004048" y="1052736"/>
            <a:ext cx="2808312" cy="1296144"/>
          </a:xfrm>
          <a:prstGeom prst="snip1Rect">
            <a:avLst/>
          </a:prstGeom>
          <a:solidFill>
            <a:srgbClr val="941F57"/>
          </a:solid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b="1" dirty="0" smtClean="0">
              <a:latin typeface="Verdana" panose="020B0604030504040204" pitchFamily="34" charset="0"/>
              <a:ea typeface="Verdana" panose="020B0604030504040204" pitchFamily="34" charset="0"/>
              <a:cs typeface="Verdana" panose="020B0604030504040204" pitchFamily="34" charset="0"/>
            </a:endParaRPr>
          </a:p>
          <a:p>
            <a:pPr algn="ctr"/>
            <a:r>
              <a:rPr lang="da-DK" sz="1100" b="1" dirty="0" smtClean="0">
                <a:latin typeface="Verdana" panose="020B0604030504040204" pitchFamily="34" charset="0"/>
                <a:ea typeface="Verdana" panose="020B0604030504040204" pitchFamily="34" charset="0"/>
                <a:cs typeface="Verdana" panose="020B0604030504040204" pitchFamily="34" charset="0"/>
              </a:rPr>
              <a:t>De </a:t>
            </a:r>
            <a:r>
              <a:rPr lang="da-DK" sz="1100" b="1" smtClean="0">
                <a:latin typeface="Verdana" panose="020B0604030504040204" pitchFamily="34" charset="0"/>
                <a:ea typeface="Verdana" panose="020B0604030504040204" pitchFamily="34" charset="0"/>
                <a:cs typeface="Verdana" panose="020B0604030504040204" pitchFamily="34" charset="0"/>
              </a:rPr>
              <a:t>områder, </a:t>
            </a:r>
            <a:r>
              <a:rPr lang="da-DK" sz="1100" b="1" dirty="0" smtClean="0">
                <a:latin typeface="Verdana" panose="020B0604030504040204" pitchFamily="34" charset="0"/>
                <a:ea typeface="Verdana" panose="020B0604030504040204" pitchFamily="34" charset="0"/>
                <a:cs typeface="Verdana" panose="020B0604030504040204" pitchFamily="34" charset="0"/>
              </a:rPr>
              <a:t>der vurderes dårligst, er </a:t>
            </a:r>
            <a:r>
              <a:rPr lang="da-DK" sz="1100" b="1" smtClean="0">
                <a:latin typeface="Verdana" panose="020B0604030504040204" pitchFamily="34" charset="0"/>
                <a:ea typeface="Verdana" panose="020B0604030504040204" pitchFamily="34" charset="0"/>
                <a:cs typeface="Verdana" panose="020B0604030504040204" pitchFamily="34" charset="0"/>
              </a:rPr>
              <a:t>de områder, </a:t>
            </a:r>
            <a:r>
              <a:rPr lang="da-DK" sz="1100" b="1" dirty="0" smtClean="0">
                <a:latin typeface="Verdana" panose="020B0604030504040204" pitchFamily="34" charset="0"/>
                <a:ea typeface="Verdana" panose="020B0604030504040204" pitchFamily="34" charset="0"/>
                <a:cs typeface="Verdana" panose="020B0604030504040204" pitchFamily="34" charset="0"/>
              </a:rPr>
              <a:t>hvor vigtighed og tilfredshed ikke vurderes så højt.</a:t>
            </a:r>
          </a:p>
          <a:p>
            <a:pPr algn="ctr"/>
            <a:endParaRPr lang="da-DK" sz="1100" dirty="0">
              <a:latin typeface="Verdana" panose="020B0604030504040204" pitchFamily="34" charset="0"/>
              <a:ea typeface="Verdana" panose="020B0604030504040204" pitchFamily="34" charset="0"/>
              <a:cs typeface="Verdana" panose="020B0604030504040204" pitchFamily="34" charset="0"/>
            </a:endParaRPr>
          </a:p>
        </p:txBody>
      </p:sp>
      <p:sp>
        <p:nvSpPr>
          <p:cNvPr id="3" name="TextBox 2"/>
          <p:cNvSpPr txBox="1"/>
          <p:nvPr/>
        </p:nvSpPr>
        <p:spPr>
          <a:xfrm>
            <a:off x="5004048" y="2492896"/>
            <a:ext cx="2808312" cy="2292935"/>
          </a:xfrm>
          <a:prstGeom prst="rect">
            <a:avLst/>
          </a:prstGeom>
          <a:noFill/>
        </p:spPr>
        <p:txBody>
          <a:bodyPr wrap="square" rtlCol="0">
            <a:spAutoFit/>
          </a:bodyPr>
          <a:lstStyle/>
          <a:p>
            <a:pPr marL="342900" indent="-34290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Engagement i Ældre Sagens arbejde</a:t>
            </a:r>
          </a:p>
          <a:p>
            <a:pPr marL="342900" indent="-34290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Krav til indsats</a:t>
            </a:r>
          </a:p>
          <a:p>
            <a:pPr marL="342900" indent="-34290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Kendskab til frivillig indsats</a:t>
            </a:r>
          </a:p>
          <a:p>
            <a:pPr marL="342900" indent="-34290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Kendskab til formål og strategi</a:t>
            </a:r>
          </a:p>
          <a:p>
            <a:pPr marL="342900" indent="-34290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Personlig udvikling og læring</a:t>
            </a:r>
          </a:p>
          <a:p>
            <a:pPr marL="342900" indent="-34290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Samarbejde med sekretariatet</a:t>
            </a:r>
          </a:p>
          <a:p>
            <a:pPr marL="342900" indent="-34290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Velfungerende koordinationsudvalg</a:t>
            </a:r>
          </a:p>
          <a:p>
            <a:pPr marL="342900" indent="-34290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Kursustilbud</a:t>
            </a:r>
          </a:p>
          <a:p>
            <a:pPr marL="342900" indent="-34290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Samarbejde med frivilligorganisationer</a:t>
            </a:r>
          </a:p>
          <a:p>
            <a:pPr marL="342900" indent="-34290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Få dækket </a:t>
            </a:r>
            <a:r>
              <a:rPr lang="da-DK" sz="110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udgifter</a:t>
            </a:r>
            <a:endPar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extBox 3"/>
          <p:cNvSpPr txBox="1"/>
          <p:nvPr/>
        </p:nvSpPr>
        <p:spPr>
          <a:xfrm>
            <a:off x="1259632" y="2492896"/>
            <a:ext cx="2839544" cy="2462213"/>
          </a:xfrm>
          <a:prstGeom prst="rect">
            <a:avLst/>
          </a:prstGeom>
          <a:noFill/>
        </p:spPr>
        <p:txBody>
          <a:bodyPr wrap="square" rtlCol="0">
            <a:spAutoFit/>
          </a:bodyPr>
          <a:lstStyle/>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Godt ry</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Samvær med deltagere</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Gøre en forskel</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Velfungerende lokalbestyrelse</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Samarbejde med frivillige</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Bruge evner og interesser</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Indflydelse på opgaver</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Samvær med frivillige</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Afvekslende opgaver</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Anerkendelse af indsats</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Plads til idéer og forslag</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Passende opgavemængde</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Fleksibilitet</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Informationer og </a:t>
            </a:r>
            <a:r>
              <a:rPr lang="da-DK" sz="110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redskaber</a:t>
            </a:r>
            <a:endPar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270592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47</a:t>
            </a:fld>
            <a:endParaRPr lang="da-DK" dirty="0"/>
          </a:p>
        </p:txBody>
      </p:sp>
      <p:sp>
        <p:nvSpPr>
          <p:cNvPr id="4" name="Text Placeholder 3"/>
          <p:cNvSpPr>
            <a:spLocks noGrp="1"/>
          </p:cNvSpPr>
          <p:nvPr>
            <p:ph type="body" sz="quarter" idx="11"/>
          </p:nvPr>
        </p:nvSpPr>
        <p:spPr/>
        <p:txBody>
          <a:bodyPr/>
          <a:lstStyle/>
          <a:p>
            <a:r>
              <a:rPr lang="da-DK" dirty="0">
                <a:latin typeface="Arial" panose="020B0604020202020204" pitchFamily="34" charset="0"/>
                <a:ea typeface="Open Sans" panose="020B0606030504020204" pitchFamily="34" charset="0"/>
                <a:cs typeface="Arial" panose="020B0604020202020204" pitchFamily="34" charset="0"/>
              </a:rPr>
              <a:t>Der er fem områder, som de utilfredse/meget utilfredse frivillige er mindre tilfredse med end gennemsnittet af alle de frivillige, og som de samtidig vurderer som værende vigtige områder. Det drejer sig om: Få dækket udgifter, kendskab til formål og strategi, kendskab til frivillig indsats, erfaringsudveksling, informationer og redskaber. Det er dermed især disse områder, der skal arbejdes med for at øge tilfredsheden blandt de utilfredse/meget utilfredse</a:t>
            </a:r>
            <a:r>
              <a:rPr lang="da-DK" dirty="0" smtClean="0">
                <a:latin typeface="Arial" panose="020B0604020202020204" pitchFamily="34" charset="0"/>
                <a:ea typeface="Open Sans" panose="020B0606030504020204" pitchFamily="34" charset="0"/>
                <a:cs typeface="Arial" panose="020B0604020202020204" pitchFamily="34" charset="0"/>
              </a:rPr>
              <a:t>. Bemærk at der kun er 40 utilfredse/meget utilfredse frivillige i undersøgelsen.</a:t>
            </a:r>
            <a:endParaRPr lang="da-DK" dirty="0">
              <a:latin typeface="Arial" panose="020B0604020202020204" pitchFamily="34" charset="0"/>
              <a:ea typeface="Open Sans" panose="020B0606030504020204" pitchFamily="34" charset="0"/>
              <a:cs typeface="Arial" panose="020B0604020202020204" pitchFamily="34" charset="0"/>
            </a:endParaRPr>
          </a:p>
        </p:txBody>
      </p:sp>
      <p:sp>
        <p:nvSpPr>
          <p:cNvPr id="5" name="Content Placeholder 4"/>
          <p:cNvSpPr>
            <a:spLocks noGrp="1"/>
          </p:cNvSpPr>
          <p:nvPr>
            <p:ph sz="quarter" idx="16"/>
          </p:nvPr>
        </p:nvSpPr>
        <p:spPr/>
        <p:txBody>
          <a:bodyPr/>
          <a:lstStyle/>
          <a:p>
            <a:r>
              <a:rPr lang="da-DK" sz="3000" b="1" dirty="0"/>
              <a:t>Trivselsplot – forskelle til alle frivillige</a:t>
            </a:r>
          </a:p>
        </p:txBody>
      </p:sp>
      <p:sp>
        <p:nvSpPr>
          <p:cNvPr id="7" name="Rectangle 6"/>
          <p:cNvSpPr/>
          <p:nvPr/>
        </p:nvSpPr>
        <p:spPr>
          <a:xfrm>
            <a:off x="453538" y="2204864"/>
            <a:ext cx="3853237" cy="3240360"/>
          </a:xfrm>
          <a:prstGeom prst="rect">
            <a:avLst/>
          </a:prstGeom>
          <a:no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a-DK" sz="1100" dirty="0" smtClean="0">
              <a:solidFill>
                <a:srgbClr val="534A46"/>
              </a:solidFill>
              <a:latin typeface="Verdana" panose="020B0604030504040204" pitchFamily="34" charset="0"/>
              <a:ea typeface="Open Sans" panose="020B0606030504020204" pitchFamily="34" charset="0"/>
              <a:cs typeface="Arial" panose="020B0604020202020204" pitchFamily="34" charset="0"/>
            </a:endParaRPr>
          </a:p>
        </p:txBody>
      </p:sp>
      <p:sp>
        <p:nvSpPr>
          <p:cNvPr id="8" name="Snip Single Corner Rectangle 7"/>
          <p:cNvSpPr/>
          <p:nvPr/>
        </p:nvSpPr>
        <p:spPr>
          <a:xfrm>
            <a:off x="467544" y="908720"/>
            <a:ext cx="3847657" cy="1152128"/>
          </a:xfrm>
          <a:prstGeom prst="snip1Rect">
            <a:avLst/>
          </a:prstGeom>
          <a:solidFill>
            <a:srgbClr val="941F57"/>
          </a:solid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00" b="1" dirty="0" smtClean="0">
              <a:latin typeface="Verdana" panose="020B0604030504040204" pitchFamily="34" charset="0"/>
              <a:ea typeface="Verdana" panose="020B0604030504040204" pitchFamily="34" charset="0"/>
              <a:cs typeface="Verdana" panose="020B0604030504040204" pitchFamily="34" charset="0"/>
            </a:endParaRPr>
          </a:p>
          <a:p>
            <a:pPr algn="ctr"/>
            <a:r>
              <a:rPr lang="da-DK" sz="1000" b="1" dirty="0" smtClean="0">
                <a:latin typeface="Verdana" panose="020B0604030504040204" pitchFamily="34" charset="0"/>
                <a:ea typeface="Verdana" panose="020B0604030504040204" pitchFamily="34" charset="0"/>
                <a:cs typeface="Verdana" panose="020B0604030504040204" pitchFamily="34" charset="0"/>
              </a:rPr>
              <a:t>Hvilke områder er de frivillige, der overordnet er ”utilfredse/meget utilfredse”, </a:t>
            </a:r>
            <a:r>
              <a:rPr lang="da-DK" sz="1000" b="1" u="sng" dirty="0" smtClean="0">
                <a:latin typeface="Verdana" panose="020B0604030504040204" pitchFamily="34" charset="0"/>
                <a:ea typeface="Verdana" panose="020B0604030504040204" pitchFamily="34" charset="0"/>
                <a:cs typeface="Verdana" panose="020B0604030504040204" pitchFamily="34" charset="0"/>
              </a:rPr>
              <a:t>mindre tilfredse med</a:t>
            </a:r>
            <a:r>
              <a:rPr lang="da-DK" sz="1000" b="1" dirty="0" smtClean="0">
                <a:latin typeface="Verdana" panose="020B0604030504040204" pitchFamily="34" charset="0"/>
                <a:ea typeface="Verdana" panose="020B0604030504040204" pitchFamily="34" charset="0"/>
                <a:cs typeface="Verdana" panose="020B0604030504040204" pitchFamily="34" charset="0"/>
              </a:rPr>
              <a:t> end de frivillige generelt</a:t>
            </a:r>
            <a:endParaRPr lang="da-DK" sz="1000" b="1" dirty="0">
              <a:latin typeface="Verdana" panose="020B0604030504040204" pitchFamily="34" charset="0"/>
              <a:ea typeface="Verdana" panose="020B0604030504040204" pitchFamily="34" charset="0"/>
              <a:cs typeface="Verdana" panose="020B0604030504040204" pitchFamily="34" charset="0"/>
            </a:endParaRPr>
          </a:p>
          <a:p>
            <a:pPr algn="ctr"/>
            <a:endParaRPr lang="da-DK" sz="1000" dirty="0">
              <a:latin typeface="Verdana" panose="020B0604030504040204" pitchFamily="34" charset="0"/>
              <a:ea typeface="Verdana" panose="020B0604030504040204" pitchFamily="34" charset="0"/>
              <a:cs typeface="Verdana" panose="020B0604030504040204" pitchFamily="34" charset="0"/>
            </a:endParaRPr>
          </a:p>
        </p:txBody>
      </p:sp>
      <p:sp>
        <p:nvSpPr>
          <p:cNvPr id="10" name="Rectangle 9"/>
          <p:cNvSpPr/>
          <p:nvPr/>
        </p:nvSpPr>
        <p:spPr>
          <a:xfrm>
            <a:off x="4853135" y="2204864"/>
            <a:ext cx="3888433" cy="3240360"/>
          </a:xfrm>
          <a:prstGeom prst="rect">
            <a:avLst/>
          </a:prstGeom>
          <a:no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a-DK" sz="1100" dirty="0" smtClean="0">
              <a:solidFill>
                <a:srgbClr val="534A46"/>
              </a:solidFill>
              <a:latin typeface="Verdana" panose="020B0604030504040204" pitchFamily="34" charset="0"/>
              <a:ea typeface="Open Sans" panose="020B0606030504020204" pitchFamily="34" charset="0"/>
              <a:cs typeface="Arial" panose="020B0604020202020204" pitchFamily="34" charset="0"/>
            </a:endParaRPr>
          </a:p>
        </p:txBody>
      </p:sp>
      <p:sp>
        <p:nvSpPr>
          <p:cNvPr id="11" name="Snip Single Corner Rectangle 10"/>
          <p:cNvSpPr/>
          <p:nvPr/>
        </p:nvSpPr>
        <p:spPr>
          <a:xfrm>
            <a:off x="4860032" y="908720"/>
            <a:ext cx="3888432" cy="1152128"/>
          </a:xfrm>
          <a:prstGeom prst="snip1Rect">
            <a:avLst/>
          </a:prstGeom>
          <a:solidFill>
            <a:srgbClr val="941F57"/>
          </a:solidFill>
          <a:ln>
            <a:solidFill>
              <a:srgbClr val="941F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000" b="1" dirty="0" smtClean="0">
                <a:latin typeface="Verdana" panose="020B0604030504040204" pitchFamily="34" charset="0"/>
                <a:ea typeface="Verdana" panose="020B0604030504040204" pitchFamily="34" charset="0"/>
                <a:cs typeface="Verdana" panose="020B0604030504040204" pitchFamily="34" charset="0"/>
              </a:rPr>
              <a:t>Hvilke områder </a:t>
            </a:r>
            <a:r>
              <a:rPr lang="da-DK" sz="1000" b="1" u="sng" dirty="0" smtClean="0">
                <a:latin typeface="Verdana" panose="020B0604030504040204" pitchFamily="34" charset="0"/>
                <a:ea typeface="Verdana" panose="020B0604030504040204" pitchFamily="34" charset="0"/>
                <a:cs typeface="Verdana" panose="020B0604030504040204" pitchFamily="34" charset="0"/>
              </a:rPr>
              <a:t>vurderes som vigtigere</a:t>
            </a:r>
            <a:r>
              <a:rPr lang="da-DK" sz="1000" b="1" dirty="0" smtClean="0">
                <a:latin typeface="Verdana" panose="020B0604030504040204" pitchFamily="34" charset="0"/>
                <a:ea typeface="Verdana" panose="020B0604030504040204" pitchFamily="34" charset="0"/>
                <a:cs typeface="Verdana" panose="020B0604030504040204" pitchFamily="34" charset="0"/>
              </a:rPr>
              <a:t> af de frivillige, der overordnet er ”utilfredse/meget utilfredse” end af de frivillige generelt</a:t>
            </a:r>
            <a:endParaRPr lang="da-DK" sz="1000" dirty="0">
              <a:latin typeface="Verdana" panose="020B0604030504040204" pitchFamily="34" charset="0"/>
              <a:ea typeface="Verdana" panose="020B0604030504040204" pitchFamily="34" charset="0"/>
              <a:cs typeface="Verdana" panose="020B0604030504040204" pitchFamily="34" charset="0"/>
            </a:endParaRPr>
          </a:p>
        </p:txBody>
      </p:sp>
      <p:sp>
        <p:nvSpPr>
          <p:cNvPr id="3" name="TextBox 2"/>
          <p:cNvSpPr txBox="1"/>
          <p:nvPr/>
        </p:nvSpPr>
        <p:spPr>
          <a:xfrm>
            <a:off x="4860032" y="2276872"/>
            <a:ext cx="3888432" cy="2292935"/>
          </a:xfrm>
          <a:prstGeom prst="rect">
            <a:avLst/>
          </a:prstGeom>
          <a:noFill/>
        </p:spPr>
        <p:txBody>
          <a:bodyPr wrap="square" rtlCol="0">
            <a:spAutoFit/>
          </a:bodyPr>
          <a:lstStyle/>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Få dækket udgifter</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Samarbejde med frivilligorganisationer</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Velfungerende koordinationsudvalg</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Samarbejde med sekretariatet</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Kendskab til formål og strategi</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Kendskab til frivillig indsats</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Samarbejde i distrikt</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Erfaringsudveksling</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Informationer og redskaber</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Indflydelse på opgaver</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Samarbejde med frivillige</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Velfungerende lokalbestyrelse</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Samvær med </a:t>
            </a:r>
            <a:r>
              <a:rPr lang="da-DK" sz="110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deltagere</a:t>
            </a:r>
            <a:endPar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extBox 8"/>
          <p:cNvSpPr txBox="1"/>
          <p:nvPr/>
        </p:nvSpPr>
        <p:spPr>
          <a:xfrm>
            <a:off x="453538" y="2276872"/>
            <a:ext cx="3839231" cy="2970044"/>
          </a:xfrm>
          <a:prstGeom prst="rect">
            <a:avLst/>
          </a:prstGeom>
          <a:noFill/>
        </p:spPr>
        <p:txBody>
          <a:bodyPr wrap="square" rtlCol="0">
            <a:spAutoFit/>
          </a:bodyPr>
          <a:lstStyle/>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Samarbejde med kommunen</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Få dækket udgifter</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Personlig udvikling og læring</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Kendskab til formål og strategi</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Kendskab til frivillig indsats</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Engagement i Ældre Sagens arbejde</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Erfaringsudveksling</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Informationer og redskaber</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Passende opgavemængde</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Plads til idéer og forslag</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Anerkendelse af indsats</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Afvekslende opgaver</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Samvær med frivillige</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Bruge evner og interesser</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Samarbejde med frivillige</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Gøre en forskel</a:t>
            </a:r>
          </a:p>
          <a:p>
            <a:pPr marL="171450" indent="-171450">
              <a:buFont typeface="Arial" panose="020B0604020202020204" pitchFamily="34" charset="0"/>
              <a:buChar char="•"/>
            </a:pPr>
            <a:r>
              <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rPr>
              <a:t>Godt </a:t>
            </a:r>
            <a:r>
              <a:rPr lang="da-DK" sz="1100" dirty="0" smtClean="0">
                <a:solidFill>
                  <a:srgbClr val="534A46"/>
                </a:solidFill>
                <a:latin typeface="Verdana" panose="020B0604030504040204" pitchFamily="34" charset="0"/>
                <a:ea typeface="Verdana" panose="020B0604030504040204" pitchFamily="34" charset="0"/>
                <a:cs typeface="Verdana" panose="020B0604030504040204" pitchFamily="34" charset="0"/>
              </a:rPr>
              <a:t>ry</a:t>
            </a:r>
            <a:endParaRPr lang="da-DK" sz="1100" dirty="0">
              <a:solidFill>
                <a:srgbClr val="534A46"/>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960331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48</a:t>
            </a:fld>
            <a:endParaRPr lang="da-DK" dirty="0"/>
          </a:p>
        </p:txBody>
      </p:sp>
      <p:sp>
        <p:nvSpPr>
          <p:cNvPr id="4" name="Text Placeholder 3"/>
          <p:cNvSpPr>
            <a:spLocks noGrp="1"/>
          </p:cNvSpPr>
          <p:nvPr>
            <p:ph type="body" sz="quarter" idx="11"/>
          </p:nvPr>
        </p:nvSpPr>
        <p:spPr/>
        <p:txBody>
          <a:bodyPr/>
          <a:lstStyle/>
          <a:p>
            <a:r>
              <a:rPr lang="da-DK" dirty="0" smtClean="0">
                <a:latin typeface="Arial" panose="020B0604020202020204" pitchFamily="34" charset="0"/>
                <a:ea typeface="Open Sans" panose="020B0606030504020204" pitchFamily="34" charset="0"/>
                <a:cs typeface="Arial" panose="020B0604020202020204" pitchFamily="34" charset="0"/>
              </a:rPr>
              <a:t>De fire områder, som de frivillige vurderer er vigtigst på en skal fra 1-5, er ”At Ældre Sagen har et godt ry”, ”Samværet med deltagere”, ”At din lokalbestyrelse fungerer godt” samt ”At du føler, at du gør en forskel”. En stor del af områderne ligger højt på gennemsnit. De områder der vurderes mindst vigtige er ”At have afvekslende opgaver”, ”At du kan få dækket dine direkte udgifter som frivillig” og ”At have mulighed for at deltage på kurser, som støtter dig i dine frivilligopgaver”.  I trivselsplottet ses det, at de fire områder, der vurderes vigtigst, ligeledes er de områder, de frivillige er mest tilfredse med.</a:t>
            </a:r>
            <a:endParaRPr lang="da-DK" dirty="0">
              <a:latin typeface="Arial" panose="020B0604020202020204" pitchFamily="34" charset="0"/>
              <a:ea typeface="Open Sans" panose="020B0606030504020204" pitchFamily="34" charset="0"/>
              <a:cs typeface="Arial" panose="020B0604020202020204" pitchFamily="34" charset="0"/>
            </a:endParaRPr>
          </a:p>
        </p:txBody>
      </p:sp>
      <p:sp>
        <p:nvSpPr>
          <p:cNvPr id="5" name="Content Placeholder 4"/>
          <p:cNvSpPr>
            <a:spLocks noGrp="1"/>
          </p:cNvSpPr>
          <p:nvPr>
            <p:ph sz="quarter" idx="16"/>
          </p:nvPr>
        </p:nvSpPr>
        <p:spPr/>
        <p:txBody>
          <a:bodyPr/>
          <a:lstStyle/>
          <a:p>
            <a:r>
              <a:rPr lang="da-DK" sz="2200" b="1" dirty="0"/>
              <a:t>Hvad der er vigtigt for dig i forhold til din trivsel?</a:t>
            </a:r>
            <a:endParaRPr lang="da-DK" sz="2200" dirty="0"/>
          </a:p>
        </p:txBody>
      </p:sp>
      <p:graphicFrame>
        <p:nvGraphicFramePr>
          <p:cNvPr id="9" name="Content Placeholder 8"/>
          <p:cNvGraphicFramePr>
            <a:graphicFrameLocks noGrp="1"/>
          </p:cNvGraphicFramePr>
          <p:nvPr>
            <p:ph sz="quarter" idx="13"/>
            <p:extLst>
              <p:ext uri="{D42A27DB-BD31-4B8C-83A1-F6EECF244321}">
                <p14:modId xmlns:p14="http://schemas.microsoft.com/office/powerpoint/2010/main" val="1534409271"/>
              </p:ext>
            </p:extLst>
          </p:nvPr>
        </p:nvGraphicFramePr>
        <p:xfrm>
          <a:off x="250825" y="1052513"/>
          <a:ext cx="8640763" cy="44640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07504" y="5373216"/>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304938809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49</a:t>
            </a:fld>
            <a:endParaRPr lang="da-DK" dirty="0"/>
          </a:p>
        </p:txBody>
      </p:sp>
      <p:sp>
        <p:nvSpPr>
          <p:cNvPr id="4" name="Text Placeholder 3"/>
          <p:cNvSpPr>
            <a:spLocks noGrp="1"/>
          </p:cNvSpPr>
          <p:nvPr>
            <p:ph type="body" sz="quarter" idx="11"/>
          </p:nvPr>
        </p:nvSpPr>
        <p:spPr/>
        <p:txBody>
          <a:bodyPr/>
          <a:lstStyle/>
          <a:p>
            <a:r>
              <a:rPr lang="da-DK" dirty="0">
                <a:latin typeface="Arial" panose="020B0604020202020204" pitchFamily="34" charset="0"/>
                <a:ea typeface="Open Sans" panose="020B0606030504020204" pitchFamily="34" charset="0"/>
                <a:cs typeface="Arial" panose="020B0604020202020204" pitchFamily="34" charset="0"/>
              </a:rPr>
              <a:t>De fire områder, som de frivillige </a:t>
            </a:r>
            <a:r>
              <a:rPr lang="da-DK" dirty="0" smtClean="0">
                <a:latin typeface="Arial" panose="020B0604020202020204" pitchFamily="34" charset="0"/>
                <a:ea typeface="Open Sans" panose="020B0606030504020204" pitchFamily="34" charset="0"/>
                <a:cs typeface="Arial" panose="020B0604020202020204" pitchFamily="34" charset="0"/>
              </a:rPr>
              <a:t>er mest tilfredse med, </a:t>
            </a:r>
            <a:r>
              <a:rPr lang="da-DK" dirty="0">
                <a:latin typeface="Arial" panose="020B0604020202020204" pitchFamily="34" charset="0"/>
                <a:ea typeface="Open Sans" panose="020B0606030504020204" pitchFamily="34" charset="0"/>
                <a:cs typeface="Arial" panose="020B0604020202020204" pitchFamily="34" charset="0"/>
              </a:rPr>
              <a:t>er ”At Ældre Sagen har et godt ry”, ”Samværet med deltagere”, ”At din lokalbestyrelse fungerer godt” samt ”At du føler, at du gør en forskel”. </a:t>
            </a:r>
            <a:r>
              <a:rPr lang="da-DK" dirty="0" smtClean="0">
                <a:latin typeface="Arial" panose="020B0604020202020204" pitchFamily="34" charset="0"/>
                <a:ea typeface="Open Sans" panose="020B0606030504020204" pitchFamily="34" charset="0"/>
                <a:cs typeface="Arial" panose="020B0604020202020204" pitchFamily="34" charset="0"/>
              </a:rPr>
              <a:t>I </a:t>
            </a:r>
            <a:r>
              <a:rPr lang="da-DK" dirty="0">
                <a:latin typeface="Arial" panose="020B0604020202020204" pitchFamily="34" charset="0"/>
                <a:ea typeface="Open Sans" panose="020B0606030504020204" pitchFamily="34" charset="0"/>
                <a:cs typeface="Arial" panose="020B0604020202020204" pitchFamily="34" charset="0"/>
              </a:rPr>
              <a:t>trivselsplottet </a:t>
            </a:r>
            <a:r>
              <a:rPr lang="da-DK" dirty="0" smtClean="0">
                <a:latin typeface="Arial" panose="020B0604020202020204" pitchFamily="34" charset="0"/>
                <a:ea typeface="Open Sans" panose="020B0606030504020204" pitchFamily="34" charset="0"/>
                <a:cs typeface="Arial" panose="020B0604020202020204" pitchFamily="34" charset="0"/>
              </a:rPr>
              <a:t>fremgår det, </a:t>
            </a:r>
            <a:r>
              <a:rPr lang="da-DK" dirty="0">
                <a:latin typeface="Arial" panose="020B0604020202020204" pitchFamily="34" charset="0"/>
                <a:ea typeface="Open Sans" panose="020B0606030504020204" pitchFamily="34" charset="0"/>
                <a:cs typeface="Arial" panose="020B0604020202020204" pitchFamily="34" charset="0"/>
              </a:rPr>
              <a:t>at de fire </a:t>
            </a:r>
            <a:r>
              <a:rPr lang="da-DK" dirty="0" smtClean="0">
                <a:latin typeface="Arial" panose="020B0604020202020204" pitchFamily="34" charset="0"/>
                <a:ea typeface="Open Sans" panose="020B0606030504020204" pitchFamily="34" charset="0"/>
                <a:cs typeface="Arial" panose="020B0604020202020204" pitchFamily="34" charset="0"/>
              </a:rPr>
              <a:t>områder, de frivillige er mest tilfredse med, </a:t>
            </a:r>
            <a:r>
              <a:rPr lang="da-DK" dirty="0">
                <a:latin typeface="Arial" panose="020B0604020202020204" pitchFamily="34" charset="0"/>
                <a:ea typeface="Open Sans" panose="020B0606030504020204" pitchFamily="34" charset="0"/>
                <a:cs typeface="Arial" panose="020B0604020202020204" pitchFamily="34" charset="0"/>
              </a:rPr>
              <a:t>ligeledes er de </a:t>
            </a:r>
            <a:r>
              <a:rPr lang="da-DK" dirty="0" smtClean="0">
                <a:latin typeface="Arial" panose="020B0604020202020204" pitchFamily="34" charset="0"/>
                <a:ea typeface="Open Sans" panose="020B0606030504020204" pitchFamily="34" charset="0"/>
                <a:cs typeface="Arial" panose="020B0604020202020204" pitchFamily="34" charset="0"/>
              </a:rPr>
              <a:t>områder, </a:t>
            </a:r>
            <a:r>
              <a:rPr lang="da-DK" dirty="0">
                <a:latin typeface="Arial" panose="020B0604020202020204" pitchFamily="34" charset="0"/>
                <a:ea typeface="Open Sans" panose="020B0606030504020204" pitchFamily="34" charset="0"/>
                <a:cs typeface="Arial" panose="020B0604020202020204" pitchFamily="34" charset="0"/>
              </a:rPr>
              <a:t>de frivillige </a:t>
            </a:r>
            <a:r>
              <a:rPr lang="da-DK" dirty="0" smtClean="0">
                <a:latin typeface="Arial" panose="020B0604020202020204" pitchFamily="34" charset="0"/>
                <a:ea typeface="Open Sans" panose="020B0606030504020204" pitchFamily="34" charset="0"/>
                <a:cs typeface="Arial" panose="020B0604020202020204" pitchFamily="34" charset="0"/>
              </a:rPr>
              <a:t>vurderer vigtigst.</a:t>
            </a:r>
            <a:endParaRPr lang="da-DK" dirty="0"/>
          </a:p>
        </p:txBody>
      </p:sp>
      <p:sp>
        <p:nvSpPr>
          <p:cNvPr id="5" name="Content Placeholder 4"/>
          <p:cNvSpPr>
            <a:spLocks noGrp="1"/>
          </p:cNvSpPr>
          <p:nvPr>
            <p:ph sz="quarter" idx="16"/>
          </p:nvPr>
        </p:nvSpPr>
        <p:spPr/>
        <p:txBody>
          <a:bodyPr/>
          <a:lstStyle/>
          <a:p>
            <a:r>
              <a:rPr lang="da-DK" sz="2200" b="1" dirty="0"/>
              <a:t>Hvor tilfreds du er på de følgende områder?</a:t>
            </a:r>
            <a:endParaRPr lang="da-DK" sz="2200" dirty="0"/>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3481116723"/>
              </p:ext>
            </p:extLst>
          </p:nvPr>
        </p:nvGraphicFramePr>
        <p:xfrm>
          <a:off x="250825" y="1052513"/>
          <a:ext cx="8640763" cy="446405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7504" y="5373216"/>
            <a:ext cx="280831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2218751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5</a:t>
            </a:fld>
            <a:endParaRPr lang="da-DK" dirty="0"/>
          </a:p>
        </p:txBody>
      </p:sp>
      <p:sp>
        <p:nvSpPr>
          <p:cNvPr id="3" name="Content Placeholder 2"/>
          <p:cNvSpPr>
            <a:spLocks noGrp="1"/>
          </p:cNvSpPr>
          <p:nvPr>
            <p:ph sz="quarter" idx="13"/>
          </p:nvPr>
        </p:nvSpPr>
        <p:spPr/>
        <p:txBody>
          <a:bodyPr/>
          <a:lstStyle/>
          <a:p>
            <a:r>
              <a:rPr lang="da-DK" sz="1800" dirty="0" smtClean="0">
                <a:latin typeface="Arial" panose="020B0604020202020204" pitchFamily="34" charset="0"/>
                <a:ea typeface="Open Sans" panose="020B0606030504020204" pitchFamily="34" charset="0"/>
                <a:cs typeface="Arial" panose="020B0604020202020204" pitchFamily="34" charset="0"/>
              </a:rPr>
              <a:t>Frivilligområder</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Socialt arbejde er det område, flest er frivillige indenfor. 52 % af de frivillige i Ældre Sagen er involveret heri.</a:t>
            </a:r>
          </a:p>
          <a:p>
            <a:pPr marL="171450" indent="-171450">
              <a:buFont typeface="Arial" panose="020B0604020202020204" pitchFamily="34" charset="0"/>
              <a:buChar char="•"/>
            </a:pPr>
            <a:r>
              <a:rPr lang="da-DK" sz="1400" dirty="0">
                <a:latin typeface="Arial" panose="020B0604020202020204" pitchFamily="34" charset="0"/>
                <a:ea typeface="Open Sans" panose="020B0606030504020204" pitchFamily="34" charset="0"/>
                <a:cs typeface="Arial" panose="020B0604020202020204" pitchFamily="34" charset="0"/>
              </a:rPr>
              <a:t>64 % af de frivillige </a:t>
            </a:r>
            <a:r>
              <a:rPr lang="da-DK" sz="1400" dirty="0" smtClean="0">
                <a:latin typeface="Arial" panose="020B0604020202020204" pitchFamily="34" charset="0"/>
                <a:ea typeface="Open Sans" panose="020B0606030504020204" pitchFamily="34" charset="0"/>
                <a:cs typeface="Arial" panose="020B0604020202020204" pitchFamily="34" charset="0"/>
              </a:rPr>
              <a:t>har </a:t>
            </a:r>
            <a:r>
              <a:rPr lang="da-DK" sz="1400" dirty="0">
                <a:latin typeface="Arial" panose="020B0604020202020204" pitchFamily="34" charset="0"/>
                <a:ea typeface="Open Sans" panose="020B0606030504020204" pitchFamily="34" charset="0"/>
                <a:cs typeface="Arial" panose="020B0604020202020204" pitchFamily="34" charset="0"/>
              </a:rPr>
              <a:t>kun </a:t>
            </a:r>
            <a:r>
              <a:rPr lang="da-DK" sz="1400" dirty="0" smtClean="0">
                <a:latin typeface="Arial" panose="020B0604020202020204" pitchFamily="34" charset="0"/>
                <a:ea typeface="Open Sans" panose="020B0606030504020204" pitchFamily="34" charset="0"/>
                <a:cs typeface="Arial" panose="020B0604020202020204" pitchFamily="34" charset="0"/>
              </a:rPr>
              <a:t>1 tillidshverv, </a:t>
            </a:r>
            <a:r>
              <a:rPr lang="da-DK" sz="1400" dirty="0">
                <a:latin typeface="Arial" panose="020B0604020202020204" pitchFamily="34" charset="0"/>
                <a:ea typeface="Open Sans" panose="020B0606030504020204" pitchFamily="34" charset="0"/>
                <a:cs typeface="Arial" panose="020B0604020202020204" pitchFamily="34" charset="0"/>
              </a:rPr>
              <a:t>og 29 % har 2-5 </a:t>
            </a:r>
            <a:r>
              <a:rPr lang="da-DK" sz="1400" dirty="0" smtClean="0">
                <a:latin typeface="Arial" panose="020B0604020202020204" pitchFamily="34" charset="0"/>
                <a:ea typeface="Open Sans" panose="020B0606030504020204" pitchFamily="34" charset="0"/>
                <a:cs typeface="Arial" panose="020B0604020202020204" pitchFamily="34" charset="0"/>
              </a:rPr>
              <a:t>tillidshverv.</a:t>
            </a:r>
            <a:endParaRPr lang="da-DK" sz="1400" dirty="0">
              <a:latin typeface="Arial" panose="020B0604020202020204" pitchFamily="34" charset="0"/>
              <a:ea typeface="Open Sans" panose="020B0606030504020204" pitchFamily="34" charset="0"/>
              <a:cs typeface="Arial" panose="020B0604020202020204" pitchFamily="34" charset="0"/>
            </a:endParaRP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Halvdelen af de frivillige har en én til én-relation til en eller flere personer, som de er frivillige for. 42 % har </a:t>
            </a:r>
            <a:r>
              <a:rPr lang="da-DK" sz="1400" dirty="0">
                <a:latin typeface="Arial" panose="020B0604020202020204" pitchFamily="34" charset="0"/>
                <a:ea typeface="Open Sans" panose="020B0606030504020204" pitchFamily="34" charset="0"/>
                <a:cs typeface="Arial" panose="020B0604020202020204" pitchFamily="34" charset="0"/>
              </a:rPr>
              <a:t>ikke en én til én-relation til en eller flere </a:t>
            </a:r>
            <a:r>
              <a:rPr lang="da-DK" sz="1400" dirty="0" smtClean="0">
                <a:latin typeface="Arial" panose="020B0604020202020204" pitchFamily="34" charset="0"/>
                <a:ea typeface="Open Sans" panose="020B0606030504020204" pitchFamily="34" charset="0"/>
                <a:cs typeface="Arial" panose="020B0604020202020204" pitchFamily="34" charset="0"/>
              </a:rPr>
              <a:t>personer, som de er frivillige for. Blandt de frivillige, der har en én til én-relation, har 36 % én til én-relation til 1 bruger. 28 % har til én til én-relation til 2-9 brugere, og 36 % har en én til én-relation til 10 eller flere brugere. Blandt de frivillige, der har en én til én-relation, er det gennemsnitlige antal brugere 10.</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58 % af de frivillige har ikke et tilbud med flere deltagere. Af dem, der har, har 57 % under 26 deltagere. Det gennemsnitlige antal deltagere er 66.</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58 % af de frivillige bruger typisk 1-4 timer om ugen på frivilligt arbejde i Ældre Sagen. 25 % bruger typisk mere end 4 timer om ugen, og 12 % bruger mindre end 1 time ugen på frivilligt arbejde i Ældre Sagen.</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De frivillige bruger i gennemsnit lige over 4 timer om ugen på deres frivillige arbejde i Ældre Sagen.</a:t>
            </a:r>
            <a:endParaRPr lang="da-DK" sz="1400" dirty="0">
              <a:latin typeface="Arial" panose="020B0604020202020204" pitchFamily="34" charset="0"/>
              <a:ea typeface="Open Sans" panose="020B0606030504020204" pitchFamily="34" charset="0"/>
              <a:cs typeface="Arial" panose="020B0604020202020204" pitchFamily="34" charset="0"/>
            </a:endParaRPr>
          </a:p>
          <a:p>
            <a:endParaRPr lang="da-DK" sz="1200" dirty="0" smtClean="0">
              <a:latin typeface="Arial" panose="020B0604020202020204" pitchFamily="34" charset="0"/>
              <a:ea typeface="Open Sans" panose="020B0606030504020204" pitchFamily="34" charset="0"/>
              <a:cs typeface="Arial" panose="020B0604020202020204" pitchFamily="34" charset="0"/>
            </a:endParaRPr>
          </a:p>
          <a:p>
            <a:r>
              <a:rPr lang="da-DK" sz="1800" dirty="0" smtClean="0">
                <a:latin typeface="Arial" panose="020B0604020202020204" pitchFamily="34" charset="0"/>
                <a:ea typeface="Open Sans" panose="020B0606030504020204" pitchFamily="34" charset="0"/>
                <a:cs typeface="Arial" panose="020B0604020202020204" pitchFamily="34" charset="0"/>
              </a:rPr>
              <a:t>Tilfredshed</a:t>
            </a:r>
            <a:endParaRPr lang="da-DK" sz="1800" dirty="0">
              <a:latin typeface="Arial" panose="020B0604020202020204" pitchFamily="34" charset="0"/>
              <a:ea typeface="Open Sans" panose="020B0606030504020204" pitchFamily="34" charset="0"/>
              <a:cs typeface="Arial" panose="020B0604020202020204" pitchFamily="34" charset="0"/>
            </a:endParaRPr>
          </a:p>
          <a:p>
            <a:pPr marL="171450" indent="-171450">
              <a:buFont typeface="Arial" panose="020B0604020202020204" pitchFamily="34" charset="0"/>
              <a:buChar char="•"/>
            </a:pPr>
            <a:r>
              <a:rPr lang="da-DK" sz="1400" dirty="0">
                <a:latin typeface="Arial" panose="020B0604020202020204" pitchFamily="34" charset="0"/>
                <a:ea typeface="Open Sans" panose="020B0606030504020204" pitchFamily="34" charset="0"/>
                <a:cs typeface="Arial" panose="020B0604020202020204" pitchFamily="34" charset="0"/>
              </a:rPr>
              <a:t>80 % er meget </a:t>
            </a:r>
            <a:r>
              <a:rPr lang="da-DK" sz="1400" dirty="0" smtClean="0">
                <a:latin typeface="Arial" panose="020B0604020202020204" pitchFamily="34" charset="0"/>
                <a:ea typeface="Open Sans" panose="020B0606030504020204" pitchFamily="34" charset="0"/>
                <a:cs typeface="Arial" panose="020B0604020202020204" pitchFamily="34" charset="0"/>
              </a:rPr>
              <a:t>tilfredse. 94 </a:t>
            </a:r>
            <a:r>
              <a:rPr lang="da-DK" sz="1400" dirty="0">
                <a:latin typeface="Arial" panose="020B0604020202020204" pitchFamily="34" charset="0"/>
                <a:ea typeface="Open Sans" panose="020B0606030504020204" pitchFamily="34" charset="0"/>
                <a:cs typeface="Arial" panose="020B0604020202020204" pitchFamily="34" charset="0"/>
              </a:rPr>
              <a:t>% af de frivillige i Ældre Sagen er alt i alt enten meget tilfredse eller delvis tilfredse med at være frivillige i Ældre Sagen. </a:t>
            </a:r>
            <a:endParaRPr lang="da-DK" sz="1400" dirty="0" smtClean="0">
              <a:latin typeface="Arial" panose="020B0604020202020204" pitchFamily="34" charset="0"/>
              <a:ea typeface="Open Sans" panose="020B0606030504020204" pitchFamily="34" charset="0"/>
              <a:cs typeface="Arial" panose="020B0604020202020204" pitchFamily="34" charset="0"/>
            </a:endParaRP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De </a:t>
            </a:r>
            <a:r>
              <a:rPr lang="da-DK" sz="1400" dirty="0">
                <a:latin typeface="Arial" panose="020B0604020202020204" pitchFamily="34" charset="0"/>
                <a:ea typeface="Open Sans" panose="020B0606030504020204" pitchFamily="34" charset="0"/>
                <a:cs typeface="Arial" panose="020B0604020202020204" pitchFamily="34" charset="0"/>
              </a:rPr>
              <a:t>75-79 årige er i højere grad meget tilfredse. </a:t>
            </a:r>
          </a:p>
          <a:p>
            <a:pPr marL="171450" indent="-171450">
              <a:buFont typeface="Arial" panose="020B0604020202020204" pitchFamily="34" charset="0"/>
              <a:buChar char="•"/>
            </a:pPr>
            <a:r>
              <a:rPr lang="da-DK" sz="1400" dirty="0">
                <a:latin typeface="Arial" panose="020B0604020202020204" pitchFamily="34" charset="0"/>
                <a:ea typeface="Open Sans" panose="020B0606030504020204" pitchFamily="34" charset="0"/>
                <a:cs typeface="Arial" panose="020B0604020202020204" pitchFamily="34" charset="0"/>
              </a:rPr>
              <a:t>90 % af de frivillige vil helt sikkert anbefale andre at blive frivillig i Ældre Sagen. 7 % vil måske anbefale andre at blive frivillig i Ældre Sagen, og 2 % vil ikke anbefale det til andre.</a:t>
            </a:r>
          </a:p>
          <a:p>
            <a:pPr marL="171450" indent="-171450">
              <a:buFont typeface="Arial" panose="020B0604020202020204" pitchFamily="34" charset="0"/>
              <a:buChar char="•"/>
            </a:pPr>
            <a:r>
              <a:rPr lang="da-DK" sz="1400" dirty="0">
                <a:latin typeface="Arial" panose="020B0604020202020204" pitchFamily="34" charset="0"/>
                <a:ea typeface="Open Sans" panose="020B0606030504020204" pitchFamily="34" charset="0"/>
                <a:cs typeface="Arial" panose="020B0604020202020204" pitchFamily="34" charset="0"/>
              </a:rPr>
              <a:t>13 % af de frivillige </a:t>
            </a:r>
            <a:r>
              <a:rPr lang="da-DK" sz="1400" dirty="0" smtClean="0">
                <a:latin typeface="Arial" panose="020B0604020202020204" pitchFamily="34" charset="0"/>
                <a:ea typeface="Open Sans" panose="020B0606030504020204" pitchFamily="34" charset="0"/>
                <a:cs typeface="Arial" panose="020B0604020202020204" pitchFamily="34" charset="0"/>
              </a:rPr>
              <a:t>overvejer eller har overvejet </a:t>
            </a:r>
            <a:r>
              <a:rPr lang="da-DK" sz="1400" dirty="0">
                <a:latin typeface="Arial" panose="020B0604020202020204" pitchFamily="34" charset="0"/>
                <a:ea typeface="Open Sans" panose="020B0606030504020204" pitchFamily="34" charset="0"/>
                <a:cs typeface="Arial" panose="020B0604020202020204" pitchFamily="34" charset="0"/>
              </a:rPr>
              <a:t>at stoppe som frivillige i Ældre Sagen. Af de 13 % begrunder 33 % dette med deres alder.</a:t>
            </a:r>
          </a:p>
          <a:p>
            <a:endParaRPr lang="da-DK" dirty="0"/>
          </a:p>
        </p:txBody>
      </p:sp>
      <p:sp>
        <p:nvSpPr>
          <p:cNvPr id="4" name="Content Placeholder 3"/>
          <p:cNvSpPr>
            <a:spLocks noGrp="1"/>
          </p:cNvSpPr>
          <p:nvPr>
            <p:ph sz="quarter" idx="16"/>
          </p:nvPr>
        </p:nvSpPr>
        <p:spPr/>
        <p:txBody>
          <a:bodyPr/>
          <a:lstStyle/>
          <a:p>
            <a:r>
              <a:rPr lang="da-DK" sz="3000" b="1" dirty="0" smtClean="0"/>
              <a:t>Opsummering</a:t>
            </a:r>
            <a:endParaRPr lang="da-DK" sz="3000" b="1" dirty="0"/>
          </a:p>
        </p:txBody>
      </p:sp>
    </p:spTree>
    <p:extLst>
      <p:ext uri="{BB962C8B-B14F-4D97-AF65-F5344CB8AC3E}">
        <p14:creationId xmlns:p14="http://schemas.microsoft.com/office/powerpoint/2010/main" val="250685717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da-DK" sz="3200" b="1" dirty="0" smtClean="0"/>
              <a:t>7.</a:t>
            </a:r>
            <a:r>
              <a:rPr lang="da-DK" sz="3000" dirty="0" smtClean="0"/>
              <a:t> </a:t>
            </a:r>
            <a:r>
              <a:rPr lang="da-DK" sz="3200" b="1" dirty="0" smtClean="0"/>
              <a:t>Internet og kommunikation</a:t>
            </a:r>
            <a:endParaRPr lang="da-DK" sz="3200" b="1" dirty="0"/>
          </a:p>
        </p:txBody>
      </p:sp>
    </p:spTree>
    <p:extLst>
      <p:ext uri="{BB962C8B-B14F-4D97-AF65-F5344CB8AC3E}">
        <p14:creationId xmlns:p14="http://schemas.microsoft.com/office/powerpoint/2010/main" val="19962178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51</a:t>
            </a:fld>
            <a:endParaRPr lang="da-DK" dirty="0"/>
          </a:p>
        </p:txBody>
      </p:sp>
      <p:sp>
        <p:nvSpPr>
          <p:cNvPr id="4" name="Content Placeholder 3"/>
          <p:cNvSpPr>
            <a:spLocks noGrp="1"/>
          </p:cNvSpPr>
          <p:nvPr>
            <p:ph sz="quarter" idx="16"/>
          </p:nvPr>
        </p:nvSpPr>
        <p:spPr/>
        <p:txBody>
          <a:bodyPr/>
          <a:lstStyle/>
          <a:p>
            <a:r>
              <a:rPr lang="da-DK" sz="2000" b="1" dirty="0"/>
              <a:t>Hvilke af følgende typer udstyr bruger du til at få internetadgang?</a:t>
            </a:r>
            <a:endParaRPr lang="da-DK" sz="2000" dirty="0"/>
          </a:p>
        </p:txBody>
      </p:sp>
      <p:sp>
        <p:nvSpPr>
          <p:cNvPr id="5" name="Text Placeholder 4"/>
          <p:cNvSpPr>
            <a:spLocks noGrp="1"/>
          </p:cNvSpPr>
          <p:nvPr>
            <p:ph type="body" sz="quarter" idx="11"/>
          </p:nvPr>
        </p:nvSpPr>
        <p:spPr/>
        <p:txBody>
          <a:bodyPr/>
          <a:lstStyle/>
          <a:p>
            <a:r>
              <a:rPr lang="da-DK" sz="850" dirty="0" smtClean="0">
                <a:latin typeface="Arial" panose="020B0604020202020204" pitchFamily="34" charset="0"/>
                <a:ea typeface="Open Sans" panose="020B0606030504020204" pitchFamily="34" charset="0"/>
                <a:cs typeface="Arial" panose="020B0604020202020204" pitchFamily="34" charset="0"/>
              </a:rPr>
              <a:t>Kun 8 % af de frivillige i undersøgelsen har ikke adgang til Internettet eller har aldrig brugt det. Bærbar pc, notebook eller netbook er det mest anvendte udstyr blandt de frivillige til at få internetadgang. Kun 5 % af de frivillige har ikke adgang til internettet, og yderligere 3 % har aldrig brugt internettet. Det er i højere grad kvinderne, der ikke har adgang til (6 %) eller som aldrig har brugt internettet (4 %). Mændene bruger i højere grad stationær computer (57 %), bærbar pc (67 %) og tablet (45 %) for at få adgang til internettet. Der er ligeledes en sammenhæng mellem alder og internet adgang. Signifikant flere af de 80+ årige har ikke adgang til internettet (14 %) eller har aldrig brugt det (12 %). De frivillige under 65 år benytter i højere grad bærbar pc (68 %), andet udstyr f.eks. mobiltelefon (57 %) samt tablet (47 %). De 65-69 årige benytter i højere grad bærbar pc (65 %) og tablet (46 %), og de 70-74 årige bærbar pc (65 %). Der er i høj grad sammenhæng mellem uddannelsesniveau og anvendelsen af udstyr til at få adgang til internettet. Frivillige, hvor folkeskolen er den højeste uddannelse, har i højere grad ikke adgang til internettet. Brugen af bærbar pc, stationær computer, tablet og  mobiltelefon er stigende med uddannelsesniveauet. Frivillige med videregående uddannelser bruger i højere grad disse typer udstyr. Frivillige med fuldtids erhvervsarbejde (57 %) og deltids erhvervsarbejde (60 %) benytter ligeledes i højere grad andet udstyr herunder mobiltelefon og smartphone. I relation til frivilligområder er der ikke overraskende signifikant flere inden for IT og teknologi, der benytter sig af alle fire former for udstyr. Frivillige inden for organisationsarbejde benytter i højere grad bærbar pc (74 %) og tablet (52 %). Signifikant flere af de frivillige, der har været aktive som frivillige i mere end 15 år har ikke adgang til internettet (15 %). De, der har været frivillige i kortere tid, benytter sig i højere grad af flere former for udstyr. Frivillige, der er meget tilfredse med at være frivillig i Ældre Sagen, har i højere grad ikke adgang til internettet (6 %). Frivillige, der er meget utilfredse, benytter sig i højere grad af fx mobiltelefon eller smartphone (59 %). Det skal dog understreges, at andelen af meget utilfredse kun udgør 32 af de i alt 1000 frivillige, som har deltaget i undersøgelsen.  </a:t>
            </a:r>
            <a:endParaRPr lang="da-DK" sz="850"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3684287404"/>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4437112"/>
            <a:ext cx="3384376"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Flersvar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22700617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52</a:t>
            </a:fld>
            <a:endParaRPr lang="da-DK" dirty="0"/>
          </a:p>
        </p:txBody>
      </p:sp>
      <p:sp>
        <p:nvSpPr>
          <p:cNvPr id="4" name="Content Placeholder 3"/>
          <p:cNvSpPr>
            <a:spLocks noGrp="1"/>
          </p:cNvSpPr>
          <p:nvPr>
            <p:ph sz="quarter" idx="16"/>
          </p:nvPr>
        </p:nvSpPr>
        <p:spPr/>
        <p:txBody>
          <a:bodyPr/>
          <a:lstStyle/>
          <a:p>
            <a:pPr lvl="0"/>
            <a:r>
              <a:rPr lang="da-DK" sz="2200" b="1" dirty="0"/>
              <a:t>Hvilke informationer fra Ældre Sagen læser du? </a:t>
            </a:r>
            <a:endParaRPr lang="da-DK" sz="2200" dirty="0"/>
          </a:p>
        </p:txBody>
      </p:sp>
      <p:sp>
        <p:nvSpPr>
          <p:cNvPr id="5" name="Text Placeholder 4"/>
          <p:cNvSpPr>
            <a:spLocks noGrp="1"/>
          </p:cNvSpPr>
          <p:nvPr>
            <p:ph type="body" sz="quarter" idx="11"/>
          </p:nvPr>
        </p:nvSpPr>
        <p:spPr/>
        <p:txBody>
          <a:bodyPr/>
          <a:lstStyle/>
          <a:p>
            <a:r>
              <a:rPr lang="da-DK" dirty="0">
                <a:latin typeface="Arial" panose="020B0604020202020204" pitchFamily="34" charset="0"/>
                <a:ea typeface="Open Sans" panose="020B0606030504020204" pitchFamily="34" charset="0"/>
                <a:cs typeface="Arial" panose="020B0604020202020204" pitchFamily="34" charset="0"/>
              </a:rPr>
              <a:t>Der er udelukkende spurgt ind til informationer rettet til frivillige og ikke de generelle </a:t>
            </a:r>
            <a:r>
              <a:rPr lang="da-DK" dirty="0" smtClean="0">
                <a:latin typeface="Arial" panose="020B0604020202020204" pitchFamily="34" charset="0"/>
                <a:ea typeface="Open Sans" panose="020B0606030504020204" pitchFamily="34" charset="0"/>
                <a:cs typeface="Arial" panose="020B0604020202020204" pitchFamily="34" charset="0"/>
              </a:rPr>
              <a:t>medlemsblade. Bladet AKTIV er den informationskilde, flest frivillige benytter sig af. Ældre Sagens nyhedsbrev er den anden mest benyttede informationskilde blandt de frivillige i Ældre Sagen. Frivillige under 65 år læser i højere grad ikke informationer fra Ældre Sagen (8 %). De 65-69 årige læser i højere grad mails fra Ældre Sagen (52 %), Ældre Sagens hjemmeside (39 %) samt Frivilligportalen (30 %). De 70-74 årige læser i højere grad Ældre Sagens nyhedsbrev (62 %) og benytter Ældre Sagens hjemmeside (38 %). De 75-79 årige læser i højere grad bladet AKTIV (80 %).</a:t>
            </a:r>
          </a:p>
          <a:p>
            <a:endParaRPr lang="da-DK" dirty="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De frivillige i distrikt 7 læser i højere grad breve fra Ældre Sagen (56 %) og benytter i højere grad Ældre Sagens hjemmeside (46 %). Generelt læser de frivillige, som er folkepensionister, i højere grad flere informationer fra Ældre Sagen. Folkepensionisterne læser i højere grad AKTIV (79 %), Ældre Sagens nyhedsbrev (60 %), breve fra Ældre Sagen (44 %) og Ældre Sagens hjemmeside (35 %). I relation til frivilligområder er der ligeledes forskelle på, hvilke informationer der læses. Frivillige inden for organisationsarbejde læser i højere grad de fleste informationskilder fra Ældre Sagen. Frivillige inden for IT og teknologi benytter i højere grad Frivilligportalen, Ældre Sagens hjemmeside samt mails fra Ældre Sagen. Frivillige inden for lokalindflydelse benytter i højere grad Frivilligportalen samt Ældre Sagens hjemmeside. De frivillige, der har været aktive i mere end 15 år, læser i højere grad AKTIV (85 %) og breve fra Ældre Sagen (58 %).</a:t>
            </a:r>
            <a:endParaRPr lang="da-DK" dirty="0">
              <a:latin typeface="Arial" panose="020B0604020202020204" pitchFamily="34" charset="0"/>
              <a:ea typeface="Open Sans" panose="020B0606030504020204" pitchFamily="34" charset="0"/>
              <a:cs typeface="Arial" panose="020B0604020202020204" pitchFamily="34" charset="0"/>
            </a:endParaRPr>
          </a:p>
        </p:txBody>
      </p:sp>
      <p:sp>
        <p:nvSpPr>
          <p:cNvPr id="7" name="TextBox 6"/>
          <p:cNvSpPr txBox="1"/>
          <p:nvPr/>
        </p:nvSpPr>
        <p:spPr>
          <a:xfrm>
            <a:off x="5796136" y="2276872"/>
            <a:ext cx="3024336" cy="1384995"/>
          </a:xfrm>
          <a:prstGeom prst="rect">
            <a:avLst/>
          </a:prstGeom>
          <a:noFill/>
        </p:spPr>
        <p:txBody>
          <a:bodyPr wrap="square" rtlCol="0">
            <a:spAutoFit/>
          </a:bodyPr>
          <a:lstStyle/>
          <a:p>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Svarmuligheden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‘Andet’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er stillet som et halvåbent spørgsmål, som efterfølgende er kodet. De resterende svar under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‘Andet’ dækker bl.a. over interne meddelelser, alt information og forskellige ting på nettet/computeren, f.eks. Facebook</a:t>
            </a:r>
            <a:endPar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9" name="TextBox 8"/>
          <p:cNvSpPr txBox="1"/>
          <p:nvPr/>
        </p:nvSpPr>
        <p:spPr>
          <a:xfrm>
            <a:off x="179512" y="4437112"/>
            <a:ext cx="3384376"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Flersvar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11" name="Content Placeholder 10"/>
          <p:cNvGraphicFramePr>
            <a:graphicFrameLocks noGrp="1"/>
          </p:cNvGraphicFramePr>
          <p:nvPr>
            <p:ph sz="quarter" idx="13"/>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07106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53</a:t>
            </a:fld>
            <a:endParaRPr lang="da-DK" dirty="0"/>
          </a:p>
        </p:txBody>
      </p:sp>
      <p:sp>
        <p:nvSpPr>
          <p:cNvPr id="4" name="Content Placeholder 3"/>
          <p:cNvSpPr>
            <a:spLocks noGrp="1"/>
          </p:cNvSpPr>
          <p:nvPr>
            <p:ph sz="quarter" idx="16"/>
          </p:nvPr>
        </p:nvSpPr>
        <p:spPr/>
        <p:txBody>
          <a:bodyPr/>
          <a:lstStyle/>
          <a:p>
            <a:r>
              <a:rPr lang="da-DK" sz="1800" b="1" dirty="0"/>
              <a:t>Du har svaret, at du ikke læser de informationer, du modtager som frivillig fra Ældre Sagen. Hvordan kan det være?</a:t>
            </a:r>
            <a:endParaRPr lang="da-DK" sz="1800" dirty="0"/>
          </a:p>
        </p:txBody>
      </p:sp>
      <p:sp>
        <p:nvSpPr>
          <p:cNvPr id="5" name="Text Placeholder 4"/>
          <p:cNvSpPr>
            <a:spLocks noGrp="1"/>
          </p:cNvSpPr>
          <p:nvPr>
            <p:ph type="body" sz="quarter" idx="11"/>
          </p:nvPr>
        </p:nvSpPr>
        <p:spPr/>
        <p:txBody>
          <a:bodyPr/>
          <a:lstStyle/>
          <a:p>
            <a:r>
              <a:rPr lang="da-DK" sz="1200" dirty="0" smtClean="0">
                <a:latin typeface="Arial" panose="020B0604020202020204" pitchFamily="34" charset="0"/>
                <a:ea typeface="Open Sans" panose="020B0606030504020204" pitchFamily="34" charset="0"/>
                <a:cs typeface="Arial" panose="020B0604020202020204" pitchFamily="34" charset="0"/>
              </a:rPr>
              <a:t>Kun 35 af de frivillige i undersøgelsen læser ikke informationer fra Ældre Sagen. Der er tale om en yderst lille andel, hvorfor der ikke kommenteres på signifikante forskelle. Den primære årsag til ikke at læse informationer fra Ældre Sagen er manglende behov. Samtidig giver 40 %, svarende til 14 personer, udtryk for, at de ikke ved, hvorfor de ikke læser informationer fra Ældre Sagen.</a:t>
            </a:r>
          </a:p>
          <a:p>
            <a:endParaRPr lang="da-DK" sz="1200" dirty="0">
              <a:latin typeface="Arial" panose="020B0604020202020204" pitchFamily="34" charset="0"/>
              <a:ea typeface="Open Sans" panose="020B0606030504020204" pitchFamily="34" charset="0"/>
              <a:cs typeface="Arial" panose="020B0604020202020204" pitchFamily="34" charset="0"/>
            </a:endParaRPr>
          </a:p>
          <a:p>
            <a:r>
              <a:rPr lang="da-DK" sz="1200" dirty="0" smtClean="0">
                <a:latin typeface="Arial" panose="020B0604020202020204" pitchFamily="34" charset="0"/>
                <a:ea typeface="Open Sans" panose="020B0606030504020204" pitchFamily="34" charset="0"/>
                <a:cs typeface="Arial" panose="020B0604020202020204" pitchFamily="34" charset="0"/>
              </a:rPr>
              <a:t>Overordnet er det yderst positivt, at så lille en andel af de frivillige ikke læser information fra Ældre Sagen. Rigtig mange af Ældre Sagens informationskilder/informationskanaler benyttes i forskellig udstrækning på tværs af de demografiske grupper.  </a:t>
            </a:r>
            <a:endParaRPr lang="da-DK" sz="1200"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1322763102"/>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6372200" y="2276872"/>
            <a:ext cx="2304256" cy="1015663"/>
          </a:xfrm>
          <a:prstGeom prst="rect">
            <a:avLst/>
          </a:prstGeom>
          <a:noFill/>
        </p:spPr>
        <p:txBody>
          <a:bodyPr wrap="square" rtlCol="0">
            <a:spAutoFit/>
          </a:bodyPr>
          <a:lstStyle/>
          <a:p>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De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to,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der har svaret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‘Andet’,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har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svaret,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at det er grundet synsproblemer samt at informationerne henvender sig til ældre.</a:t>
            </a:r>
          </a:p>
        </p:txBody>
      </p:sp>
      <p:sp>
        <p:nvSpPr>
          <p:cNvPr id="8" name="TextBox 7"/>
          <p:cNvSpPr txBox="1"/>
          <p:nvPr/>
        </p:nvSpPr>
        <p:spPr>
          <a:xfrm>
            <a:off x="179512" y="4437112"/>
            <a:ext cx="676875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der har svaret, at de ikke læser de informationer, de modtager som frivillig fra Ældre Sagen (35). Flersvar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6001149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54</a:t>
            </a:fld>
            <a:endParaRPr lang="da-DK" dirty="0"/>
          </a:p>
        </p:txBody>
      </p:sp>
      <p:sp>
        <p:nvSpPr>
          <p:cNvPr id="4" name="Content Placeholder 3"/>
          <p:cNvSpPr>
            <a:spLocks noGrp="1"/>
          </p:cNvSpPr>
          <p:nvPr>
            <p:ph sz="quarter" idx="16"/>
          </p:nvPr>
        </p:nvSpPr>
        <p:spPr/>
        <p:txBody>
          <a:bodyPr/>
          <a:lstStyle/>
          <a:p>
            <a:r>
              <a:rPr lang="da-DK" sz="1800" b="1" dirty="0"/>
              <a:t>Hvor tilfreds er du generelt med de informationer du får fra Ældre Sagen?</a:t>
            </a:r>
            <a:endParaRPr lang="da-DK" sz="1800" spc="-150" dirty="0"/>
          </a:p>
        </p:txBody>
      </p:sp>
      <p:sp>
        <p:nvSpPr>
          <p:cNvPr id="5" name="Text Placeholder 4"/>
          <p:cNvSpPr>
            <a:spLocks noGrp="1"/>
          </p:cNvSpPr>
          <p:nvPr>
            <p:ph type="body" sz="quarter" idx="11"/>
          </p:nvPr>
        </p:nvSpPr>
        <p:spPr/>
        <p:txBody>
          <a:bodyPr/>
          <a:lstStyle/>
          <a:p>
            <a:r>
              <a:rPr lang="da-DK" dirty="0">
                <a:latin typeface="Arial" panose="020B0604020202020204" pitchFamily="34" charset="0"/>
                <a:ea typeface="Open Sans" panose="020B0606030504020204" pitchFamily="34" charset="0"/>
                <a:cs typeface="Arial" panose="020B0604020202020204" pitchFamily="34" charset="0"/>
              </a:rPr>
              <a:t>Overordnet er de frivillige i Ældre </a:t>
            </a:r>
            <a:r>
              <a:rPr lang="da-DK" dirty="0" smtClean="0">
                <a:latin typeface="Arial" panose="020B0604020202020204" pitchFamily="34" charset="0"/>
                <a:ea typeface="Open Sans" panose="020B0606030504020204" pitchFamily="34" charset="0"/>
                <a:cs typeface="Arial" panose="020B0604020202020204" pitchFamily="34" charset="0"/>
              </a:rPr>
              <a:t>Sagen tilfredse med de informationer de modtager fra Ældre Sagen . 66 % </a:t>
            </a:r>
            <a:r>
              <a:rPr lang="da-DK" dirty="0">
                <a:latin typeface="Arial" panose="020B0604020202020204" pitchFamily="34" charset="0"/>
                <a:ea typeface="Open Sans" panose="020B0606030504020204" pitchFamily="34" charset="0"/>
                <a:cs typeface="Arial" panose="020B0604020202020204" pitchFamily="34" charset="0"/>
              </a:rPr>
              <a:t>er meget tilfredse og </a:t>
            </a:r>
            <a:r>
              <a:rPr lang="da-DK" dirty="0" smtClean="0">
                <a:latin typeface="Arial" panose="020B0604020202020204" pitchFamily="34" charset="0"/>
                <a:ea typeface="Open Sans" panose="020B0606030504020204" pitchFamily="34" charset="0"/>
                <a:cs typeface="Arial" panose="020B0604020202020204" pitchFamily="34" charset="0"/>
              </a:rPr>
              <a:t>25 </a:t>
            </a:r>
            <a:r>
              <a:rPr lang="da-DK" dirty="0">
                <a:latin typeface="Arial" panose="020B0604020202020204" pitchFamily="34" charset="0"/>
                <a:ea typeface="Open Sans" panose="020B0606030504020204" pitchFamily="34" charset="0"/>
                <a:cs typeface="Arial" panose="020B0604020202020204" pitchFamily="34" charset="0"/>
              </a:rPr>
              <a:t>% delvis tilfredse. Samlet set er </a:t>
            </a:r>
            <a:r>
              <a:rPr lang="da-DK" dirty="0" smtClean="0">
                <a:latin typeface="Arial" panose="020B0604020202020204" pitchFamily="34" charset="0"/>
                <a:ea typeface="Open Sans" panose="020B0606030504020204" pitchFamily="34" charset="0"/>
                <a:cs typeface="Arial" panose="020B0604020202020204" pitchFamily="34" charset="0"/>
              </a:rPr>
              <a:t>91 </a:t>
            </a:r>
            <a:r>
              <a:rPr lang="da-DK" dirty="0">
                <a:latin typeface="Arial" panose="020B0604020202020204" pitchFamily="34" charset="0"/>
                <a:ea typeface="Open Sans" panose="020B0606030504020204" pitchFamily="34" charset="0"/>
                <a:cs typeface="Arial" panose="020B0604020202020204" pitchFamily="34" charset="0"/>
              </a:rPr>
              <a:t>% af de frivillige tilfredse. Kun </a:t>
            </a:r>
            <a:r>
              <a:rPr lang="da-DK" dirty="0" smtClean="0">
                <a:latin typeface="Arial" panose="020B0604020202020204" pitchFamily="34" charset="0"/>
                <a:ea typeface="Open Sans" panose="020B0606030504020204" pitchFamily="34" charset="0"/>
                <a:cs typeface="Arial" panose="020B0604020202020204" pitchFamily="34" charset="0"/>
              </a:rPr>
              <a:t>4 </a:t>
            </a:r>
            <a:r>
              <a:rPr lang="da-DK" dirty="0">
                <a:latin typeface="Arial" panose="020B0604020202020204" pitchFamily="34" charset="0"/>
                <a:ea typeface="Open Sans" panose="020B0606030504020204" pitchFamily="34" charset="0"/>
                <a:cs typeface="Arial" panose="020B0604020202020204" pitchFamily="34" charset="0"/>
              </a:rPr>
              <a:t>% er meget utilfredse og 1 % delvis utilfredse</a:t>
            </a:r>
            <a:r>
              <a:rPr lang="da-DK" dirty="0" smtClean="0">
                <a:latin typeface="Arial" panose="020B0604020202020204" pitchFamily="34" charset="0"/>
                <a:ea typeface="Open Sans" panose="020B0606030504020204" pitchFamily="34" charset="0"/>
                <a:cs typeface="Arial" panose="020B0604020202020204" pitchFamily="34" charset="0"/>
              </a:rPr>
              <a:t>. </a:t>
            </a:r>
          </a:p>
          <a:p>
            <a:endParaRPr lang="da-DK" dirty="0" smtClean="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Frivillige med folkeskolen 7 år eller kortere som højeste uddannelse er i højere grad meget tilfredse med informationerne, de modtager fra Ældre Sagen (75 %). Frivillige med deltids erhvervsarbejde er i højere grad delvis tilfredse (48 %) og de frivillige, som er ledige, er i højere grad meget tilfredse med de informationer, de modtager fra Ældre Sagen (78 %). De frivillige, der er beskæftiget inden for frivilligområdet arrangementer og aktiviteter, er i højere grad meget tilfredse (73 %). </a:t>
            </a:r>
          </a:p>
          <a:p>
            <a:r>
              <a:rPr lang="da-DK" dirty="0" smtClean="0">
                <a:latin typeface="Arial" panose="020B0604020202020204" pitchFamily="34" charset="0"/>
                <a:ea typeface="Open Sans" panose="020B0606030504020204" pitchFamily="34" charset="0"/>
                <a:cs typeface="Arial" panose="020B0604020202020204" pitchFamily="34" charset="0"/>
              </a:rPr>
              <a:t>Der er en tydelig sammenhæng mellem den overordnede tilfredshed med at være frivillige i Ældre Sagen og tilfredsheden med de informationer, </a:t>
            </a:r>
            <a:r>
              <a:rPr lang="da-DK" dirty="0">
                <a:latin typeface="Arial" panose="020B0604020202020204" pitchFamily="34" charset="0"/>
                <a:ea typeface="Open Sans" panose="020B0606030504020204" pitchFamily="34" charset="0"/>
                <a:cs typeface="Arial" panose="020B0604020202020204" pitchFamily="34" charset="0"/>
              </a:rPr>
              <a:t>de frivillige modtager fra Ældre </a:t>
            </a:r>
            <a:r>
              <a:rPr lang="da-DK" dirty="0" smtClean="0">
                <a:latin typeface="Arial" panose="020B0604020202020204" pitchFamily="34" charset="0"/>
                <a:ea typeface="Open Sans" panose="020B0606030504020204" pitchFamily="34" charset="0"/>
                <a:cs typeface="Arial" panose="020B0604020202020204" pitchFamily="34" charset="0"/>
              </a:rPr>
              <a:t>Sagen. De, som er delvis tilfredse med at være frivillige i Ældre Sagen, er i højere grad også delvis tilfredse med de informationer, de modtager fra Ældre Sagen (47 %). De frivillige, der er meget tilfredse med at være frivillige i Ældre Sagen, er også i højere grad meget tilfredse med den information, de modtager fra Ældre Sagen (71 %). Samme tendens gør sig gældende blandt de, der er meget utilfredse med at være frivillige i Ældre Sagen. Signifikant flere i denne gruppe er meget utilfredse (29 %) og delvis utilfredse (13 %) med informationerne fra Ældre Sagen. Igen er det vigtigt at understrege, at gruppen af meget utilfredse frivillige kun udgør 35 af de frivillige i undersøgelsen.</a:t>
            </a:r>
            <a:endParaRPr lang="da-DK"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519928457"/>
              </p:ext>
            </p:extLst>
          </p:nvPr>
        </p:nvGraphicFramePr>
        <p:xfrm>
          <a:off x="250825" y="1052513"/>
          <a:ext cx="8209607"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316416" y="1700807"/>
            <a:ext cx="497252" cy="1015663"/>
          </a:xfrm>
          <a:prstGeom prst="rect">
            <a:avLst/>
          </a:prstGeom>
          <a:noFill/>
        </p:spPr>
        <p:txBody>
          <a:bodyPr wrap="none" rtlCol="0">
            <a:spAutoFit/>
          </a:bodyPr>
          <a:lstStyle/>
          <a:p>
            <a:r>
              <a:rPr lang="da-DK" sz="1200" b="1" dirty="0" smtClean="0"/>
              <a:t>GNS.</a:t>
            </a:r>
          </a:p>
          <a:p>
            <a:endParaRPr lang="da-DK" sz="1200" b="1" dirty="0"/>
          </a:p>
          <a:p>
            <a:endParaRPr lang="da-DK" sz="1200" b="1" dirty="0" smtClean="0"/>
          </a:p>
          <a:p>
            <a:endParaRPr lang="da-DK" sz="1200" b="1" dirty="0" smtClean="0"/>
          </a:p>
          <a:p>
            <a:r>
              <a:rPr lang="da-DK" sz="1200" b="1" dirty="0" smtClean="0"/>
              <a:t>4,51</a:t>
            </a:r>
            <a:endParaRPr lang="da-DK" sz="1200" b="1" dirty="0"/>
          </a:p>
        </p:txBody>
      </p:sp>
      <p:sp>
        <p:nvSpPr>
          <p:cNvPr id="8" name="TextBox 7"/>
          <p:cNvSpPr txBox="1"/>
          <p:nvPr/>
        </p:nvSpPr>
        <p:spPr>
          <a:xfrm>
            <a:off x="179512" y="4437112"/>
            <a:ext cx="5184576"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De der læser informationer fra Ældre Sagen (965).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11" name="AutoShape 11"/>
          <p:cNvSpPr>
            <a:spLocks/>
          </p:cNvSpPr>
          <p:nvPr/>
        </p:nvSpPr>
        <p:spPr bwMode="auto">
          <a:xfrm rot="5400000">
            <a:off x="4381501" y="-1637087"/>
            <a:ext cx="380996" cy="6912769"/>
          </a:xfrm>
          <a:prstGeom prst="leftBrace">
            <a:avLst>
              <a:gd name="adj1" fmla="val 13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hangingPunct="1">
              <a:buClrTx/>
              <a:buFontTx/>
              <a:buNone/>
            </a:pPr>
            <a:endParaRPr lang="da-DK" altLang="da-DK"/>
          </a:p>
        </p:txBody>
      </p:sp>
      <p:sp>
        <p:nvSpPr>
          <p:cNvPr id="12" name="AutoShape 11"/>
          <p:cNvSpPr>
            <a:spLocks/>
          </p:cNvSpPr>
          <p:nvPr/>
        </p:nvSpPr>
        <p:spPr bwMode="auto">
          <a:xfrm rot="5400000">
            <a:off x="457065" y="1639279"/>
            <a:ext cx="380998" cy="360040"/>
          </a:xfrm>
          <a:prstGeom prst="leftBrace">
            <a:avLst>
              <a:gd name="adj1" fmla="val 13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hangingPunct="1">
              <a:buClrTx/>
              <a:buFontTx/>
              <a:buNone/>
            </a:pPr>
            <a:endParaRPr lang="da-DK" altLang="da-DK"/>
          </a:p>
        </p:txBody>
      </p:sp>
      <p:sp>
        <p:nvSpPr>
          <p:cNvPr id="13" name="TextBox 12"/>
          <p:cNvSpPr txBox="1"/>
          <p:nvPr/>
        </p:nvSpPr>
        <p:spPr>
          <a:xfrm>
            <a:off x="4283968" y="1296344"/>
            <a:ext cx="636713" cy="369332"/>
          </a:xfrm>
          <a:prstGeom prst="rect">
            <a:avLst/>
          </a:prstGeom>
          <a:noFill/>
        </p:spPr>
        <p:txBody>
          <a:bodyPr wrap="none" rtlCol="0">
            <a:spAutoFit/>
          </a:bodyPr>
          <a:lstStyle/>
          <a:p>
            <a:r>
              <a:rPr lang="da-DK" dirty="0" smtClean="0"/>
              <a:t>91 %</a:t>
            </a:r>
            <a:endParaRPr lang="da-DK" dirty="0"/>
          </a:p>
        </p:txBody>
      </p:sp>
      <p:sp>
        <p:nvSpPr>
          <p:cNvPr id="14" name="TextBox 13"/>
          <p:cNvSpPr txBox="1"/>
          <p:nvPr/>
        </p:nvSpPr>
        <p:spPr>
          <a:xfrm>
            <a:off x="478901" y="1320325"/>
            <a:ext cx="519694" cy="369332"/>
          </a:xfrm>
          <a:prstGeom prst="rect">
            <a:avLst/>
          </a:prstGeom>
          <a:noFill/>
        </p:spPr>
        <p:txBody>
          <a:bodyPr wrap="none" rtlCol="0">
            <a:spAutoFit/>
          </a:bodyPr>
          <a:lstStyle/>
          <a:p>
            <a:r>
              <a:rPr lang="da-DK" dirty="0"/>
              <a:t>5</a:t>
            </a:r>
            <a:r>
              <a:rPr lang="da-DK" dirty="0" smtClean="0"/>
              <a:t> %</a:t>
            </a:r>
            <a:endParaRPr lang="da-DK" dirty="0"/>
          </a:p>
        </p:txBody>
      </p:sp>
      <p:sp>
        <p:nvSpPr>
          <p:cNvPr id="15" name="TextBox 14"/>
          <p:cNvSpPr txBox="1"/>
          <p:nvPr/>
        </p:nvSpPr>
        <p:spPr>
          <a:xfrm>
            <a:off x="5212748" y="836712"/>
            <a:ext cx="3672408" cy="938719"/>
          </a:xfrm>
          <a:prstGeom prst="rect">
            <a:avLst/>
          </a:prstGeom>
          <a:noFill/>
        </p:spPr>
        <p:txBody>
          <a:bodyPr wrap="square" rtlCol="0">
            <a:spAutoFit/>
          </a:bodyPr>
          <a:lstStyle/>
          <a:p>
            <a:r>
              <a:rPr lang="da-DK" sz="11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Spørgsmålet er stillet som et skalaspørgsmål. Den anvendte skala er 1-5, hvor 1 er ‘meget utilfreds’ og 5 er ‘meget tilfreds’. Der har været anvendt følgende formulering: Hvor tilfreds er du generelt med de informationer du får fra Ældre Sagen?</a:t>
            </a:r>
            <a:endParaRPr lang="da-DK" sz="1100" b="1"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100959740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55</a:t>
            </a:fld>
            <a:endParaRPr lang="da-DK" dirty="0"/>
          </a:p>
        </p:txBody>
      </p:sp>
      <p:sp>
        <p:nvSpPr>
          <p:cNvPr id="4" name="Content Placeholder 3"/>
          <p:cNvSpPr>
            <a:spLocks noGrp="1"/>
          </p:cNvSpPr>
          <p:nvPr>
            <p:ph sz="quarter" idx="16"/>
          </p:nvPr>
        </p:nvSpPr>
        <p:spPr>
          <a:xfrm>
            <a:off x="251998" y="188640"/>
            <a:ext cx="8892001" cy="560232"/>
          </a:xfrm>
        </p:spPr>
        <p:txBody>
          <a:bodyPr/>
          <a:lstStyle/>
          <a:p>
            <a:r>
              <a:rPr lang="da-DK" sz="1800" b="1" dirty="0"/>
              <a:t>Hvor tilfreds er du med muligheden for at komme i kontakt med Ældre Sagens sekretariat (via telefon/mail)?</a:t>
            </a:r>
            <a:endParaRPr lang="da-DK" sz="1800" spc="-150" dirty="0"/>
          </a:p>
        </p:txBody>
      </p:sp>
      <p:sp>
        <p:nvSpPr>
          <p:cNvPr id="5" name="Text Placeholder 4"/>
          <p:cNvSpPr>
            <a:spLocks noGrp="1"/>
          </p:cNvSpPr>
          <p:nvPr>
            <p:ph type="body" sz="quarter" idx="11"/>
          </p:nvPr>
        </p:nvSpPr>
        <p:spPr/>
        <p:txBody>
          <a:bodyPr/>
          <a:lstStyle/>
          <a:p>
            <a:r>
              <a:rPr lang="da-DK" dirty="0" smtClean="0">
                <a:latin typeface="Arial" panose="020B0604020202020204" pitchFamily="34" charset="0"/>
                <a:ea typeface="Open Sans" panose="020B0606030504020204" pitchFamily="34" charset="0"/>
                <a:cs typeface="Arial" panose="020B0604020202020204" pitchFamily="34" charset="0"/>
              </a:rPr>
              <a:t>34 % af de frivillige i undersøgelsen er meget tilfredse med muligheden for at komme i kontakt med Ældre Sagens sekretariat. 34 % er delvis tilfredse, og kun 2 % er meget eller delvis utilfredse med muligheden. Den relativt store andel af frivillige ,der har svaret ‘ved ikke’ til spørgsmålet omkring tilfredsheden med muligheden for at komme i kontakt med Ældre Sagens sekretariat, kan ses som et udtryk for, at rigtig mange af de frivillige ikke vurderer, det har været nødvendigt at komme i kontakt med sekretariatet. Det samme gør sig gældende for de 10 %, som svarer, at de hverken er tilfredse eller utilfredse.</a:t>
            </a:r>
          </a:p>
          <a:p>
            <a:endParaRPr lang="da-DK" dirty="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De kvindelige frivillige svarer i højere grad ‘ved ikke’ til spørgsmålet (44 %). Frivillige, som er efterlønsmodtagere, er i højere grad delvis tilfredse med muligheden (26 %). Set i forhold til frivilligområder er der signifikant flere inden for socialt arbejde, der svarer ‘ved ikke’ (44 %). Inden for området organisationsarbejde er der flere meget tilfredse (53 %), og inden for IT og teknologi er der flere, der svarer hverken/eller (16 %). De, som har været aktive frivillige i mere end 15 år, er i højere grad meget tilfredse med muligheden for at komme i kontakt med Ældre Sagens sekretariat (51 %). </a:t>
            </a:r>
          </a:p>
          <a:p>
            <a:endParaRPr lang="da-DK" dirty="0">
              <a:latin typeface="Arial" panose="020B0604020202020204" pitchFamily="34" charset="0"/>
              <a:ea typeface="Open Sans" panose="020B0606030504020204" pitchFamily="34" charset="0"/>
              <a:cs typeface="Arial" panose="020B0604020202020204" pitchFamily="34" charset="0"/>
            </a:endParaRPr>
          </a:p>
          <a:p>
            <a:r>
              <a:rPr lang="da-DK" dirty="0">
                <a:latin typeface="Arial" panose="020B0604020202020204" pitchFamily="34" charset="0"/>
                <a:ea typeface="Open Sans" panose="020B0606030504020204" pitchFamily="34" charset="0"/>
                <a:cs typeface="Arial" panose="020B0604020202020204" pitchFamily="34" charset="0"/>
              </a:rPr>
              <a:t>I</a:t>
            </a:r>
            <a:r>
              <a:rPr lang="da-DK" dirty="0" smtClean="0">
                <a:latin typeface="Arial" panose="020B0604020202020204" pitchFamily="34" charset="0"/>
                <a:ea typeface="Open Sans" panose="020B0606030504020204" pitchFamily="34" charset="0"/>
                <a:cs typeface="Arial" panose="020B0604020202020204" pitchFamily="34" charset="0"/>
              </a:rPr>
              <a:t> relation til den overordnede tilfredshed med at være frivillig i Ældre Sagen ses også her en sammenhæng med tilfredsheden. Signifikant flere af de frivillige, der er meget tilfredse med at være frivillige i Ældre Sagen, er tilfredse med muligheden for at komme i kontakt med Ældre Sagens sekretariat (36 %). Det samme gør sig gældende blandt de delvis tilfredse, der ligeledes i højere grad er delvis tilfredse med denne mulighed (21 %).</a:t>
            </a:r>
            <a:endParaRPr lang="da-DK"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1154948950"/>
              </p:ext>
            </p:extLst>
          </p:nvPr>
        </p:nvGraphicFramePr>
        <p:xfrm>
          <a:off x="250825" y="1052513"/>
          <a:ext cx="8065591"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244408" y="1700808"/>
            <a:ext cx="497252" cy="1015663"/>
          </a:xfrm>
          <a:prstGeom prst="rect">
            <a:avLst/>
          </a:prstGeom>
          <a:noFill/>
        </p:spPr>
        <p:txBody>
          <a:bodyPr wrap="none" rtlCol="0">
            <a:spAutoFit/>
          </a:bodyPr>
          <a:lstStyle/>
          <a:p>
            <a:r>
              <a:rPr lang="da-DK" sz="1200" b="1" dirty="0" smtClean="0"/>
              <a:t>GNS.</a:t>
            </a:r>
          </a:p>
          <a:p>
            <a:endParaRPr lang="da-DK" sz="1200" b="1" dirty="0" smtClean="0"/>
          </a:p>
          <a:p>
            <a:endParaRPr lang="da-DK" sz="1200" b="1" dirty="0"/>
          </a:p>
          <a:p>
            <a:endParaRPr lang="da-DK" sz="1200" b="1" dirty="0" smtClean="0"/>
          </a:p>
          <a:p>
            <a:r>
              <a:rPr lang="da-DK" sz="1200" b="1" dirty="0" smtClean="0"/>
              <a:t>4,34</a:t>
            </a:r>
            <a:endParaRPr lang="da-DK" sz="1200" b="1" dirty="0"/>
          </a:p>
        </p:txBody>
      </p:sp>
      <p:sp>
        <p:nvSpPr>
          <p:cNvPr id="8" name="TextBox 7"/>
          <p:cNvSpPr txBox="1"/>
          <p:nvPr/>
        </p:nvSpPr>
        <p:spPr>
          <a:xfrm>
            <a:off x="179512" y="4437112"/>
            <a:ext cx="3384376"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Enkeltsvar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9" name="AutoShape 11"/>
          <p:cNvSpPr>
            <a:spLocks/>
          </p:cNvSpPr>
          <p:nvPr/>
        </p:nvSpPr>
        <p:spPr bwMode="auto">
          <a:xfrm rot="5400000">
            <a:off x="2941339" y="19100"/>
            <a:ext cx="381000" cy="3600400"/>
          </a:xfrm>
          <a:prstGeom prst="leftBrace">
            <a:avLst>
              <a:gd name="adj1" fmla="val 13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hangingPunct="1">
              <a:buClrTx/>
              <a:buFontTx/>
              <a:buNone/>
            </a:pPr>
            <a:endParaRPr lang="da-DK" altLang="da-DK"/>
          </a:p>
        </p:txBody>
      </p:sp>
      <p:sp>
        <p:nvSpPr>
          <p:cNvPr id="11" name="TextBox 10"/>
          <p:cNvSpPr txBox="1"/>
          <p:nvPr/>
        </p:nvSpPr>
        <p:spPr>
          <a:xfrm>
            <a:off x="2813482" y="1259468"/>
            <a:ext cx="636713" cy="369332"/>
          </a:xfrm>
          <a:prstGeom prst="rect">
            <a:avLst/>
          </a:prstGeom>
          <a:noFill/>
        </p:spPr>
        <p:txBody>
          <a:bodyPr wrap="none" rtlCol="0">
            <a:spAutoFit/>
          </a:bodyPr>
          <a:lstStyle/>
          <a:p>
            <a:r>
              <a:rPr lang="da-DK" dirty="0" smtClean="0"/>
              <a:t>47 %</a:t>
            </a:r>
            <a:endParaRPr lang="da-DK" dirty="0"/>
          </a:p>
        </p:txBody>
      </p:sp>
      <p:sp>
        <p:nvSpPr>
          <p:cNvPr id="12" name="TextBox 11"/>
          <p:cNvSpPr txBox="1"/>
          <p:nvPr/>
        </p:nvSpPr>
        <p:spPr>
          <a:xfrm>
            <a:off x="395536" y="1227202"/>
            <a:ext cx="519694" cy="369332"/>
          </a:xfrm>
          <a:prstGeom prst="rect">
            <a:avLst/>
          </a:prstGeom>
          <a:noFill/>
        </p:spPr>
        <p:txBody>
          <a:bodyPr wrap="none" rtlCol="0">
            <a:spAutoFit/>
          </a:bodyPr>
          <a:lstStyle/>
          <a:p>
            <a:r>
              <a:rPr lang="da-DK" dirty="0" smtClean="0"/>
              <a:t>2 %</a:t>
            </a:r>
            <a:endParaRPr lang="da-DK" dirty="0"/>
          </a:p>
        </p:txBody>
      </p:sp>
      <p:sp>
        <p:nvSpPr>
          <p:cNvPr id="13" name="TextBox 12"/>
          <p:cNvSpPr txBox="1"/>
          <p:nvPr/>
        </p:nvSpPr>
        <p:spPr>
          <a:xfrm>
            <a:off x="5212748" y="836712"/>
            <a:ext cx="3672408" cy="1107996"/>
          </a:xfrm>
          <a:prstGeom prst="rect">
            <a:avLst/>
          </a:prstGeom>
          <a:noFill/>
        </p:spPr>
        <p:txBody>
          <a:bodyPr wrap="square" rtlCol="0">
            <a:spAutoFit/>
          </a:bodyPr>
          <a:lstStyle/>
          <a:p>
            <a:r>
              <a:rPr lang="da-DK" sz="11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Spørgsmålet er stillet som et skalaspørgsmål. Den anvendte skala er 1-5, hvor 1 er ‘meget utilfreds’ og 5 er ‘meget tilfreds’. Der har været anvendt følgende formulering: Hvor tilfreds er du med muligheden for at komme i kontakt med Ældre Sagens sekretariat (via telefon/mail)?</a:t>
            </a:r>
            <a:endParaRPr lang="da-DK" sz="1100" b="1"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704784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sz="quarter" idx="13"/>
            <p:extLst>
              <p:ext uri="{D42A27DB-BD31-4B8C-83A1-F6EECF244321}">
                <p14:modId xmlns:p14="http://schemas.microsoft.com/office/powerpoint/2010/main" val="1737832087"/>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2" name="Slide Number Placeholder 1"/>
          <p:cNvSpPr>
            <a:spLocks noGrp="1"/>
          </p:cNvSpPr>
          <p:nvPr>
            <p:ph type="sldNum" sz="quarter" idx="10"/>
          </p:nvPr>
        </p:nvSpPr>
        <p:spPr/>
        <p:txBody>
          <a:bodyPr/>
          <a:lstStyle/>
          <a:p>
            <a:fld id="{CA4DA681-0FBF-49FE-9E78-8A28BACF3F5C}" type="slidenum">
              <a:rPr lang="da-DK" smtClean="0"/>
              <a:pPr/>
              <a:t>56</a:t>
            </a:fld>
            <a:endParaRPr lang="da-DK" dirty="0"/>
          </a:p>
        </p:txBody>
      </p:sp>
      <p:sp>
        <p:nvSpPr>
          <p:cNvPr id="4" name="Content Placeholder 3"/>
          <p:cNvSpPr>
            <a:spLocks noGrp="1"/>
          </p:cNvSpPr>
          <p:nvPr>
            <p:ph sz="quarter" idx="16"/>
          </p:nvPr>
        </p:nvSpPr>
        <p:spPr/>
        <p:txBody>
          <a:bodyPr/>
          <a:lstStyle/>
          <a:p>
            <a:r>
              <a:rPr lang="da-DK" sz="2000" b="1" dirty="0"/>
              <a:t>Hvad er du tilfreds med</a:t>
            </a:r>
            <a:r>
              <a:rPr lang="da-DK" sz="2000" b="1" dirty="0" smtClean="0"/>
              <a:t>? I relation til at kunne komme i kontakt med Ældre Sagens sekretariat</a:t>
            </a:r>
            <a:endParaRPr lang="da-DK" sz="2000" b="1" dirty="0"/>
          </a:p>
        </p:txBody>
      </p:sp>
      <p:sp>
        <p:nvSpPr>
          <p:cNvPr id="5" name="Text Placeholder 4"/>
          <p:cNvSpPr>
            <a:spLocks noGrp="1"/>
          </p:cNvSpPr>
          <p:nvPr>
            <p:ph type="body" sz="quarter" idx="11"/>
          </p:nvPr>
        </p:nvSpPr>
        <p:spPr/>
        <p:txBody>
          <a:bodyPr/>
          <a:lstStyle/>
          <a:p>
            <a:r>
              <a:rPr lang="da-DK" dirty="0" smtClean="0">
                <a:latin typeface="Arial" panose="020B0604020202020204" pitchFamily="34" charset="0"/>
                <a:ea typeface="Open Sans" panose="020B0606030504020204" pitchFamily="34" charset="0"/>
                <a:cs typeface="Arial" panose="020B0604020202020204" pitchFamily="34" charset="0"/>
              </a:rPr>
              <a:t>47 % af </a:t>
            </a:r>
            <a:r>
              <a:rPr lang="da-DK" dirty="0">
                <a:latin typeface="Arial" panose="020B0604020202020204" pitchFamily="34" charset="0"/>
                <a:ea typeface="Open Sans" panose="020B0606030504020204" pitchFamily="34" charset="0"/>
                <a:cs typeface="Arial" panose="020B0604020202020204" pitchFamily="34" charset="0"/>
              </a:rPr>
              <a:t>de frivillige </a:t>
            </a:r>
            <a:r>
              <a:rPr lang="da-DK" dirty="0" smtClean="0">
                <a:latin typeface="Arial" panose="020B0604020202020204" pitchFamily="34" charset="0"/>
                <a:ea typeface="Open Sans" panose="020B0606030504020204" pitchFamily="34" charset="0"/>
                <a:cs typeface="Arial" panose="020B0604020202020204" pitchFamily="34" charset="0"/>
              </a:rPr>
              <a:t>har udtrykt tilfredshed med muligheden for at kunne komme i kontakt </a:t>
            </a:r>
            <a:r>
              <a:rPr lang="da-DK" dirty="0">
                <a:latin typeface="Arial" panose="020B0604020202020204" pitchFamily="34" charset="0"/>
                <a:ea typeface="Open Sans" panose="020B0606030504020204" pitchFamily="34" charset="0"/>
                <a:cs typeface="Arial" panose="020B0604020202020204" pitchFamily="34" charset="0"/>
              </a:rPr>
              <a:t>med Ældre Sagens </a:t>
            </a:r>
            <a:r>
              <a:rPr lang="da-DK" dirty="0" smtClean="0">
                <a:latin typeface="Arial" panose="020B0604020202020204" pitchFamily="34" charset="0"/>
                <a:ea typeface="Open Sans" panose="020B0606030504020204" pitchFamily="34" charset="0"/>
                <a:cs typeface="Arial" panose="020B0604020202020204" pitchFamily="34" charset="0"/>
              </a:rPr>
              <a:t>sekretariat. 30 % af disse udtrykker generel tilfredshed med Ældre Sagen og/eller muligheden for at komme i kontakt, og 29 % er tilfredse med muligheden for at komme i kontakt med sekretariatet. </a:t>
            </a:r>
          </a:p>
          <a:p>
            <a:endParaRPr lang="da-DK" dirty="0">
              <a:latin typeface="Arial" panose="020B0604020202020204" pitchFamily="34" charset="0"/>
              <a:ea typeface="Open Sans" panose="020B0606030504020204" pitchFamily="34" charset="0"/>
              <a:cs typeface="Arial" panose="020B0604020202020204" pitchFamily="34" charset="0"/>
            </a:endParaRPr>
          </a:p>
          <a:p>
            <a:r>
              <a:rPr lang="da-DK" dirty="0" smtClean="0">
                <a:latin typeface="Arial" panose="020B0604020202020204" pitchFamily="34" charset="0"/>
                <a:ea typeface="Open Sans" panose="020B0606030504020204" pitchFamily="34" charset="0"/>
                <a:cs typeface="Arial" panose="020B0604020202020204" pitchFamily="34" charset="0"/>
              </a:rPr>
              <a:t>Frivillige med en videregående uddannelse af mellemlang varighed er i højere grad tilfredse med at kunne komme i kontakt med Ældre Sagens sekretariat (43 %). I distrikt 1 er man ligeledes i højere grad tilfreds med at kunne komme i kontakt med Ældre </a:t>
            </a:r>
            <a:r>
              <a:rPr lang="da-DK" dirty="0">
                <a:latin typeface="Arial" panose="020B0604020202020204" pitchFamily="34" charset="0"/>
                <a:ea typeface="Open Sans" panose="020B0606030504020204" pitchFamily="34" charset="0"/>
                <a:cs typeface="Arial" panose="020B0604020202020204" pitchFamily="34" charset="0"/>
              </a:rPr>
              <a:t>Sagens sekretariat </a:t>
            </a:r>
            <a:r>
              <a:rPr lang="da-DK" dirty="0" smtClean="0">
                <a:latin typeface="Arial" panose="020B0604020202020204" pitchFamily="34" charset="0"/>
                <a:ea typeface="Open Sans" panose="020B0606030504020204" pitchFamily="34" charset="0"/>
                <a:cs typeface="Arial" panose="020B0604020202020204" pitchFamily="34" charset="0"/>
              </a:rPr>
              <a:t>(44 %), og i distrikt 10 udtrykker man i højere grad en generel tilfredshed (39 %). I relation til nuværende beskæftigelse er ledige i højere grad generelt tilfredse med muligheden for at komme i kontakt med Ældre Sagen (47 %), og folkepensionister svarer i højere grad ‘ved ikke’ til dette spørgsmål (12 %). Inden for frivilligområdet ”Organisationsarbejde” er man i højere grad tilfreds med muligheden for hjælp (32 %). Frivillige, der har været aktive under 1 år, er tillige i højere grad tilfredse med at komme i kontakt med </a:t>
            </a:r>
            <a:r>
              <a:rPr lang="da-DK" dirty="0">
                <a:latin typeface="Arial" panose="020B0604020202020204" pitchFamily="34" charset="0"/>
                <a:ea typeface="Open Sans" panose="020B0606030504020204" pitchFamily="34" charset="0"/>
                <a:cs typeface="Arial" panose="020B0604020202020204" pitchFamily="34" charset="0"/>
              </a:rPr>
              <a:t>s</a:t>
            </a:r>
            <a:r>
              <a:rPr lang="da-DK" dirty="0" smtClean="0">
                <a:latin typeface="Arial" panose="020B0604020202020204" pitchFamily="34" charset="0"/>
                <a:ea typeface="Open Sans" panose="020B0606030504020204" pitchFamily="34" charset="0"/>
                <a:cs typeface="Arial" panose="020B0604020202020204" pitchFamily="34" charset="0"/>
              </a:rPr>
              <a:t>ekretariatet og det, at Ældre Sagens sekretariat er nemme at komme i kontakt med (55 %).</a:t>
            </a:r>
          </a:p>
        </p:txBody>
      </p:sp>
      <p:sp>
        <p:nvSpPr>
          <p:cNvPr id="7" name="TextBox 6"/>
          <p:cNvSpPr txBox="1"/>
          <p:nvPr/>
        </p:nvSpPr>
        <p:spPr>
          <a:xfrm>
            <a:off x="5364088" y="2276872"/>
            <a:ext cx="3312368" cy="1015663"/>
          </a:xfrm>
          <a:prstGeom prst="rect">
            <a:avLst/>
          </a:prstGeom>
          <a:noFill/>
        </p:spPr>
        <p:txBody>
          <a:bodyPr wrap="square" rtlCol="0">
            <a:spAutoFit/>
          </a:bodyPr>
          <a:lstStyle/>
          <a:p>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Spørgsmålet er stillet som et åbent spørgsmål, der efterfølgende er kodet. ‘Andet’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dækker i højere grad over uspecificerede årsager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eller,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at man ikke benytter sig af denne mulighed.</a:t>
            </a:r>
          </a:p>
        </p:txBody>
      </p:sp>
      <p:sp>
        <p:nvSpPr>
          <p:cNvPr id="8" name="TextBox 7"/>
          <p:cNvSpPr txBox="1"/>
          <p:nvPr/>
        </p:nvSpPr>
        <p:spPr>
          <a:xfrm>
            <a:off x="179512" y="4437112"/>
            <a:ext cx="8280920"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De der er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 meget tilfredse/delvis tilfredse </a:t>
            </a:r>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med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muligheden for at komme i kontakt med Ældre Sagens sekretariat (470)</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1028922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57</a:t>
            </a:fld>
            <a:endParaRPr lang="da-DK" dirty="0"/>
          </a:p>
        </p:txBody>
      </p:sp>
      <p:sp>
        <p:nvSpPr>
          <p:cNvPr id="4" name="Content Placeholder 3"/>
          <p:cNvSpPr>
            <a:spLocks noGrp="1"/>
          </p:cNvSpPr>
          <p:nvPr>
            <p:ph sz="quarter" idx="16"/>
          </p:nvPr>
        </p:nvSpPr>
        <p:spPr/>
        <p:txBody>
          <a:bodyPr/>
          <a:lstStyle/>
          <a:p>
            <a:r>
              <a:rPr lang="da-DK" sz="2000" b="1" dirty="0"/>
              <a:t>Hvad er du </a:t>
            </a:r>
            <a:r>
              <a:rPr lang="da-DK" sz="2000" b="1" dirty="0" smtClean="0"/>
              <a:t>utilfreds </a:t>
            </a:r>
            <a:r>
              <a:rPr lang="da-DK" sz="2000" b="1" dirty="0"/>
              <a:t>med? I relation til at kunne komme i kontakt med Ældre Sagens sekretariat</a:t>
            </a:r>
          </a:p>
        </p:txBody>
      </p:sp>
      <p:sp>
        <p:nvSpPr>
          <p:cNvPr id="5" name="Text Placeholder 4"/>
          <p:cNvSpPr>
            <a:spLocks noGrp="1"/>
          </p:cNvSpPr>
          <p:nvPr>
            <p:ph type="body" sz="quarter" idx="11"/>
          </p:nvPr>
        </p:nvSpPr>
        <p:spPr/>
        <p:txBody>
          <a:bodyPr/>
          <a:lstStyle/>
          <a:p>
            <a:r>
              <a:rPr lang="da-DK" sz="1200" dirty="0" smtClean="0">
                <a:latin typeface="Arial" panose="020B0604020202020204" pitchFamily="34" charset="0"/>
                <a:ea typeface="Open Sans" panose="020B0606030504020204" pitchFamily="34" charset="0"/>
                <a:cs typeface="Arial" panose="020B0604020202020204" pitchFamily="34" charset="0"/>
              </a:rPr>
              <a:t>Kun 7 ud af de 14 frivillige, der er utilfredse med muligheden for at komme i kontakt med Ældre Sagens sekretariat, har begrundet deres utilfredshed. Disse årsager er listet i punktform ovenfor. </a:t>
            </a:r>
            <a:r>
              <a:rPr lang="da-DK" sz="1200" dirty="0">
                <a:latin typeface="Arial" panose="020B0604020202020204" pitchFamily="34" charset="0"/>
                <a:ea typeface="Open Sans" panose="020B0606030504020204" pitchFamily="34" charset="0"/>
                <a:cs typeface="Arial" panose="020B0604020202020204" pitchFamily="34" charset="0"/>
              </a:rPr>
              <a:t>U</a:t>
            </a:r>
            <a:r>
              <a:rPr lang="da-DK" sz="1200" dirty="0" smtClean="0">
                <a:latin typeface="Arial" panose="020B0604020202020204" pitchFamily="34" charset="0"/>
                <a:ea typeface="Open Sans" panose="020B0606030504020204" pitchFamily="34" charset="0"/>
                <a:cs typeface="Arial" panose="020B0604020202020204" pitchFamily="34" charset="0"/>
              </a:rPr>
              <a:t>tilfredsheden skyldes oplevelsen af ikke at have fået den hjælp, man havde forventning om at modtage samt at det er svært at komme i kontakt med Ældre Sagens sekretariat.</a:t>
            </a:r>
            <a:endParaRPr lang="da-DK" sz="1200" dirty="0">
              <a:latin typeface="Arial" panose="020B0604020202020204" pitchFamily="34" charset="0"/>
              <a:ea typeface="Open Sans" panose="020B0606030504020204" pitchFamily="34" charset="0"/>
              <a:cs typeface="Arial" panose="020B0604020202020204" pitchFamily="34" charset="0"/>
            </a:endParaRPr>
          </a:p>
        </p:txBody>
      </p:sp>
      <p:sp>
        <p:nvSpPr>
          <p:cNvPr id="3" name="Content Placeholder 2"/>
          <p:cNvSpPr>
            <a:spLocks noGrp="1"/>
          </p:cNvSpPr>
          <p:nvPr>
            <p:ph sz="quarter" idx="13"/>
          </p:nvPr>
        </p:nvSpPr>
        <p:spPr>
          <a:xfrm>
            <a:off x="250825" y="1052736"/>
            <a:ext cx="6193383" cy="3528392"/>
          </a:xfrm>
        </p:spPr>
        <p:txBody>
          <a:bodyPr anchor="ctr"/>
          <a:lstStyle/>
          <a:p>
            <a:pPr marL="457200" indent="-457200">
              <a:buFont typeface="Arial" panose="020B0604020202020204" pitchFamily="34" charset="0"/>
              <a:buChar char="•"/>
            </a:pPr>
            <a:r>
              <a:rPr lang="da-DK" sz="1400" dirty="0" smtClean="0"/>
              <a:t>De er svære at komme i kontakt med. Og det er primært unge man taler med, som ikke er så rare</a:t>
            </a:r>
          </a:p>
          <a:p>
            <a:pPr marL="457200" indent="-457200">
              <a:buFont typeface="Arial" panose="020B0604020202020204" pitchFamily="34" charset="0"/>
              <a:buChar char="•"/>
            </a:pPr>
            <a:r>
              <a:rPr lang="da-DK" sz="1400" dirty="0" smtClean="0"/>
              <a:t>De havde ikke tid</a:t>
            </a:r>
          </a:p>
          <a:p>
            <a:pPr marL="457200" indent="-457200">
              <a:buFont typeface="Arial" panose="020B0604020202020204" pitchFamily="34" charset="0"/>
              <a:buChar char="•"/>
            </a:pPr>
            <a:r>
              <a:rPr lang="da-DK" sz="1400" dirty="0" smtClean="0"/>
              <a:t>Der er for langt</a:t>
            </a:r>
          </a:p>
          <a:p>
            <a:pPr marL="457200" indent="-457200">
              <a:buFont typeface="Arial" panose="020B0604020202020204" pitchFamily="34" charset="0"/>
              <a:buChar char="•"/>
            </a:pPr>
            <a:r>
              <a:rPr lang="da-DK" sz="1400" dirty="0" smtClean="0"/>
              <a:t>Der er ikke nogen, der tager telefonen i telefontiden 13-15</a:t>
            </a:r>
          </a:p>
          <a:p>
            <a:pPr marL="457200" indent="-457200">
              <a:buFont typeface="Arial" panose="020B0604020202020204" pitchFamily="34" charset="0"/>
              <a:buChar char="•"/>
            </a:pPr>
            <a:r>
              <a:rPr lang="da-DK" sz="1400" dirty="0" smtClean="0"/>
              <a:t>Fik sølle hjælp. Kunne have gjort det bedre selv</a:t>
            </a:r>
          </a:p>
          <a:p>
            <a:pPr marL="457200" indent="-457200">
              <a:buFont typeface="Arial" panose="020B0604020202020204" pitchFamily="34" charset="0"/>
              <a:buChar char="•"/>
            </a:pPr>
            <a:r>
              <a:rPr lang="da-DK" sz="1400" dirty="0" smtClean="0"/>
              <a:t>De hjalp mig ikke helt</a:t>
            </a:r>
          </a:p>
          <a:p>
            <a:pPr marL="457200" indent="-457200">
              <a:buFont typeface="Arial" panose="020B0604020202020204" pitchFamily="34" charset="0"/>
              <a:buChar char="•"/>
            </a:pPr>
            <a:r>
              <a:rPr lang="da-DK" sz="1400" dirty="0" smtClean="0"/>
              <a:t>Det er svært at få kontakt. Der er altid optaget</a:t>
            </a:r>
          </a:p>
          <a:p>
            <a:pPr marL="457200" indent="-457200">
              <a:buFont typeface="Arial" panose="020B0604020202020204" pitchFamily="34" charset="0"/>
              <a:buChar char="•"/>
            </a:pPr>
            <a:endParaRPr lang="da-DK" sz="1400" dirty="0" smtClean="0"/>
          </a:p>
          <a:p>
            <a:pPr marL="457200" indent="-457200">
              <a:buFont typeface="Arial" panose="020B0604020202020204" pitchFamily="34" charset="0"/>
              <a:buChar char="•"/>
            </a:pPr>
            <a:endParaRPr lang="da-DK" sz="1400" dirty="0"/>
          </a:p>
        </p:txBody>
      </p:sp>
      <p:sp>
        <p:nvSpPr>
          <p:cNvPr id="8" name="TextBox 7"/>
          <p:cNvSpPr txBox="1"/>
          <p:nvPr/>
        </p:nvSpPr>
        <p:spPr>
          <a:xfrm>
            <a:off x="179512" y="4437112"/>
            <a:ext cx="7668852" cy="246221"/>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De, </a:t>
            </a:r>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der er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 meget utilfredse/delvis utilfredse </a:t>
            </a:r>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med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muligheden for at komme i kontakt med Ældre Sagens sekretariat (14)</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
        <p:nvSpPr>
          <p:cNvPr id="9" name="TextBox 8"/>
          <p:cNvSpPr txBox="1"/>
          <p:nvPr/>
        </p:nvSpPr>
        <p:spPr>
          <a:xfrm>
            <a:off x="6804248" y="1700808"/>
            <a:ext cx="2088232" cy="1754326"/>
          </a:xfrm>
          <a:prstGeom prst="rect">
            <a:avLst/>
          </a:prstGeom>
          <a:noFill/>
        </p:spPr>
        <p:txBody>
          <a:bodyPr wrap="square" rtlCol="0">
            <a:spAutoFit/>
          </a:bodyPr>
          <a:lstStyle/>
          <a:p>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Spørgsmålet er stillet som et åbent spørgsmål. Spørgsmålet er ikke kodet, da kun 7 ud af </a:t>
            </a:r>
            <a:r>
              <a:rPr lang="da-DK" sz="1200" b="1" smtClean="0">
                <a:solidFill>
                  <a:srgbClr val="534A46"/>
                </a:solidFill>
                <a:latin typeface="Arial" panose="020B0604020202020204" pitchFamily="34" charset="0"/>
                <a:ea typeface="Open Sans" panose="020B0606030504020204" pitchFamily="34" charset="0"/>
                <a:cs typeface="Arial" panose="020B0604020202020204" pitchFamily="34" charset="0"/>
              </a:rPr>
              <a:t>14 har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begrundet deres utilfredshed med muligheden for at komme i kontakt med Ældre Sagens sekretariat.</a:t>
            </a:r>
            <a:endPar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268096793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da-DK" sz="3200" b="1" dirty="0" smtClean="0"/>
              <a:t>8.</a:t>
            </a:r>
            <a:r>
              <a:rPr lang="da-DK" sz="3000" dirty="0" smtClean="0"/>
              <a:t> </a:t>
            </a:r>
            <a:r>
              <a:rPr lang="da-DK" sz="3200" b="1" dirty="0" smtClean="0"/>
              <a:t>Bedre forhold i fremtiden</a:t>
            </a:r>
            <a:endParaRPr lang="da-DK" sz="3200" b="1" dirty="0"/>
          </a:p>
        </p:txBody>
      </p:sp>
    </p:spTree>
    <p:extLst>
      <p:ext uri="{BB962C8B-B14F-4D97-AF65-F5344CB8AC3E}">
        <p14:creationId xmlns:p14="http://schemas.microsoft.com/office/powerpoint/2010/main" val="281227073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59</a:t>
            </a:fld>
            <a:endParaRPr lang="da-DK" dirty="0"/>
          </a:p>
        </p:txBody>
      </p:sp>
      <p:sp>
        <p:nvSpPr>
          <p:cNvPr id="4" name="Content Placeholder 3"/>
          <p:cNvSpPr>
            <a:spLocks noGrp="1"/>
          </p:cNvSpPr>
          <p:nvPr>
            <p:ph sz="quarter" idx="16"/>
          </p:nvPr>
        </p:nvSpPr>
        <p:spPr>
          <a:xfrm>
            <a:off x="251999" y="188640"/>
            <a:ext cx="8640000" cy="560232"/>
          </a:xfrm>
        </p:spPr>
        <p:txBody>
          <a:bodyPr/>
          <a:lstStyle/>
          <a:p>
            <a:r>
              <a:rPr lang="da-DK" sz="1800" b="1" dirty="0"/>
              <a:t>Hvad synes du vil give bedre forhold for frivillige i Ældre Sagen i fremtiden? </a:t>
            </a:r>
            <a:endParaRPr lang="da-DK" sz="1800" spc="-150" dirty="0"/>
          </a:p>
        </p:txBody>
      </p:sp>
      <p:sp>
        <p:nvSpPr>
          <p:cNvPr id="5" name="Text Placeholder 4"/>
          <p:cNvSpPr>
            <a:spLocks noGrp="1"/>
          </p:cNvSpPr>
          <p:nvPr>
            <p:ph type="body" sz="quarter" idx="11"/>
          </p:nvPr>
        </p:nvSpPr>
        <p:spPr/>
        <p:txBody>
          <a:bodyPr/>
          <a:lstStyle/>
          <a:p>
            <a:r>
              <a:rPr lang="da-DK" dirty="0" smtClean="0"/>
              <a:t>Alle i undersøgelsen er blevet spurgt om, hvad de synes vil give bedre forhold for frivillige i Ældre Sagen i fremtiden. Hele 68 % svarer ”ved ikke”. Dette skal i høj grad ses som et udtryk for, at størstedelen af de frivillige er tilfredse med de nuværende forhold. Dette ses endvidere i den markant høje tilfredshed med at være frivillig i Ældre Sagen, der er blandt de frivillige. </a:t>
            </a:r>
          </a:p>
          <a:p>
            <a:endParaRPr lang="da-DK" dirty="0"/>
          </a:p>
          <a:p>
            <a:r>
              <a:rPr lang="da-DK" dirty="0" smtClean="0"/>
              <a:t>Det er vigtigt at understrege, at andelen af de frivillige, der har en holdning til, hvad der kan give bedre forhold for de frivillige i Ældre Sagen, er relativt lille. Signifikante forskelle skal derfor tolkes med et vist forbehold og er mere et udtryk for en tendens.</a:t>
            </a:r>
          </a:p>
          <a:p>
            <a:endParaRPr lang="da-DK" dirty="0" smtClean="0"/>
          </a:p>
          <a:p>
            <a:r>
              <a:rPr lang="da-DK" dirty="0"/>
              <a:t>Med 6 % er ønsket om flere yngre frivillige det, som flest nævner, vil kunne give bedre forhold for de frivillige i Ældre Sagen i fremtiden. Dernæst at der indføres nye og tætte samarbejdsformer med kommunerne (4 %) eller der åbnes for nye former for frivillige opgaver (4 </a:t>
            </a:r>
            <a:r>
              <a:rPr lang="da-DK" dirty="0" smtClean="0"/>
              <a:t>%).</a:t>
            </a:r>
          </a:p>
          <a:p>
            <a:endParaRPr lang="da-DK" dirty="0"/>
          </a:p>
          <a:p>
            <a:r>
              <a:rPr lang="da-DK" dirty="0" smtClean="0"/>
              <a:t>Flere af de frivillige under 65 år vurderer, at der skal åbnes for flere nye former for frivillige opgaver, og de 65-69 årige ønsker flere kurser og mere uddannelse. </a:t>
            </a:r>
          </a:p>
        </p:txBody>
      </p:sp>
      <p:sp>
        <p:nvSpPr>
          <p:cNvPr id="9" name="TextBox 8"/>
          <p:cNvSpPr txBox="1"/>
          <p:nvPr/>
        </p:nvSpPr>
        <p:spPr>
          <a:xfrm>
            <a:off x="179512" y="4437112"/>
            <a:ext cx="7632340" cy="400110"/>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 68 %har </a:t>
            </a:r>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svaret ‘ved ikke’ til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dette spørgsmål. </a:t>
            </a:r>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Disse  er ikke medtaget i ovenstående grafik</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 Flersvar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a:p>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10" name="Content Placeholder 9"/>
          <p:cNvGraphicFramePr>
            <a:graphicFrameLocks noGrp="1"/>
          </p:cNvGraphicFramePr>
          <p:nvPr>
            <p:ph sz="quarter" idx="13"/>
            <p:extLst>
              <p:ext uri="{D42A27DB-BD31-4B8C-83A1-F6EECF244321}">
                <p14:modId xmlns:p14="http://schemas.microsoft.com/office/powerpoint/2010/main" val="4066930109"/>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6587208" y="2060848"/>
            <a:ext cx="2449288" cy="461665"/>
          </a:xfrm>
          <a:prstGeom prst="rect">
            <a:avLst/>
          </a:prstGeom>
          <a:noFill/>
        </p:spPr>
        <p:txBody>
          <a:bodyPr wrap="square" rtlCol="0">
            <a:spAutoFit/>
          </a:bodyPr>
          <a:lstStyle/>
          <a:p>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Spørgsmålet er stillet halvåbent og derefter kodet</a:t>
            </a:r>
            <a:endPar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1589068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6</a:t>
            </a:fld>
            <a:endParaRPr lang="da-DK" dirty="0"/>
          </a:p>
        </p:txBody>
      </p:sp>
      <p:sp>
        <p:nvSpPr>
          <p:cNvPr id="3" name="Content Placeholder 2"/>
          <p:cNvSpPr>
            <a:spLocks noGrp="1"/>
          </p:cNvSpPr>
          <p:nvPr>
            <p:ph sz="quarter" idx="13"/>
          </p:nvPr>
        </p:nvSpPr>
        <p:spPr/>
        <p:txBody>
          <a:bodyPr/>
          <a:lstStyle/>
          <a:p>
            <a:r>
              <a:rPr lang="da-DK" sz="1800" dirty="0" smtClean="0">
                <a:latin typeface="Arial" panose="020B0604020202020204" pitchFamily="34" charset="0"/>
                <a:ea typeface="Open Sans" panose="020B0606030504020204" pitchFamily="34" charset="0"/>
                <a:cs typeface="Arial" panose="020B0604020202020204" pitchFamily="34" charset="0"/>
              </a:rPr>
              <a:t>Trivsel </a:t>
            </a:r>
            <a:r>
              <a:rPr lang="da-DK" sz="1800" dirty="0">
                <a:latin typeface="Arial" panose="020B0604020202020204" pitchFamily="34" charset="0"/>
                <a:ea typeface="Open Sans" panose="020B0606030504020204" pitchFamily="34" charset="0"/>
                <a:cs typeface="Arial" panose="020B0604020202020204" pitchFamily="34" charset="0"/>
              </a:rPr>
              <a:t>som </a:t>
            </a:r>
            <a:r>
              <a:rPr lang="da-DK" sz="1800" dirty="0" smtClean="0">
                <a:latin typeface="Arial" panose="020B0604020202020204" pitchFamily="34" charset="0"/>
                <a:ea typeface="Open Sans" panose="020B0606030504020204" pitchFamily="34" charset="0"/>
                <a:cs typeface="Arial" panose="020B0604020202020204" pitchFamily="34" charset="0"/>
              </a:rPr>
              <a:t>frivillig</a:t>
            </a:r>
          </a:p>
          <a:p>
            <a:r>
              <a:rPr lang="da-DK" sz="1400" dirty="0" smtClean="0">
                <a:latin typeface="Arial" panose="020B0604020202020204" pitchFamily="34" charset="0"/>
                <a:ea typeface="Open Sans" panose="020B0606030504020204" pitchFamily="34" charset="0"/>
                <a:cs typeface="Arial" panose="020B0604020202020204" pitchFamily="34" charset="0"/>
              </a:rPr>
              <a:t>Neden for er de områder, som de frivillige vurderer henholdsvis </a:t>
            </a:r>
            <a:r>
              <a:rPr lang="da-DK" sz="1400" u="sng" dirty="0" smtClean="0">
                <a:latin typeface="Arial" panose="020B0604020202020204" pitchFamily="34" charset="0"/>
                <a:ea typeface="Open Sans" panose="020B0606030504020204" pitchFamily="34" charset="0"/>
                <a:cs typeface="Arial" panose="020B0604020202020204" pitchFamily="34" charset="0"/>
              </a:rPr>
              <a:t>vigtigst</a:t>
            </a:r>
            <a:r>
              <a:rPr lang="da-DK" sz="1400" dirty="0" smtClean="0">
                <a:latin typeface="Arial" panose="020B0604020202020204" pitchFamily="34" charset="0"/>
                <a:ea typeface="Open Sans" panose="020B0606030504020204" pitchFamily="34" charset="0"/>
                <a:cs typeface="Arial" panose="020B0604020202020204" pitchFamily="34" charset="0"/>
              </a:rPr>
              <a:t> og som de er mest </a:t>
            </a:r>
            <a:r>
              <a:rPr lang="da-DK" sz="1400" u="sng" dirty="0" smtClean="0">
                <a:latin typeface="Arial" panose="020B0604020202020204" pitchFamily="34" charset="0"/>
                <a:ea typeface="Open Sans" panose="020B0606030504020204" pitchFamily="34" charset="0"/>
                <a:cs typeface="Arial" panose="020B0604020202020204" pitchFamily="34" charset="0"/>
              </a:rPr>
              <a:t>tilfredse</a:t>
            </a:r>
            <a:r>
              <a:rPr lang="da-DK" sz="1400" dirty="0" smtClean="0">
                <a:latin typeface="Arial" panose="020B0604020202020204" pitchFamily="34" charset="0"/>
                <a:ea typeface="Open Sans" panose="020B0606030504020204" pitchFamily="34" charset="0"/>
                <a:cs typeface="Arial" panose="020B0604020202020204" pitchFamily="34" charset="0"/>
              </a:rPr>
              <a:t> med. Disse er listet i prioriteret rækkefølge:</a:t>
            </a:r>
          </a:p>
          <a:p>
            <a:endParaRPr lang="da-DK" sz="1200" u="sng" dirty="0">
              <a:latin typeface="Arial" panose="020B0604020202020204" pitchFamily="34" charset="0"/>
              <a:ea typeface="Open Sans" panose="020B0606030504020204" pitchFamily="34" charset="0"/>
              <a:cs typeface="Arial" panose="020B0604020202020204" pitchFamily="34" charset="0"/>
            </a:endParaRPr>
          </a:p>
          <a:p>
            <a:endParaRPr lang="da-DK" dirty="0"/>
          </a:p>
        </p:txBody>
      </p:sp>
      <p:sp>
        <p:nvSpPr>
          <p:cNvPr id="4" name="Content Placeholder 3"/>
          <p:cNvSpPr>
            <a:spLocks noGrp="1"/>
          </p:cNvSpPr>
          <p:nvPr>
            <p:ph sz="quarter" idx="16"/>
          </p:nvPr>
        </p:nvSpPr>
        <p:spPr/>
        <p:txBody>
          <a:bodyPr/>
          <a:lstStyle/>
          <a:p>
            <a:r>
              <a:rPr lang="da-DK" sz="3000" b="1" dirty="0" smtClean="0"/>
              <a:t>Opsummering</a:t>
            </a:r>
            <a:endParaRPr lang="da-DK" sz="3000" b="1" dirty="0"/>
          </a:p>
        </p:txBody>
      </p:sp>
      <p:graphicFrame>
        <p:nvGraphicFramePr>
          <p:cNvPr id="5" name="Table 4"/>
          <p:cNvGraphicFramePr>
            <a:graphicFrameLocks noGrp="1"/>
          </p:cNvGraphicFramePr>
          <p:nvPr>
            <p:extLst>
              <p:ext uri="{D42A27DB-BD31-4B8C-83A1-F6EECF244321}">
                <p14:modId xmlns:p14="http://schemas.microsoft.com/office/powerpoint/2010/main" val="3045130831"/>
              </p:ext>
            </p:extLst>
          </p:nvPr>
        </p:nvGraphicFramePr>
        <p:xfrm>
          <a:off x="899592" y="2060848"/>
          <a:ext cx="7200800" cy="1854200"/>
        </p:xfrm>
        <a:graphic>
          <a:graphicData uri="http://schemas.openxmlformats.org/drawingml/2006/table">
            <a:tbl>
              <a:tblPr firstRow="1" bandRow="1">
                <a:tableStyleId>{073A0DAA-6AF3-43AB-8588-CEC1D06C72B9}</a:tableStyleId>
              </a:tblPr>
              <a:tblGrid>
                <a:gridCol w="3528311"/>
                <a:gridCol w="3672489"/>
              </a:tblGrid>
              <a:tr h="370840">
                <a:tc>
                  <a:txBody>
                    <a:bodyPr/>
                    <a:lstStyle/>
                    <a:p>
                      <a:pPr algn="ctr"/>
                      <a:r>
                        <a:rPr lang="da-DK" sz="1800" dirty="0" smtClean="0"/>
                        <a:t>Vigtigst</a:t>
                      </a:r>
                      <a:endParaRPr lang="da-DK"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41F57"/>
                    </a:solidFill>
                  </a:tcPr>
                </a:tc>
                <a:tc>
                  <a:txBody>
                    <a:bodyPr/>
                    <a:lstStyle/>
                    <a:p>
                      <a:pPr algn="ctr"/>
                      <a:r>
                        <a:rPr lang="da-DK" sz="1800" dirty="0" smtClean="0"/>
                        <a:t>Tilfredshed</a:t>
                      </a:r>
                      <a:endParaRPr lang="da-DK"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41F57"/>
                    </a:solidFill>
                  </a:tcPr>
                </a:tc>
              </a:tr>
              <a:tr h="370840">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da-DK" sz="1100" kern="1200" dirty="0" smtClean="0">
                          <a:solidFill>
                            <a:srgbClr val="505050"/>
                          </a:solidFill>
                          <a:latin typeface="Arial" panose="020B0604020202020204" pitchFamily="34" charset="0"/>
                          <a:ea typeface="Open Sans" panose="020B0606030504020204" pitchFamily="34" charset="0"/>
                          <a:cs typeface="Arial" panose="020B0604020202020204" pitchFamily="34" charset="0"/>
                        </a:rPr>
                        <a:t>1. At Ældre Sagen har et godt ry/image i samfundet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da-DK" sz="1100" kern="1200" dirty="0" smtClean="0">
                          <a:solidFill>
                            <a:srgbClr val="505050"/>
                          </a:solidFill>
                          <a:latin typeface="Arial" panose="020B0604020202020204" pitchFamily="34" charset="0"/>
                          <a:ea typeface="Open Sans" panose="020B0606030504020204" pitchFamily="34" charset="0"/>
                          <a:cs typeface="Arial" panose="020B0604020202020204" pitchFamily="34" charset="0"/>
                        </a:rPr>
                        <a:t>1. At Ældre Sagen har et godt ry/image i samfundet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da-DK" sz="1100" kern="1200" dirty="0" smtClean="0">
                          <a:solidFill>
                            <a:srgbClr val="505050"/>
                          </a:solidFill>
                          <a:latin typeface="Arial" panose="020B0604020202020204" pitchFamily="34" charset="0"/>
                          <a:ea typeface="Open Sans" panose="020B0606030504020204" pitchFamily="34" charset="0"/>
                          <a:cs typeface="Arial" panose="020B0604020202020204" pitchFamily="34" charset="0"/>
                        </a:rPr>
                        <a:t>2. Samværet med deltagerne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da-DK" sz="1100" kern="1200" dirty="0" smtClean="0">
                          <a:solidFill>
                            <a:srgbClr val="505050"/>
                          </a:solidFill>
                          <a:latin typeface="Arial" panose="020B0604020202020204" pitchFamily="34" charset="0"/>
                          <a:ea typeface="Open Sans" panose="020B0606030504020204" pitchFamily="34" charset="0"/>
                          <a:cs typeface="Arial" panose="020B0604020202020204" pitchFamily="34" charset="0"/>
                        </a:rPr>
                        <a:t>2. Samværet med deltagerne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da-DK" sz="1100" kern="1200" dirty="0" smtClean="0">
                          <a:solidFill>
                            <a:srgbClr val="505050"/>
                          </a:solidFill>
                          <a:latin typeface="Arial" panose="020B0604020202020204" pitchFamily="34" charset="0"/>
                          <a:ea typeface="Open Sans" panose="020B0606030504020204" pitchFamily="34" charset="0"/>
                          <a:cs typeface="Arial" panose="020B0604020202020204" pitchFamily="34" charset="0"/>
                        </a:rPr>
                        <a:t>3. At</a:t>
                      </a:r>
                      <a:r>
                        <a:rPr lang="da-DK" sz="1100" kern="1200" baseline="0" dirty="0" smtClean="0">
                          <a:solidFill>
                            <a:srgbClr val="505050"/>
                          </a:solidFill>
                          <a:latin typeface="Arial" panose="020B0604020202020204" pitchFamily="34" charset="0"/>
                          <a:ea typeface="Open Sans" panose="020B0606030504020204" pitchFamily="34" charset="0"/>
                          <a:cs typeface="Arial" panose="020B0604020202020204" pitchFamily="34" charset="0"/>
                        </a:rPr>
                        <a:t> </a:t>
                      </a:r>
                      <a:r>
                        <a:rPr lang="da-DK" sz="1100" kern="1200" dirty="0" smtClean="0">
                          <a:solidFill>
                            <a:srgbClr val="505050"/>
                          </a:solidFill>
                          <a:latin typeface="Arial" panose="020B0604020202020204" pitchFamily="34" charset="0"/>
                          <a:ea typeface="Open Sans" panose="020B0606030504020204" pitchFamily="34" charset="0"/>
                          <a:cs typeface="Arial" panose="020B0604020202020204" pitchFamily="34" charset="0"/>
                        </a:rPr>
                        <a:t>lokalbestyrelsen fungerer godt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da-DK" sz="1100" kern="1200" dirty="0" smtClean="0">
                          <a:solidFill>
                            <a:srgbClr val="505050"/>
                          </a:solidFill>
                          <a:latin typeface="Arial" panose="020B0604020202020204" pitchFamily="34" charset="0"/>
                          <a:ea typeface="Open Sans" panose="020B0606030504020204" pitchFamily="34" charset="0"/>
                          <a:cs typeface="Arial" panose="020B0604020202020204" pitchFamily="34" charset="0"/>
                        </a:rPr>
                        <a:t>3. At de føler, at de gør en forskel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da-DK" sz="1100" kern="1200" dirty="0" smtClean="0">
                          <a:solidFill>
                            <a:srgbClr val="505050"/>
                          </a:solidFill>
                          <a:latin typeface="Arial" panose="020B0604020202020204" pitchFamily="34" charset="0"/>
                          <a:ea typeface="Open Sans" panose="020B0606030504020204" pitchFamily="34" charset="0"/>
                          <a:cs typeface="Arial" panose="020B0604020202020204" pitchFamily="34" charset="0"/>
                        </a:rPr>
                        <a:t>4. At de føler, at de gør en forskel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da-DK" sz="1100" kern="1200" dirty="0" smtClean="0">
                          <a:solidFill>
                            <a:srgbClr val="505050"/>
                          </a:solidFill>
                          <a:latin typeface="Arial" panose="020B0604020202020204" pitchFamily="34" charset="0"/>
                          <a:ea typeface="Open Sans" panose="020B0606030504020204" pitchFamily="34" charset="0"/>
                          <a:cs typeface="Arial" panose="020B0604020202020204" pitchFamily="34" charset="0"/>
                        </a:rPr>
                        <a:t>4. At</a:t>
                      </a:r>
                      <a:r>
                        <a:rPr lang="da-DK" sz="1100" kern="1200" baseline="0" dirty="0" smtClean="0">
                          <a:solidFill>
                            <a:srgbClr val="505050"/>
                          </a:solidFill>
                          <a:latin typeface="Arial" panose="020B0604020202020204" pitchFamily="34" charset="0"/>
                          <a:ea typeface="Open Sans" panose="020B0606030504020204" pitchFamily="34" charset="0"/>
                          <a:cs typeface="Arial" panose="020B0604020202020204" pitchFamily="34" charset="0"/>
                        </a:rPr>
                        <a:t> </a:t>
                      </a:r>
                      <a:r>
                        <a:rPr lang="da-DK" sz="1100" kern="1200" dirty="0" smtClean="0">
                          <a:solidFill>
                            <a:srgbClr val="505050"/>
                          </a:solidFill>
                          <a:latin typeface="Arial" panose="020B0604020202020204" pitchFamily="34" charset="0"/>
                          <a:ea typeface="Open Sans" panose="020B0606030504020204" pitchFamily="34" charset="0"/>
                          <a:cs typeface="Arial" panose="020B0604020202020204" pitchFamily="34" charset="0"/>
                        </a:rPr>
                        <a:t>lokalbestyrelsen fungerer godt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23531413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60</a:t>
            </a:fld>
            <a:endParaRPr lang="da-DK" dirty="0"/>
          </a:p>
        </p:txBody>
      </p:sp>
      <p:sp>
        <p:nvSpPr>
          <p:cNvPr id="4" name="Content Placeholder 3"/>
          <p:cNvSpPr>
            <a:spLocks noGrp="1"/>
          </p:cNvSpPr>
          <p:nvPr>
            <p:ph sz="quarter" idx="16"/>
          </p:nvPr>
        </p:nvSpPr>
        <p:spPr/>
        <p:txBody>
          <a:bodyPr/>
          <a:lstStyle/>
          <a:p>
            <a:r>
              <a:rPr lang="da-DK" sz="3000" b="1" dirty="0"/>
              <a:t>Øvrige kommentarer</a:t>
            </a:r>
          </a:p>
        </p:txBody>
      </p:sp>
      <p:sp>
        <p:nvSpPr>
          <p:cNvPr id="5" name="Text Placeholder 4"/>
          <p:cNvSpPr>
            <a:spLocks noGrp="1"/>
          </p:cNvSpPr>
          <p:nvPr>
            <p:ph type="body" sz="quarter" idx="11"/>
          </p:nvPr>
        </p:nvSpPr>
        <p:spPr/>
        <p:txBody>
          <a:bodyPr/>
          <a:lstStyle/>
          <a:p>
            <a:r>
              <a:rPr lang="da-DK" sz="1200" dirty="0" smtClean="0">
                <a:latin typeface="Arial" panose="020B0604020202020204" pitchFamily="34" charset="0"/>
                <a:ea typeface="Open Sans" panose="020B0606030504020204" pitchFamily="34" charset="0"/>
                <a:cs typeface="Arial" panose="020B0604020202020204" pitchFamily="34" charset="0"/>
              </a:rPr>
              <a:t>Alle er afslutningsvis i undersøgelsen blevet spurgt, hvorvidt de havde nogen kommentarer til at være frivillig i Ældre Sagen, som de ikke igennem undersøgelsen har haft mulighed for at udtrykke. Hele 77 % har ikke haft øvrige kommentarer til deres indsats som frivillig i Ældre Sagen eller til Ældre Sagen i øvrigt. Langt de fleste af de frivillige, der har ønsket at knytte en kommentar til Ældre Sagen har udtrykt en generel tilfredshed med Ældre Sagen og det at være frivillig for netop Ældre Sagen.</a:t>
            </a:r>
            <a:endParaRPr lang="da-DK" sz="1200" dirty="0">
              <a:latin typeface="Arial" panose="020B0604020202020204" pitchFamily="34" charset="0"/>
              <a:ea typeface="Open Sans" panose="020B0606030504020204" pitchFamily="34" charset="0"/>
              <a:cs typeface="Arial" panose="020B0604020202020204" pitchFamily="34" charset="0"/>
            </a:endParaRPr>
          </a:p>
        </p:txBody>
      </p:sp>
      <p:sp>
        <p:nvSpPr>
          <p:cNvPr id="7" name="TextBox 6"/>
          <p:cNvSpPr txBox="1"/>
          <p:nvPr/>
        </p:nvSpPr>
        <p:spPr>
          <a:xfrm>
            <a:off x="145345" y="4509120"/>
            <a:ext cx="7686092" cy="400110"/>
          </a:xfrm>
          <a:prstGeom prst="rect">
            <a:avLst/>
          </a:prstGeom>
          <a:noFill/>
        </p:spPr>
        <p:txBody>
          <a:bodyPr wrap="square" rtlCol="0">
            <a:spAutoFit/>
          </a:bodyPr>
          <a:lstStyle/>
          <a:p>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Base: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Alle (1.000</a:t>
            </a:r>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 </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77 % har ikke haft øvrige kommentarer </a:t>
            </a:r>
            <a:r>
              <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rPr>
              <a:t>dette spørgsmål. Disse  er ikke medtaget i ovenstående grafik</a:t>
            </a:r>
            <a:r>
              <a:rPr lang="da-DK" sz="1000" dirty="0" smtClean="0">
                <a:solidFill>
                  <a:srgbClr val="534A46"/>
                </a:solidFill>
                <a:latin typeface="Arial" panose="020B0604020202020204" pitchFamily="34" charset="0"/>
                <a:ea typeface="Open Sans" panose="020B0606030504020204" pitchFamily="34" charset="0"/>
                <a:cs typeface="Arial" panose="020B0604020202020204" pitchFamily="34" charset="0"/>
              </a:rPr>
              <a:t>. Åbent svar</a:t>
            </a:r>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a:p>
            <a:endParaRPr lang="da-DK" sz="1000" dirty="0">
              <a:solidFill>
                <a:srgbClr val="534A46"/>
              </a:solidFill>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8" name="Content Placeholder 7"/>
          <p:cNvGraphicFramePr>
            <a:graphicFrameLocks noGrp="1"/>
          </p:cNvGraphicFramePr>
          <p:nvPr>
            <p:ph sz="quarter" idx="13"/>
            <p:extLst>
              <p:ext uri="{D42A27DB-BD31-4B8C-83A1-F6EECF244321}">
                <p14:modId xmlns:p14="http://schemas.microsoft.com/office/powerpoint/2010/main" val="1757621050"/>
              </p:ext>
            </p:extLst>
          </p:nvPr>
        </p:nvGraphicFramePr>
        <p:xfrm>
          <a:off x="250825" y="1052513"/>
          <a:ext cx="8640763" cy="3529012"/>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6587208" y="2060848"/>
            <a:ext cx="2556792" cy="646331"/>
          </a:xfrm>
          <a:prstGeom prst="rect">
            <a:avLst/>
          </a:prstGeom>
          <a:noFill/>
        </p:spPr>
        <p:txBody>
          <a:bodyPr wrap="square" rtlCol="0">
            <a:spAutoFit/>
          </a:bodyPr>
          <a:lstStyle/>
          <a:p>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Spørgsmålet er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stillet som et </a:t>
            </a:r>
            <a:r>
              <a:rPr lang="da-DK" sz="1200" b="1" dirty="0" smtClean="0">
                <a:solidFill>
                  <a:srgbClr val="534A46"/>
                </a:solidFill>
                <a:latin typeface="Arial" panose="020B0604020202020204" pitchFamily="34" charset="0"/>
                <a:ea typeface="Open Sans" panose="020B0606030504020204" pitchFamily="34" charset="0"/>
                <a:cs typeface="Arial" panose="020B0604020202020204" pitchFamily="34" charset="0"/>
              </a:rPr>
              <a:t>åbent </a:t>
            </a:r>
            <a:r>
              <a:rPr lang="da-DK" sz="1200" b="1" dirty="0">
                <a:solidFill>
                  <a:srgbClr val="534A46"/>
                </a:solidFill>
                <a:latin typeface="Arial" panose="020B0604020202020204" pitchFamily="34" charset="0"/>
                <a:ea typeface="Open Sans" panose="020B0606030504020204" pitchFamily="34" charset="0"/>
                <a:cs typeface="Arial" panose="020B0604020202020204" pitchFamily="34" charset="0"/>
              </a:rPr>
              <a:t>spørgsmål, som efterfølgende er kodet. </a:t>
            </a:r>
          </a:p>
        </p:txBody>
      </p:sp>
    </p:spTree>
    <p:extLst>
      <p:ext uri="{BB962C8B-B14F-4D97-AF65-F5344CB8AC3E}">
        <p14:creationId xmlns:p14="http://schemas.microsoft.com/office/powerpoint/2010/main" val="408929468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89870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7</a:t>
            </a:fld>
            <a:endParaRPr lang="da-DK" dirty="0"/>
          </a:p>
        </p:txBody>
      </p:sp>
      <p:sp>
        <p:nvSpPr>
          <p:cNvPr id="3" name="Content Placeholder 2"/>
          <p:cNvSpPr>
            <a:spLocks noGrp="1"/>
          </p:cNvSpPr>
          <p:nvPr>
            <p:ph sz="quarter" idx="13"/>
          </p:nvPr>
        </p:nvSpPr>
        <p:spPr/>
        <p:txBody>
          <a:bodyPr/>
          <a:lstStyle/>
          <a:p>
            <a:r>
              <a:rPr lang="da-DK" sz="1800" dirty="0" smtClean="0">
                <a:latin typeface="Arial" panose="020B0604020202020204" pitchFamily="34" charset="0"/>
                <a:ea typeface="Open Sans" panose="020B0606030504020204" pitchFamily="34" charset="0"/>
                <a:cs typeface="Arial" panose="020B0604020202020204" pitchFamily="34" charset="0"/>
              </a:rPr>
              <a:t>Internet </a:t>
            </a:r>
            <a:r>
              <a:rPr lang="da-DK" sz="1800" dirty="0">
                <a:latin typeface="Arial" panose="020B0604020202020204" pitchFamily="34" charset="0"/>
                <a:ea typeface="Open Sans" panose="020B0606030504020204" pitchFamily="34" charset="0"/>
                <a:cs typeface="Arial" panose="020B0604020202020204" pitchFamily="34" charset="0"/>
              </a:rPr>
              <a:t>og </a:t>
            </a:r>
            <a:r>
              <a:rPr lang="da-DK" sz="1800" dirty="0" smtClean="0">
                <a:latin typeface="Arial" panose="020B0604020202020204" pitchFamily="34" charset="0"/>
                <a:ea typeface="Open Sans" panose="020B0606030504020204" pitchFamily="34" charset="0"/>
                <a:cs typeface="Arial" panose="020B0604020202020204" pitchFamily="34" charset="0"/>
              </a:rPr>
              <a:t>kommunikation</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60 % af de frivillige  bruger bærbar pc, notebook</a:t>
            </a:r>
            <a:r>
              <a:rPr lang="da-DK" sz="1400" dirty="0">
                <a:latin typeface="Arial" panose="020B0604020202020204" pitchFamily="34" charset="0"/>
                <a:ea typeface="Open Sans" panose="020B0606030504020204" pitchFamily="34" charset="0"/>
                <a:cs typeface="Arial" panose="020B0604020202020204" pitchFamily="34" charset="0"/>
              </a:rPr>
              <a:t> </a:t>
            </a:r>
            <a:r>
              <a:rPr lang="da-DK" sz="1400" dirty="0" smtClean="0">
                <a:latin typeface="Arial" panose="020B0604020202020204" pitchFamily="34" charset="0"/>
                <a:ea typeface="Open Sans" panose="020B0606030504020204" pitchFamily="34" charset="0"/>
                <a:cs typeface="Arial" panose="020B0604020202020204" pitchFamily="34" charset="0"/>
              </a:rPr>
              <a:t>eller netbook til at komme på Internettet, og 46 % bruger stationær pc. 5 % af de frivillige har ikke adgang til Internettet, og 3 % har aldrig brugt det.</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Der er udelukkende spurgt ind til informationer rettet til frivillige og ikke de generelle medlemsblade. Bladet AKTIV læses af 74 %. Ældre Sagens nyhedsbrev læses af 56 %, mails læses af 45 % og breve fra Ældre Sagen læses af 41 %. 4 % læser slet ikke informationer fra Ældre Sagen.</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91 % er meget tilfredse eller delvis tilfredse med den information, de modtager fra Ældre Sagen. 66 % er meget tilfredse.</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47 % er meget tilfredse eller delvis tilfredse </a:t>
            </a:r>
            <a:r>
              <a:rPr lang="da-DK" sz="1400" dirty="0">
                <a:latin typeface="Arial" panose="020B0604020202020204" pitchFamily="34" charset="0"/>
                <a:ea typeface="Open Sans" panose="020B0606030504020204" pitchFamily="34" charset="0"/>
                <a:cs typeface="Arial" panose="020B0604020202020204" pitchFamily="34" charset="0"/>
              </a:rPr>
              <a:t>med </a:t>
            </a:r>
            <a:r>
              <a:rPr lang="da-DK" sz="1400" dirty="0" smtClean="0">
                <a:latin typeface="Arial" panose="020B0604020202020204" pitchFamily="34" charset="0"/>
                <a:ea typeface="Open Sans" panose="020B0606030504020204" pitchFamily="34" charset="0"/>
                <a:cs typeface="Arial" panose="020B0604020202020204" pitchFamily="34" charset="0"/>
              </a:rPr>
              <a:t>muligheden </a:t>
            </a:r>
            <a:r>
              <a:rPr lang="da-DK" sz="1400" dirty="0">
                <a:latin typeface="Arial" panose="020B0604020202020204" pitchFamily="34" charset="0"/>
                <a:ea typeface="Open Sans" panose="020B0606030504020204" pitchFamily="34" charset="0"/>
                <a:cs typeface="Arial" panose="020B0604020202020204" pitchFamily="34" charset="0"/>
              </a:rPr>
              <a:t>for at komme i kontakt med Ældre Sagens </a:t>
            </a:r>
            <a:r>
              <a:rPr lang="da-DK" sz="1400" dirty="0" smtClean="0">
                <a:latin typeface="Arial" panose="020B0604020202020204" pitchFamily="34" charset="0"/>
                <a:ea typeface="Open Sans" panose="020B0606030504020204" pitchFamily="34" charset="0"/>
                <a:cs typeface="Arial" panose="020B0604020202020204" pitchFamily="34" charset="0"/>
              </a:rPr>
              <a:t>sekretariat. 41 % svarer ”ved ikke”, og 10 % svarer ”hverken/eller</a:t>
            </a:r>
            <a:r>
              <a:rPr lang="da-DK" sz="1400" dirty="0">
                <a:latin typeface="Arial" panose="020B0604020202020204" pitchFamily="34" charset="0"/>
                <a:ea typeface="Open Sans" panose="020B0606030504020204" pitchFamily="34" charset="0"/>
                <a:cs typeface="Arial" panose="020B0604020202020204" pitchFamily="34" charset="0"/>
              </a:rPr>
              <a:t>”. Den relativt store andel af </a:t>
            </a:r>
            <a:r>
              <a:rPr lang="da-DK" sz="1400" dirty="0" smtClean="0">
                <a:latin typeface="Arial" panose="020B0604020202020204" pitchFamily="34" charset="0"/>
                <a:ea typeface="Open Sans" panose="020B0606030504020204" pitchFamily="34" charset="0"/>
                <a:cs typeface="Arial" panose="020B0604020202020204" pitchFamily="34" charset="0"/>
              </a:rPr>
              <a:t>frivillige, </a:t>
            </a:r>
            <a:r>
              <a:rPr lang="da-DK" sz="1400" dirty="0">
                <a:latin typeface="Arial" panose="020B0604020202020204" pitchFamily="34" charset="0"/>
                <a:ea typeface="Open Sans" panose="020B0606030504020204" pitchFamily="34" charset="0"/>
                <a:cs typeface="Arial" panose="020B0604020202020204" pitchFamily="34" charset="0"/>
              </a:rPr>
              <a:t>der har svaret ‘ved ikke’ </a:t>
            </a:r>
            <a:r>
              <a:rPr lang="da-DK" sz="1400" dirty="0" smtClean="0">
                <a:latin typeface="Arial" panose="020B0604020202020204" pitchFamily="34" charset="0"/>
                <a:ea typeface="Open Sans" panose="020B0606030504020204" pitchFamily="34" charset="0"/>
                <a:cs typeface="Arial" panose="020B0604020202020204" pitchFamily="34" charset="0"/>
              </a:rPr>
              <a:t>på spørgsmålet </a:t>
            </a:r>
            <a:r>
              <a:rPr lang="da-DK" sz="1400" dirty="0">
                <a:latin typeface="Arial" panose="020B0604020202020204" pitchFamily="34" charset="0"/>
                <a:ea typeface="Open Sans" panose="020B0606030504020204" pitchFamily="34" charset="0"/>
                <a:cs typeface="Arial" panose="020B0604020202020204" pitchFamily="34" charset="0"/>
              </a:rPr>
              <a:t>omkring </a:t>
            </a:r>
            <a:r>
              <a:rPr lang="da-DK" sz="1400" dirty="0" smtClean="0">
                <a:latin typeface="Arial" panose="020B0604020202020204" pitchFamily="34" charset="0"/>
                <a:ea typeface="Open Sans" panose="020B0606030504020204" pitchFamily="34" charset="0"/>
                <a:cs typeface="Arial" panose="020B0604020202020204" pitchFamily="34" charset="0"/>
              </a:rPr>
              <a:t>tilfredshed </a:t>
            </a:r>
            <a:r>
              <a:rPr lang="da-DK" sz="1400" dirty="0">
                <a:latin typeface="Arial" panose="020B0604020202020204" pitchFamily="34" charset="0"/>
                <a:ea typeface="Open Sans" panose="020B0606030504020204" pitchFamily="34" charset="0"/>
                <a:cs typeface="Arial" panose="020B0604020202020204" pitchFamily="34" charset="0"/>
              </a:rPr>
              <a:t>med muligheden for at komme i kontakt med Ældre Sagens sekretariat, </a:t>
            </a:r>
            <a:r>
              <a:rPr lang="da-DK" sz="1400" dirty="0" smtClean="0">
                <a:latin typeface="Arial" panose="020B0604020202020204" pitchFamily="34" charset="0"/>
                <a:ea typeface="Open Sans" panose="020B0606030504020204" pitchFamily="34" charset="0"/>
                <a:cs typeface="Arial" panose="020B0604020202020204" pitchFamily="34" charset="0"/>
              </a:rPr>
              <a:t>kan </a:t>
            </a:r>
            <a:r>
              <a:rPr lang="da-DK" sz="1400" dirty="0">
                <a:latin typeface="Arial" panose="020B0604020202020204" pitchFamily="34" charset="0"/>
                <a:ea typeface="Open Sans" panose="020B0606030504020204" pitchFamily="34" charset="0"/>
                <a:cs typeface="Arial" panose="020B0604020202020204" pitchFamily="34" charset="0"/>
              </a:rPr>
              <a:t>i høj grad ses som et udtryk for, at </a:t>
            </a:r>
            <a:r>
              <a:rPr lang="da-DK" sz="1400" dirty="0" smtClean="0">
                <a:latin typeface="Arial" panose="020B0604020202020204" pitchFamily="34" charset="0"/>
                <a:ea typeface="Open Sans" panose="020B0606030504020204" pitchFamily="34" charset="0"/>
                <a:cs typeface="Arial" panose="020B0604020202020204" pitchFamily="34" charset="0"/>
              </a:rPr>
              <a:t>mange </a:t>
            </a:r>
            <a:r>
              <a:rPr lang="da-DK" sz="1400" dirty="0">
                <a:latin typeface="Arial" panose="020B0604020202020204" pitchFamily="34" charset="0"/>
                <a:ea typeface="Open Sans" panose="020B0606030504020204" pitchFamily="34" charset="0"/>
                <a:cs typeface="Arial" panose="020B0604020202020204" pitchFamily="34" charset="0"/>
              </a:rPr>
              <a:t>af de frivillige </a:t>
            </a:r>
            <a:r>
              <a:rPr lang="da-DK" sz="1400" dirty="0" smtClean="0">
                <a:latin typeface="Arial" panose="020B0604020202020204" pitchFamily="34" charset="0"/>
                <a:ea typeface="Open Sans" panose="020B0606030504020204" pitchFamily="34" charset="0"/>
                <a:cs typeface="Arial" panose="020B0604020202020204" pitchFamily="34" charset="0"/>
              </a:rPr>
              <a:t>vurderer</a:t>
            </a:r>
            <a:r>
              <a:rPr lang="da-DK" sz="1400" dirty="0">
                <a:latin typeface="Arial" panose="020B0604020202020204" pitchFamily="34" charset="0"/>
                <a:ea typeface="Open Sans" panose="020B0606030504020204" pitchFamily="34" charset="0"/>
                <a:cs typeface="Arial" panose="020B0604020202020204" pitchFamily="34" charset="0"/>
              </a:rPr>
              <a:t>, </a:t>
            </a:r>
            <a:r>
              <a:rPr lang="da-DK" sz="1400" dirty="0" smtClean="0">
                <a:latin typeface="Arial" panose="020B0604020202020204" pitchFamily="34" charset="0"/>
                <a:ea typeface="Open Sans" panose="020B0606030504020204" pitchFamily="34" charset="0"/>
                <a:cs typeface="Arial" panose="020B0604020202020204" pitchFamily="34" charset="0"/>
              </a:rPr>
              <a:t>det har ikke været nødvendigt </a:t>
            </a:r>
            <a:r>
              <a:rPr lang="da-DK" sz="1400" dirty="0">
                <a:latin typeface="Arial" panose="020B0604020202020204" pitchFamily="34" charset="0"/>
                <a:ea typeface="Open Sans" panose="020B0606030504020204" pitchFamily="34" charset="0"/>
                <a:cs typeface="Arial" panose="020B0604020202020204" pitchFamily="34" charset="0"/>
              </a:rPr>
              <a:t>at komme i kontakt med sekretariatet. </a:t>
            </a:r>
            <a:endParaRPr lang="da-DK" sz="1400" dirty="0" smtClean="0">
              <a:latin typeface="Arial" panose="020B0604020202020204" pitchFamily="34" charset="0"/>
              <a:ea typeface="Open Sans" panose="020B0606030504020204" pitchFamily="34" charset="0"/>
              <a:cs typeface="Arial" panose="020B0604020202020204" pitchFamily="34" charset="0"/>
            </a:endParaRPr>
          </a:p>
          <a:p>
            <a:endParaRPr lang="da-DK" sz="1400" dirty="0">
              <a:latin typeface="Arial" panose="020B0604020202020204" pitchFamily="34" charset="0"/>
              <a:ea typeface="Open Sans" panose="020B0606030504020204" pitchFamily="34" charset="0"/>
              <a:cs typeface="Arial" panose="020B0604020202020204" pitchFamily="34" charset="0"/>
            </a:endParaRPr>
          </a:p>
          <a:p>
            <a:r>
              <a:rPr lang="da-DK" sz="1800" dirty="0" smtClean="0">
                <a:latin typeface="Arial" panose="020B0604020202020204" pitchFamily="34" charset="0"/>
                <a:ea typeface="Open Sans" panose="020B0606030504020204" pitchFamily="34" charset="0"/>
                <a:cs typeface="Arial" panose="020B0604020202020204" pitchFamily="34" charset="0"/>
              </a:rPr>
              <a:t>Bedre forhold i fremtiden</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Når de frivillige spørges, hvad der kunne give bedre forhold for de frivillige i fremtiden, svarer 68 % ”ved ikke”. </a:t>
            </a:r>
            <a:r>
              <a:rPr lang="da-DK" sz="1400" dirty="0">
                <a:latin typeface="Arial" panose="020B0604020202020204" pitchFamily="34" charset="0"/>
                <a:ea typeface="Open Sans" panose="020B0606030504020204" pitchFamily="34" charset="0"/>
                <a:cs typeface="Arial" panose="020B0604020202020204" pitchFamily="34" charset="0"/>
              </a:rPr>
              <a:t>Dette </a:t>
            </a:r>
            <a:r>
              <a:rPr lang="da-DK" sz="1400" dirty="0" smtClean="0">
                <a:latin typeface="Arial" panose="020B0604020202020204" pitchFamily="34" charset="0"/>
                <a:ea typeface="Open Sans" panose="020B0606030504020204" pitchFamily="34" charset="0"/>
                <a:cs typeface="Arial" panose="020B0604020202020204" pitchFamily="34" charset="0"/>
              </a:rPr>
              <a:t>kan </a:t>
            </a:r>
            <a:r>
              <a:rPr lang="da-DK" sz="1400" dirty="0">
                <a:latin typeface="Arial" panose="020B0604020202020204" pitchFamily="34" charset="0"/>
                <a:ea typeface="Open Sans" panose="020B0606030504020204" pitchFamily="34" charset="0"/>
                <a:cs typeface="Arial" panose="020B0604020202020204" pitchFamily="34" charset="0"/>
              </a:rPr>
              <a:t>ses som et udtryk </a:t>
            </a:r>
            <a:r>
              <a:rPr lang="da-DK" sz="1400" dirty="0" smtClean="0">
                <a:latin typeface="Arial" panose="020B0604020202020204" pitchFamily="34" charset="0"/>
                <a:ea typeface="Open Sans" panose="020B0606030504020204" pitchFamily="34" charset="0"/>
                <a:cs typeface="Arial" panose="020B0604020202020204" pitchFamily="34" charset="0"/>
              </a:rPr>
              <a:t>for, </a:t>
            </a:r>
            <a:r>
              <a:rPr lang="da-DK" sz="1400" dirty="0">
                <a:latin typeface="Arial" panose="020B0604020202020204" pitchFamily="34" charset="0"/>
                <a:ea typeface="Open Sans" panose="020B0606030504020204" pitchFamily="34" charset="0"/>
                <a:cs typeface="Arial" panose="020B0604020202020204" pitchFamily="34" charset="0"/>
              </a:rPr>
              <a:t>at størstedelen af de frivillige er tilfredse med de nuværende forhold. Dette </a:t>
            </a:r>
            <a:r>
              <a:rPr lang="da-DK" sz="1400" dirty="0" smtClean="0">
                <a:latin typeface="Arial" panose="020B0604020202020204" pitchFamily="34" charset="0"/>
                <a:ea typeface="Open Sans" panose="020B0606030504020204" pitchFamily="34" charset="0"/>
                <a:cs typeface="Arial" panose="020B0604020202020204" pitchFamily="34" charset="0"/>
              </a:rPr>
              <a:t>understøttes af den generelle </a:t>
            </a:r>
            <a:r>
              <a:rPr lang="da-DK" sz="1400" dirty="0">
                <a:latin typeface="Arial" panose="020B0604020202020204" pitchFamily="34" charset="0"/>
                <a:ea typeface="Open Sans" panose="020B0606030504020204" pitchFamily="34" charset="0"/>
                <a:cs typeface="Arial" panose="020B0604020202020204" pitchFamily="34" charset="0"/>
              </a:rPr>
              <a:t>høje tilfredshed med at være frivillig i Ældre </a:t>
            </a:r>
            <a:r>
              <a:rPr lang="da-DK" sz="1400" dirty="0" smtClean="0">
                <a:latin typeface="Arial" panose="020B0604020202020204" pitchFamily="34" charset="0"/>
                <a:ea typeface="Open Sans" panose="020B0606030504020204" pitchFamily="34" charset="0"/>
                <a:cs typeface="Arial" panose="020B0604020202020204" pitchFamily="34" charset="0"/>
              </a:rPr>
              <a:t>Sagen.</a:t>
            </a:r>
          </a:p>
          <a:p>
            <a:pPr marL="171450" indent="-171450">
              <a:buFont typeface="Arial" panose="020B0604020202020204" pitchFamily="34" charset="0"/>
              <a:buChar char="•"/>
            </a:pPr>
            <a:r>
              <a:rPr lang="da-DK" sz="1400" dirty="0" smtClean="0">
                <a:latin typeface="Arial" panose="020B0604020202020204" pitchFamily="34" charset="0"/>
                <a:ea typeface="Open Sans" panose="020B0606030504020204" pitchFamily="34" charset="0"/>
                <a:cs typeface="Arial" panose="020B0604020202020204" pitchFamily="34" charset="0"/>
              </a:rPr>
              <a:t>Med 6 </a:t>
            </a:r>
            <a:r>
              <a:rPr lang="da-DK" sz="1400" dirty="0">
                <a:latin typeface="Arial" panose="020B0604020202020204" pitchFamily="34" charset="0"/>
                <a:ea typeface="Open Sans" panose="020B0606030504020204" pitchFamily="34" charset="0"/>
                <a:cs typeface="Arial" panose="020B0604020202020204" pitchFamily="34" charset="0"/>
              </a:rPr>
              <a:t>% </a:t>
            </a:r>
            <a:r>
              <a:rPr lang="da-DK" sz="1400" dirty="0" smtClean="0">
                <a:latin typeface="Arial" panose="020B0604020202020204" pitchFamily="34" charset="0"/>
                <a:ea typeface="Open Sans" panose="020B0606030504020204" pitchFamily="34" charset="0"/>
                <a:cs typeface="Arial" panose="020B0604020202020204" pitchFamily="34" charset="0"/>
              </a:rPr>
              <a:t>er ønsket om flere </a:t>
            </a:r>
            <a:r>
              <a:rPr lang="da-DK" sz="1400" dirty="0">
                <a:latin typeface="Arial" panose="020B0604020202020204" pitchFamily="34" charset="0"/>
                <a:ea typeface="Open Sans" panose="020B0606030504020204" pitchFamily="34" charset="0"/>
                <a:cs typeface="Arial" panose="020B0604020202020204" pitchFamily="34" charset="0"/>
              </a:rPr>
              <a:t>yngre </a:t>
            </a:r>
            <a:r>
              <a:rPr lang="da-DK" sz="1400" dirty="0" smtClean="0">
                <a:latin typeface="Arial" panose="020B0604020202020204" pitchFamily="34" charset="0"/>
                <a:ea typeface="Open Sans" panose="020B0606030504020204" pitchFamily="34" charset="0"/>
                <a:cs typeface="Arial" panose="020B0604020202020204" pitchFamily="34" charset="0"/>
              </a:rPr>
              <a:t>frivillige det, som flest nævner, vil kunne give bedre forhold for de frivillige i Ældre Sagen i fremtiden. Dernæst at der indføres nye og tætte samarbejdsformer med kommunerne (4 %) eller der åbnes for nye former for frivillige opgaver (4 %).</a:t>
            </a:r>
          </a:p>
          <a:p>
            <a:endParaRPr lang="da-DK" dirty="0"/>
          </a:p>
        </p:txBody>
      </p:sp>
      <p:sp>
        <p:nvSpPr>
          <p:cNvPr id="4" name="Content Placeholder 3"/>
          <p:cNvSpPr>
            <a:spLocks noGrp="1"/>
          </p:cNvSpPr>
          <p:nvPr>
            <p:ph sz="quarter" idx="16"/>
          </p:nvPr>
        </p:nvSpPr>
        <p:spPr/>
        <p:txBody>
          <a:bodyPr/>
          <a:lstStyle/>
          <a:p>
            <a:r>
              <a:rPr lang="da-DK" sz="3000" b="1" dirty="0" smtClean="0"/>
              <a:t>Opsummering</a:t>
            </a:r>
            <a:endParaRPr lang="da-DK" sz="3000" b="1" dirty="0"/>
          </a:p>
        </p:txBody>
      </p:sp>
    </p:spTree>
    <p:extLst>
      <p:ext uri="{BB962C8B-B14F-4D97-AF65-F5344CB8AC3E}">
        <p14:creationId xmlns:p14="http://schemas.microsoft.com/office/powerpoint/2010/main" val="378614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8</a:t>
            </a:fld>
            <a:endParaRPr lang="da-DK" dirty="0"/>
          </a:p>
        </p:txBody>
      </p:sp>
      <p:sp>
        <p:nvSpPr>
          <p:cNvPr id="3" name="Content Placeholder 2"/>
          <p:cNvSpPr>
            <a:spLocks noGrp="1"/>
          </p:cNvSpPr>
          <p:nvPr>
            <p:ph sz="quarter" idx="13"/>
          </p:nvPr>
        </p:nvSpPr>
        <p:spPr/>
        <p:txBody>
          <a:bodyPr/>
          <a:lstStyle/>
          <a:p>
            <a:r>
              <a:rPr lang="da-DK" sz="1200" dirty="0">
                <a:latin typeface="Arial" panose="020B0604020202020204" pitchFamily="34" charset="0"/>
                <a:ea typeface="Open Sans" panose="020B0606030504020204" pitchFamily="34" charset="0"/>
                <a:cs typeface="Arial" panose="020B0604020202020204" pitchFamily="34" charset="0"/>
              </a:rPr>
              <a:t>Den overordnede tilfredshed med at være frivillig i Ældre Sagen er høj. Trivslen på tværs af alle frivilligområder er ligeledes </a:t>
            </a:r>
            <a:r>
              <a:rPr lang="da-DK" sz="1200" dirty="0" smtClean="0">
                <a:latin typeface="Arial" panose="020B0604020202020204" pitchFamily="34" charset="0"/>
                <a:ea typeface="Open Sans" panose="020B0606030504020204" pitchFamily="34" charset="0"/>
                <a:cs typeface="Arial" panose="020B0604020202020204" pitchFamily="34" charset="0"/>
              </a:rPr>
              <a:t>høj. </a:t>
            </a:r>
          </a:p>
          <a:p>
            <a:endParaRPr lang="da-DK" sz="1200" dirty="0">
              <a:latin typeface="Arial" panose="020B0604020202020204" pitchFamily="34" charset="0"/>
              <a:ea typeface="Open Sans" panose="020B0606030504020204" pitchFamily="34" charset="0"/>
              <a:cs typeface="Arial" panose="020B0604020202020204" pitchFamily="34" charset="0"/>
            </a:endParaRPr>
          </a:p>
          <a:p>
            <a:r>
              <a:rPr lang="da-DK" sz="1200" dirty="0">
                <a:latin typeface="Arial" panose="020B0604020202020204" pitchFamily="34" charset="0"/>
                <a:ea typeface="Open Sans" panose="020B0606030504020204" pitchFamily="34" charset="0"/>
                <a:cs typeface="Arial" panose="020B0604020202020204" pitchFamily="34" charset="0"/>
              </a:rPr>
              <a:t>Der er en høj andel af ambassadører blandt de frivillige i Ældre Sagen. Det vil sige frivillige, der i høj grad vil anbefale andre at blive frivillig i Ældre Sagen. Dette er essentielt i forhold til at tiltrække nye frivillige, idet de frivillige i højere grad end på andre måder er blevet gjort opmærksomme på Ældre Sagens frivilligaktiviteter gennem andre frivillige i Ældre Sagen. En høj andel af ambassadører er endvidere vigtigt i forhold til at engagere og fastholde de øvrige frivillige og ikke mindst de medlemmer, der nyder godt af de frivilliges indsats.</a:t>
            </a:r>
          </a:p>
          <a:p>
            <a:endParaRPr lang="da-DK" sz="1200" dirty="0">
              <a:latin typeface="Arial" panose="020B0604020202020204" pitchFamily="34" charset="0"/>
              <a:ea typeface="Open Sans" panose="020B0606030504020204" pitchFamily="34" charset="0"/>
              <a:cs typeface="Arial" panose="020B0604020202020204" pitchFamily="34" charset="0"/>
            </a:endParaRPr>
          </a:p>
          <a:p>
            <a:r>
              <a:rPr lang="da-DK" sz="1200" dirty="0">
                <a:latin typeface="Arial" panose="020B0604020202020204" pitchFamily="34" charset="0"/>
                <a:ea typeface="Open Sans" panose="020B0606030504020204" pitchFamily="34" charset="0"/>
                <a:cs typeface="Arial" panose="020B0604020202020204" pitchFamily="34" charset="0"/>
              </a:rPr>
              <a:t>Graden af fastholdelse af de frivillige i Ældre Sagen er høj. Få frivillige overvejer eller har overvejet at stoppe som frivillig. Den helt store udfordring i relation til fastholdelse af de frivillige er alder. Alder er den hyppigste årsag til at ville stoppe som frivillig efterfulgt af manglende tid/overskud og helbred. </a:t>
            </a:r>
          </a:p>
          <a:p>
            <a:endParaRPr lang="da-DK" sz="1200" dirty="0">
              <a:latin typeface="Arial" panose="020B0604020202020204" pitchFamily="34" charset="0"/>
              <a:ea typeface="Open Sans" panose="020B0606030504020204" pitchFamily="34" charset="0"/>
              <a:cs typeface="Arial" panose="020B0604020202020204" pitchFamily="34" charset="0"/>
            </a:endParaRPr>
          </a:p>
          <a:p>
            <a:r>
              <a:rPr lang="da-DK" sz="1200" dirty="0">
                <a:latin typeface="Arial" panose="020B0604020202020204" pitchFamily="34" charset="0"/>
                <a:ea typeface="Open Sans" panose="020B0606030504020204" pitchFamily="34" charset="0"/>
                <a:cs typeface="Arial" panose="020B0604020202020204" pitchFamily="34" charset="0"/>
              </a:rPr>
              <a:t>Hovedparten af de frivillige læser informationer fra Ældre Sagen. Bladet AKTIV læses af flest. De frivillige er i høj grad tilfredse med Ældre Sagens kommunikation og de informationer, de modtager fra Ældre Sagen. </a:t>
            </a:r>
          </a:p>
          <a:p>
            <a:endParaRPr lang="da-DK" sz="1200" dirty="0">
              <a:solidFill>
                <a:srgbClr val="FF0000"/>
              </a:solidFill>
              <a:latin typeface="Arial" panose="020B0604020202020204" pitchFamily="34" charset="0"/>
              <a:ea typeface="Open Sans" panose="020B0606030504020204" pitchFamily="34" charset="0"/>
              <a:cs typeface="Arial" panose="020B0604020202020204" pitchFamily="34" charset="0"/>
            </a:endParaRPr>
          </a:p>
          <a:p>
            <a:r>
              <a:rPr lang="da-DK" sz="1200" dirty="0">
                <a:latin typeface="Arial" panose="020B0604020202020204" pitchFamily="34" charset="0"/>
                <a:ea typeface="Open Sans" panose="020B0606030504020204" pitchFamily="34" charset="0"/>
                <a:cs typeface="Arial" panose="020B0604020202020204" pitchFamily="34" charset="0"/>
              </a:rPr>
              <a:t>Flertallet af de frivillige i Ældre Sagen benytter internettet. Dog afdækker undersøgelsen ikke frekvensen af de frivilliges brug af internettet. Til trods for at flest tilgår internettet via bærbar pc og stationær computer, er der stadig mange frivillige, der bruger mere mobile platforme som f.eks. smartphone og tablet/iPad. Derudover indhenter en betydelig andel af de frivillige information fra Ældre Sagen via digitale kilder.</a:t>
            </a:r>
          </a:p>
          <a:p>
            <a:endParaRPr lang="da-DK" sz="1200" dirty="0">
              <a:solidFill>
                <a:srgbClr val="FF0000"/>
              </a:solidFill>
            </a:endParaRPr>
          </a:p>
        </p:txBody>
      </p:sp>
      <p:sp>
        <p:nvSpPr>
          <p:cNvPr id="4" name="Content Placeholder 3"/>
          <p:cNvSpPr>
            <a:spLocks noGrp="1"/>
          </p:cNvSpPr>
          <p:nvPr>
            <p:ph sz="quarter" idx="16"/>
          </p:nvPr>
        </p:nvSpPr>
        <p:spPr/>
        <p:txBody>
          <a:bodyPr/>
          <a:lstStyle/>
          <a:p>
            <a:r>
              <a:rPr lang="da-DK" sz="3000" b="1" dirty="0" smtClean="0"/>
              <a:t>Opsummering</a:t>
            </a:r>
            <a:endParaRPr lang="da-DK" sz="3000" b="1" dirty="0"/>
          </a:p>
        </p:txBody>
      </p:sp>
    </p:spTree>
    <p:extLst>
      <p:ext uri="{BB962C8B-B14F-4D97-AF65-F5344CB8AC3E}">
        <p14:creationId xmlns:p14="http://schemas.microsoft.com/office/powerpoint/2010/main" val="1067407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A4DA681-0FBF-49FE-9E78-8A28BACF3F5C}" type="slidenum">
              <a:rPr lang="da-DK" smtClean="0"/>
              <a:pPr/>
              <a:t>9</a:t>
            </a:fld>
            <a:endParaRPr lang="da-DK" dirty="0"/>
          </a:p>
        </p:txBody>
      </p:sp>
      <p:sp>
        <p:nvSpPr>
          <p:cNvPr id="3" name="Content Placeholder 2"/>
          <p:cNvSpPr>
            <a:spLocks noGrp="1"/>
          </p:cNvSpPr>
          <p:nvPr>
            <p:ph sz="quarter" idx="13"/>
          </p:nvPr>
        </p:nvSpPr>
        <p:spPr/>
        <p:txBody>
          <a:bodyPr/>
          <a:lstStyle/>
          <a:p>
            <a:r>
              <a:rPr lang="da-DK" sz="1050" dirty="0">
                <a:latin typeface="Arial" panose="020B0604020202020204" pitchFamily="34" charset="0"/>
                <a:ea typeface="Open Sans" panose="020B0606030504020204" pitchFamily="34" charset="0"/>
                <a:cs typeface="Arial" panose="020B0604020202020204" pitchFamily="34" charset="0"/>
              </a:rPr>
              <a:t>På baggrund af undersøgelsens resultater anbefaler Voxmeter, at Ældre </a:t>
            </a:r>
            <a:r>
              <a:rPr lang="da-DK" sz="1050" dirty="0" smtClean="0">
                <a:latin typeface="Arial" panose="020B0604020202020204" pitchFamily="34" charset="0"/>
                <a:ea typeface="Open Sans" panose="020B0606030504020204" pitchFamily="34" charset="0"/>
                <a:cs typeface="Arial" panose="020B0604020202020204" pitchFamily="34" charset="0"/>
              </a:rPr>
              <a:t>Sagen </a:t>
            </a:r>
            <a:r>
              <a:rPr lang="da-DK" sz="1050" dirty="0">
                <a:latin typeface="Arial" panose="020B0604020202020204" pitchFamily="34" charset="0"/>
                <a:ea typeface="Open Sans" panose="020B0606030504020204" pitchFamily="34" charset="0"/>
                <a:cs typeface="Arial" panose="020B0604020202020204" pitchFamily="34" charset="0"/>
              </a:rPr>
              <a:t>fremadrettet især bør fokusere på nedenstående områder. Voxmeter vurderer, at disse områder er afgørende i forhold til at fastholde de frivillige samt at tiltrække nye frivillige til Ældre Sagen. Derudover kan disse områder være med til at opretholde den høje trivsel og generelle tilfredshed, der er blandt Ældre Sagens frivillige. </a:t>
            </a:r>
          </a:p>
          <a:p>
            <a:endParaRPr lang="da-DK" sz="1050" dirty="0">
              <a:solidFill>
                <a:srgbClr val="FF0000"/>
              </a:solidFill>
              <a:latin typeface="Arial" panose="020B0604020202020204" pitchFamily="34" charset="0"/>
              <a:ea typeface="Open Sans" panose="020B0606030504020204" pitchFamily="34" charset="0"/>
              <a:cs typeface="Arial" panose="020B0604020202020204" pitchFamily="34" charset="0"/>
            </a:endParaRPr>
          </a:p>
          <a:p>
            <a:r>
              <a:rPr lang="da-DK" sz="1050" b="1" dirty="0">
                <a:latin typeface="Arial" panose="020B0604020202020204" pitchFamily="34" charset="0"/>
                <a:ea typeface="Open Sans" panose="020B0606030504020204" pitchFamily="34" charset="0"/>
                <a:cs typeface="Arial" panose="020B0604020202020204" pitchFamily="34" charset="0"/>
              </a:rPr>
              <a:t>Flere nye former for frivilligopgaver</a:t>
            </a:r>
          </a:p>
          <a:p>
            <a:r>
              <a:rPr lang="da-DK" sz="1050" dirty="0">
                <a:latin typeface="Arial" panose="020B0604020202020204" pitchFamily="34" charset="0"/>
                <a:ea typeface="Open Sans" panose="020B0606030504020204" pitchFamily="34" charset="0"/>
                <a:cs typeface="Arial" panose="020B0604020202020204" pitchFamily="34" charset="0"/>
              </a:rPr>
              <a:t>Alder er den største hindring i forhold til fastholdelse af de frivillige i Ældre Sagen. Men man kan med fordel fremadrettet tænke nye frivilligopgaver ind, som i højere grad tager højde for den frivilliges alder og livscyklus. Det kunne være opgaver så de frivillige, der overvejer at stoppe grundet alder eller manglende overskud, stadig kan være aktive frivillige og føle, de gør en forskel for andre, Ældre Sagen og dem selv som frivillige. Derudover efterlyser de frivillige flere yngre frivillige. Man kan derfor med fordel også tænke nye former for frivilligopgaver ind, som i højere grad kunne tiltrække yngre frivilligkræfter. Det er naturligvis altafgørende, at nye former for frivilligopgaver passer i organisationen og stemmer overens med de tilbud, </a:t>
            </a:r>
            <a:r>
              <a:rPr lang="da-DK" sz="1050" dirty="0" smtClean="0">
                <a:latin typeface="Arial" panose="020B0604020202020204" pitchFamily="34" charset="0"/>
                <a:ea typeface="Open Sans" panose="020B0606030504020204" pitchFamily="34" charset="0"/>
                <a:cs typeface="Arial" panose="020B0604020202020204" pitchFamily="34" charset="0"/>
              </a:rPr>
              <a:t>ældre </a:t>
            </a:r>
            <a:r>
              <a:rPr lang="da-DK" sz="1050" dirty="0">
                <a:latin typeface="Arial" panose="020B0604020202020204" pitchFamily="34" charset="0"/>
                <a:ea typeface="Open Sans" panose="020B0606030504020204" pitchFamily="34" charset="0"/>
                <a:cs typeface="Arial" panose="020B0604020202020204" pitchFamily="34" charset="0"/>
              </a:rPr>
              <a:t>efterspørger.</a:t>
            </a:r>
          </a:p>
          <a:p>
            <a:endParaRPr lang="da-DK" sz="1050" dirty="0">
              <a:solidFill>
                <a:srgbClr val="FF0000"/>
              </a:solidFill>
              <a:latin typeface="Arial" panose="020B0604020202020204" pitchFamily="34" charset="0"/>
              <a:ea typeface="Open Sans" panose="020B0606030504020204" pitchFamily="34" charset="0"/>
              <a:cs typeface="Arial" panose="020B0604020202020204" pitchFamily="34" charset="0"/>
            </a:endParaRPr>
          </a:p>
          <a:p>
            <a:r>
              <a:rPr lang="da-DK" sz="1050" b="1" dirty="0">
                <a:latin typeface="Arial" panose="020B0604020202020204" pitchFamily="34" charset="0"/>
                <a:ea typeface="Open Sans" panose="020B0606030504020204" pitchFamily="34" charset="0"/>
                <a:cs typeface="Arial" panose="020B0604020202020204" pitchFamily="34" charset="0"/>
              </a:rPr>
              <a:t>Kommunikation og digitalt fokus</a:t>
            </a:r>
          </a:p>
          <a:p>
            <a:r>
              <a:rPr lang="da-DK" sz="1050" dirty="0">
                <a:latin typeface="Arial" panose="020B0604020202020204" pitchFamily="34" charset="0"/>
                <a:ea typeface="Open Sans" panose="020B0606030504020204" pitchFamily="34" charset="0"/>
                <a:cs typeface="Arial" panose="020B0604020202020204" pitchFamily="34" charset="0"/>
              </a:rPr>
              <a:t>En stor del af de frivillige har adgang til og bruger internettet. Til trods for at vi ikke kender frekvensen af de frivilliges brug af internettet, er det interessant, at mange af Ældre Sagens frivillige tilgår internettet på mange forskellige platforme - herunder mobile platforme som eksempelvis smartphone og tablet/iPad.</a:t>
            </a:r>
          </a:p>
          <a:p>
            <a:r>
              <a:rPr lang="da-DK" sz="1050" dirty="0">
                <a:latin typeface="Arial" panose="020B0604020202020204" pitchFamily="34" charset="0"/>
                <a:ea typeface="Open Sans" panose="020B0606030504020204" pitchFamily="34" charset="0"/>
                <a:cs typeface="Arial" panose="020B0604020202020204" pitchFamily="34" charset="0"/>
              </a:rPr>
              <a:t>I takt med den øgede digitalisering i samfundet bør Ældre Sagen overveje at øge det digitale fokus i forhold til de frivillige. Omkring en </a:t>
            </a:r>
            <a:r>
              <a:rPr lang="da-DK" sz="1050" dirty="0" smtClean="0">
                <a:latin typeface="Arial" panose="020B0604020202020204" pitchFamily="34" charset="0"/>
                <a:ea typeface="Open Sans" panose="020B0606030504020204" pitchFamily="34" charset="0"/>
                <a:cs typeface="Arial" panose="020B0604020202020204" pitchFamily="34" charset="0"/>
              </a:rPr>
              <a:t>fjerdedel </a:t>
            </a:r>
            <a:r>
              <a:rPr lang="da-DK" sz="1050" dirty="0">
                <a:latin typeface="Arial" panose="020B0604020202020204" pitchFamily="34" charset="0"/>
                <a:ea typeface="Open Sans" panose="020B0606030504020204" pitchFamily="34" charset="0"/>
                <a:cs typeface="Arial" panose="020B0604020202020204" pitchFamily="34" charset="0"/>
              </a:rPr>
              <a:t>benytter allerede i dag frivilligportalen, en tredjedel benytter sig af Ældre Sagens hjemmeside og omkring halvdelen læser mails fra Ældre Sagen. Der er således allerede et digitalt fokus blandt mange af de frivillige. Frivillige er i større eller mindre grad allerede </a:t>
            </a:r>
            <a:r>
              <a:rPr lang="da-DK" sz="1050" dirty="0" smtClean="0">
                <a:latin typeface="Arial" panose="020B0604020202020204" pitchFamily="34" charset="0"/>
                <a:ea typeface="Open Sans" panose="020B0606030504020204" pitchFamily="34" charset="0"/>
                <a:cs typeface="Arial" panose="020B0604020202020204" pitchFamily="34" charset="0"/>
              </a:rPr>
              <a:t>repræsenteret </a:t>
            </a:r>
            <a:r>
              <a:rPr lang="da-DK" sz="1050" dirty="0">
                <a:latin typeface="Arial" panose="020B0604020202020204" pitchFamily="34" charset="0"/>
                <a:ea typeface="Open Sans" panose="020B0606030504020204" pitchFamily="34" charset="0"/>
                <a:cs typeface="Arial" panose="020B0604020202020204" pitchFamily="34" charset="0"/>
              </a:rPr>
              <a:t>på de forskellige digitale platforme.</a:t>
            </a:r>
          </a:p>
          <a:p>
            <a:endParaRPr lang="da-DK" sz="1050" dirty="0">
              <a:solidFill>
                <a:srgbClr val="FF0000"/>
              </a:solidFill>
              <a:latin typeface="Arial" panose="020B0604020202020204" pitchFamily="34" charset="0"/>
              <a:ea typeface="Open Sans" panose="020B0606030504020204" pitchFamily="34" charset="0"/>
              <a:cs typeface="Arial" panose="020B0604020202020204" pitchFamily="34" charset="0"/>
            </a:endParaRPr>
          </a:p>
          <a:p>
            <a:r>
              <a:rPr lang="da-DK" sz="1050" b="1" dirty="0">
                <a:latin typeface="Arial" panose="020B0604020202020204" pitchFamily="34" charset="0"/>
                <a:ea typeface="Open Sans" panose="020B0606030504020204" pitchFamily="34" charset="0"/>
                <a:cs typeface="Arial" panose="020B0604020202020204" pitchFamily="34" charset="0"/>
              </a:rPr>
              <a:t>Frivillige som talerør</a:t>
            </a:r>
          </a:p>
          <a:p>
            <a:r>
              <a:rPr lang="da-DK" sz="1050" dirty="0">
                <a:latin typeface="Arial" panose="020B0604020202020204" pitchFamily="34" charset="0"/>
                <a:ea typeface="Open Sans" panose="020B0606030504020204" pitchFamily="34" charset="0"/>
                <a:cs typeface="Arial" panose="020B0604020202020204" pitchFamily="34" charset="0"/>
              </a:rPr>
              <a:t>Langt størstedelen af de frivillige vil anbefale andre at blive frivillige i Ældre Sagen. Netop denne spredning af det gode budskab, også kendt som </a:t>
            </a:r>
            <a:r>
              <a:rPr lang="da-DK" sz="1050" dirty="0" err="1">
                <a:latin typeface="Arial" panose="020B0604020202020204" pitchFamily="34" charset="0"/>
                <a:ea typeface="Open Sans" panose="020B0606030504020204" pitchFamily="34" charset="0"/>
                <a:cs typeface="Arial" panose="020B0604020202020204" pitchFamily="34" charset="0"/>
              </a:rPr>
              <a:t>word</a:t>
            </a:r>
            <a:r>
              <a:rPr lang="da-DK" sz="1050" dirty="0">
                <a:latin typeface="Arial" panose="020B0604020202020204" pitchFamily="34" charset="0"/>
                <a:ea typeface="Open Sans" panose="020B0606030504020204" pitchFamily="34" charset="0"/>
                <a:cs typeface="Arial" panose="020B0604020202020204" pitchFamily="34" charset="0"/>
              </a:rPr>
              <a:t>-of-</a:t>
            </a:r>
            <a:r>
              <a:rPr lang="da-DK" sz="1050" dirty="0" err="1">
                <a:latin typeface="Arial" panose="020B0604020202020204" pitchFamily="34" charset="0"/>
                <a:ea typeface="Open Sans" panose="020B0606030504020204" pitchFamily="34" charset="0"/>
                <a:cs typeface="Arial" panose="020B0604020202020204" pitchFamily="34" charset="0"/>
              </a:rPr>
              <a:t>mouth</a:t>
            </a:r>
            <a:r>
              <a:rPr lang="da-DK" sz="1050" dirty="0">
                <a:latin typeface="Arial" panose="020B0604020202020204" pitchFamily="34" charset="0"/>
                <a:ea typeface="Open Sans" panose="020B0606030504020204" pitchFamily="34" charset="0"/>
                <a:cs typeface="Arial" panose="020B0604020202020204" pitchFamily="34" charset="0"/>
              </a:rPr>
              <a:t>, er den måde hvorpå rigtig mange frivillige i første omgang er blevet opmærksomme på Ældre Sagens frivillige aktiviteter. Ældre Sagen bør udnytte disse ambassadører langt bedre i arbejdet med at tiltrække nye frivillige. Man bør derfor overveje at inddrage de frivillige mere i kommunikationen til de potentielle frivillige samt i arbejdet med at tiltrække nye frivillige. Mange frivillige møder mange mennesker ikke kun gennem deres frivillige arbejde i Ældre Sagen. Mødet med andre mennesker giver de frivillige værdifuld indsigt i, hvad de potentielle frivillige har fokus på, og hvad der motiverer dem. Denne viden kan Ældre Sagen bruge aktivt i arbejdet med at tiltrække nye frivillige.</a:t>
            </a:r>
          </a:p>
          <a:p>
            <a:endParaRPr lang="da-DK" sz="1050" dirty="0" smtClean="0">
              <a:solidFill>
                <a:srgbClr val="FF0000"/>
              </a:solidFill>
              <a:latin typeface="Arial" panose="020B0604020202020204" pitchFamily="34" charset="0"/>
              <a:ea typeface="Open Sans" panose="020B0606030504020204" pitchFamily="34" charset="0"/>
              <a:cs typeface="Arial" panose="020B0604020202020204" pitchFamily="34" charset="0"/>
            </a:endParaRPr>
          </a:p>
        </p:txBody>
      </p:sp>
      <p:sp>
        <p:nvSpPr>
          <p:cNvPr id="4" name="Content Placeholder 3"/>
          <p:cNvSpPr>
            <a:spLocks noGrp="1"/>
          </p:cNvSpPr>
          <p:nvPr>
            <p:ph sz="quarter" idx="16"/>
          </p:nvPr>
        </p:nvSpPr>
        <p:spPr/>
        <p:txBody>
          <a:bodyPr/>
          <a:lstStyle/>
          <a:p>
            <a:r>
              <a:rPr lang="da-DK" sz="3000" b="1" dirty="0" smtClean="0"/>
              <a:t>Anbefalinger</a:t>
            </a:r>
            <a:endParaRPr lang="da-DK" sz="3000" b="1" dirty="0"/>
          </a:p>
        </p:txBody>
      </p:sp>
    </p:spTree>
    <p:extLst>
      <p:ext uri="{BB962C8B-B14F-4D97-AF65-F5344CB8AC3E}">
        <p14:creationId xmlns:p14="http://schemas.microsoft.com/office/powerpoint/2010/main" val="3173811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Unikke sid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ox Theme">
      <a:majorFont>
        <a:latin typeface="Bariol Regular"/>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tandard indhol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ADFFE74ED62C347A3432FD24E02CC4D" ma:contentTypeVersion="1" ma:contentTypeDescription="Opret et nyt dokument." ma:contentTypeScope="" ma:versionID="e6ddd35f5e8deb5f996d54e7da684c32">
  <xsd:schema xmlns:xsd="http://www.w3.org/2001/XMLSchema" xmlns:xs="http://www.w3.org/2001/XMLSchema" xmlns:p="http://schemas.microsoft.com/office/2006/metadata/properties" xmlns:ns1="http://schemas.microsoft.com/sharepoint/v3" targetNamespace="http://schemas.microsoft.com/office/2006/metadata/properties" ma:root="true" ma:fieldsID="a771c543922ac300dcdb45e1d95f229d"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tartdato for planlægning" ma:description="" ma:hidden="true" ma:internalName="PublishingStartDate">
      <xsd:simpleType>
        <xsd:restriction base="dms:Unknown"/>
      </xsd:simpleType>
    </xsd:element>
    <xsd:element name="PublishingExpirationDate" ma:index="9" nillable="true" ma:displayName="Slutdato for planlægning"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A8CE04-1643-42FB-8139-359B97F7D0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097E5E-A772-4711-84F7-44B8546BA389}">
  <ds:schemaRefs>
    <ds:schemaRef ds:uri="http://www.w3.org/XML/1998/namespace"/>
    <ds:schemaRef ds:uri="http://schemas.microsoft.com/office/infopath/2007/PartnerControls"/>
    <ds:schemaRef ds:uri="http://purl.org/dc/elements/1.1/"/>
    <ds:schemaRef ds:uri="http://schemas.microsoft.com/office/2006/documentManagement/types"/>
    <ds:schemaRef ds:uri="http://purl.org/dc/terms/"/>
    <ds:schemaRef ds:uri="http://schemas.openxmlformats.org/package/2006/metadata/core-properties"/>
    <ds:schemaRef ds:uri="http://schemas.microsoft.com/sharepoint/v3"/>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C4C25D80-DAF2-43FC-9498-02A626CD84D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31088</TotalTime>
  <Words>12646</Words>
  <Application>Microsoft Office PowerPoint</Application>
  <PresentationFormat>Skærmshow (4:3)</PresentationFormat>
  <Paragraphs>586</Paragraphs>
  <Slides>61</Slides>
  <Notes>0</Notes>
  <HiddenSlides>0</HiddenSlides>
  <MMClips>0</MMClips>
  <ScaleCrop>false</ScaleCrop>
  <HeadingPairs>
    <vt:vector size="4" baseType="variant">
      <vt:variant>
        <vt:lpstr>Tema</vt:lpstr>
      </vt:variant>
      <vt:variant>
        <vt:i4>2</vt:i4>
      </vt:variant>
      <vt:variant>
        <vt:lpstr>Diastitler</vt:lpstr>
      </vt:variant>
      <vt:variant>
        <vt:i4>61</vt:i4>
      </vt:variant>
    </vt:vector>
  </HeadingPairs>
  <TitlesOfParts>
    <vt:vector size="63" baseType="lpstr">
      <vt:lpstr>Unikke sider</vt:lpstr>
      <vt:lpstr>Standard indhold</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Image &amp; Media Index</dc:title>
  <dc:creator>Anders</dc:creator>
  <cp:lastModifiedBy>Canan  Öztürk</cp:lastModifiedBy>
  <cp:revision>2458</cp:revision>
  <cp:lastPrinted>2015-09-30T11:04:33Z</cp:lastPrinted>
  <dcterms:created xsi:type="dcterms:W3CDTF">2012-06-11T06:16:53Z</dcterms:created>
  <dcterms:modified xsi:type="dcterms:W3CDTF">2016-06-29T07:50:20Z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0x0101000ADFFE74ED62C347A3432FD24E02CC4D</vt:lpwstr>
  </property>
</Properties>
</file>